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9" r:id="rId4"/>
    <p:sldId id="258" r:id="rId5"/>
    <p:sldId id="264" r:id="rId6"/>
    <p:sldId id="265" r:id="rId7"/>
    <p:sldId id="280" r:id="rId8"/>
    <p:sldId id="259" r:id="rId9"/>
    <p:sldId id="281" r:id="rId10"/>
    <p:sldId id="266" r:id="rId11"/>
    <p:sldId id="282" r:id="rId12"/>
    <p:sldId id="260" r:id="rId13"/>
    <p:sldId id="261" r:id="rId14"/>
    <p:sldId id="262" r:id="rId15"/>
    <p:sldId id="267" r:id="rId16"/>
    <p:sldId id="278" r:id="rId17"/>
    <p:sldId id="283" r:id="rId18"/>
    <p:sldId id="269" r:id="rId19"/>
    <p:sldId id="270" r:id="rId20"/>
    <p:sldId id="277" r:id="rId21"/>
    <p:sldId id="271" r:id="rId22"/>
    <p:sldId id="272" r:id="rId23"/>
    <p:sldId id="273" r:id="rId24"/>
    <p:sldId id="274" r:id="rId25"/>
    <p:sldId id="284" r:id="rId26"/>
    <p:sldId id="275" r:id="rId27"/>
    <p:sldId id="276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/>
            </a:solidFill>
          </c:spPr>
          <c:invertIfNegative val="0"/>
          <c:val>
            <c:numRef>
              <c:f>Лист1!$A$28:$E$28</c:f>
              <c:numCache>
                <c:formatCode>0.00</c:formatCode>
                <c:ptCount val="5"/>
                <c:pt idx="0">
                  <c:v>2.5866666666666664</c:v>
                </c:pt>
                <c:pt idx="1">
                  <c:v>2.7083333333333335</c:v>
                </c:pt>
                <c:pt idx="2">
                  <c:v>2.7216666666666671</c:v>
                </c:pt>
                <c:pt idx="3">
                  <c:v>2.7283333333333335</c:v>
                </c:pt>
                <c:pt idx="4">
                  <c:v>2.6433333333333335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081024"/>
        <c:axId val="36082816"/>
      </c:barChart>
      <c:catAx>
        <c:axId val="360810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bg1"/>
                </a:solidFill>
              </a:defRPr>
            </a:pPr>
            <a:endParaRPr lang="ru-RU"/>
          </a:p>
        </c:txPr>
        <c:crossAx val="36082816"/>
        <c:crosses val="autoZero"/>
        <c:auto val="1"/>
        <c:lblAlgn val="ctr"/>
        <c:lblOffset val="100"/>
        <c:noMultiLvlLbl val="0"/>
      </c:catAx>
      <c:valAx>
        <c:axId val="36082816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360810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F5156-1771-42E6-9B1E-4E74F7C84091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CEE3F-4FCB-4C0F-A087-EFC38A127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975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F5156-1771-42E6-9B1E-4E74F7C84091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CEE3F-4FCB-4C0F-A087-EFC38A127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83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F5156-1771-42E6-9B1E-4E74F7C84091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CEE3F-4FCB-4C0F-A087-EFC38A127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893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F5156-1771-42E6-9B1E-4E74F7C84091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CEE3F-4FCB-4C0F-A087-EFC38A127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424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F5156-1771-42E6-9B1E-4E74F7C84091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CEE3F-4FCB-4C0F-A087-EFC38A127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989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F5156-1771-42E6-9B1E-4E74F7C84091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CEE3F-4FCB-4C0F-A087-EFC38A127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839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F5156-1771-42E6-9B1E-4E74F7C84091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CEE3F-4FCB-4C0F-A087-EFC38A127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293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F5156-1771-42E6-9B1E-4E74F7C84091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CEE3F-4FCB-4C0F-A087-EFC38A127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804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F5156-1771-42E6-9B1E-4E74F7C84091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CEE3F-4FCB-4C0F-A087-EFC38A127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932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F5156-1771-42E6-9B1E-4E74F7C84091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CEE3F-4FCB-4C0F-A087-EFC38A127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176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F5156-1771-42E6-9B1E-4E74F7C84091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CEE3F-4FCB-4C0F-A087-EFC38A127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910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F5156-1771-42E6-9B1E-4E74F7C84091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CEE3F-4FCB-4C0F-A087-EFC38A127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235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404664"/>
            <a:ext cx="69084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700" b="1" dirty="0" smtClean="0">
                <a:solidFill>
                  <a:schemeClr val="bg1"/>
                </a:solidFill>
              </a:rPr>
              <a:t>Некоторые виды статистических критериев, </a:t>
            </a:r>
          </a:p>
          <a:p>
            <a:pPr algn="ctr"/>
            <a:r>
              <a:rPr lang="ru-RU" sz="2700" b="1" dirty="0" smtClean="0">
                <a:solidFill>
                  <a:schemeClr val="bg1"/>
                </a:solidFill>
              </a:rPr>
              <a:t>используемых в геологии</a:t>
            </a:r>
            <a:endParaRPr lang="ru-RU" sz="2700" b="1" dirty="0">
              <a:solidFill>
                <a:schemeClr val="bg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" y="1700808"/>
            <a:ext cx="4033965" cy="2407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vignette1.wikia.nocookie.net/psychology/images/c/cf/Student_densite_best.JPG/revision/latest?cb=200711040907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996952"/>
            <a:ext cx="4033965" cy="249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318" y="4515878"/>
            <a:ext cx="4108234" cy="2342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www.takya.ru/nuda/zakon-raspredeleniya/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442" y="4515878"/>
            <a:ext cx="1475657" cy="781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261988"/>
            <a:ext cx="1291806" cy="992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873" y="1734336"/>
            <a:ext cx="1368152" cy="859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610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yobchosting.com/billing/modules/reports/t-test-confidence-interval-table-6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5085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4" r="75007" b="57882"/>
          <a:stretch/>
        </p:blipFill>
        <p:spPr bwMode="auto">
          <a:xfrm>
            <a:off x="3347864" y="2502616"/>
            <a:ext cx="5910806" cy="4332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325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Стьюдент в 1908 г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8640"/>
            <a:ext cx="4320480" cy="556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15816" y="6043428"/>
            <a:ext cx="2952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Уильям </a:t>
            </a:r>
            <a:r>
              <a:rPr lang="ru-RU" b="1" dirty="0" err="1" smtClean="0">
                <a:solidFill>
                  <a:schemeClr val="bg1"/>
                </a:solidFill>
              </a:rPr>
              <a:t>Госсет</a:t>
            </a:r>
            <a:r>
              <a:rPr lang="ru-RU" b="1" dirty="0" smtClean="0">
                <a:solidFill>
                  <a:schemeClr val="bg1"/>
                </a:solidFill>
              </a:rPr>
              <a:t> (1876 – 1937)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80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986714"/>
            <a:ext cx="6628319" cy="3778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7407" y="116632"/>
            <a:ext cx="72008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700" b="1" dirty="0">
                <a:solidFill>
                  <a:schemeClr val="bg1"/>
                </a:solidFill>
              </a:rPr>
              <a:t>Распределение </a:t>
            </a:r>
            <a:r>
              <a:rPr lang="ru-RU" sz="2700" b="1" dirty="0" smtClean="0">
                <a:solidFill>
                  <a:schemeClr val="bg1"/>
                </a:solidFill>
              </a:rPr>
              <a:t>Фишера (</a:t>
            </a:r>
            <a:r>
              <a:rPr lang="en-US" sz="2700" b="1" dirty="0" smtClean="0">
                <a:solidFill>
                  <a:schemeClr val="bg1"/>
                </a:solidFill>
              </a:rPr>
              <a:t>F </a:t>
            </a:r>
            <a:r>
              <a:rPr lang="en-US" sz="2700" b="1" dirty="0">
                <a:solidFill>
                  <a:schemeClr val="bg1"/>
                </a:solidFill>
              </a:rPr>
              <a:t>– </a:t>
            </a:r>
            <a:r>
              <a:rPr lang="ru-RU" sz="2700" b="1" dirty="0">
                <a:solidFill>
                  <a:schemeClr val="bg1"/>
                </a:solidFill>
              </a:rPr>
              <a:t>распределение)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7" t="22931" r="38195" b="35794"/>
          <a:stretch/>
        </p:blipFill>
        <p:spPr bwMode="auto">
          <a:xfrm>
            <a:off x="120463" y="1395999"/>
            <a:ext cx="2808312" cy="129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980728"/>
            <a:ext cx="7564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Распределением Фишера называется распределение случайной величины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87824" y="1627173"/>
            <a:ext cx="6048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где </a:t>
            </a:r>
            <a:r>
              <a:rPr lang="ru-RU" i="1" dirty="0" smtClean="0">
                <a:solidFill>
                  <a:schemeClr val="bg1"/>
                </a:solidFill>
              </a:rPr>
              <a:t>χ</a:t>
            </a:r>
            <a:r>
              <a:rPr lang="ru-RU" i="1" baseline="30000" dirty="0" smtClean="0">
                <a:solidFill>
                  <a:schemeClr val="bg1"/>
                </a:solidFill>
              </a:rPr>
              <a:t>2</a:t>
            </a:r>
            <a:r>
              <a:rPr lang="ru-RU" i="1" dirty="0" smtClean="0">
                <a:solidFill>
                  <a:schemeClr val="bg1"/>
                </a:solidFill>
              </a:rPr>
              <a:t>(</a:t>
            </a:r>
            <a:r>
              <a:rPr lang="en-US" i="1" dirty="0" smtClean="0">
                <a:solidFill>
                  <a:schemeClr val="bg1"/>
                </a:solidFill>
              </a:rPr>
              <a:t>k</a:t>
            </a:r>
            <a:r>
              <a:rPr lang="en-US" i="1" baseline="-25000" dirty="0" smtClean="0">
                <a:solidFill>
                  <a:schemeClr val="bg1"/>
                </a:solidFill>
              </a:rPr>
              <a:t>1</a:t>
            </a:r>
            <a:r>
              <a:rPr lang="en-US" i="1" dirty="0" smtClean="0">
                <a:solidFill>
                  <a:schemeClr val="bg1"/>
                </a:solidFill>
              </a:rPr>
              <a:t>)</a:t>
            </a:r>
            <a:r>
              <a:rPr lang="en-US" b="1" i="1" dirty="0" smtClean="0">
                <a:solidFill>
                  <a:schemeClr val="bg1"/>
                </a:solidFill>
              </a:rPr>
              <a:t> </a:t>
            </a:r>
            <a:r>
              <a:rPr lang="ru-RU" i="1" dirty="0" smtClean="0">
                <a:solidFill>
                  <a:schemeClr val="bg1"/>
                </a:solidFill>
              </a:rPr>
              <a:t>и </a:t>
            </a:r>
            <a:r>
              <a:rPr lang="ru-RU" i="1" dirty="0">
                <a:solidFill>
                  <a:schemeClr val="bg1"/>
                </a:solidFill>
              </a:rPr>
              <a:t>χ</a:t>
            </a:r>
            <a:r>
              <a:rPr lang="ru-RU" i="1" baseline="30000" dirty="0">
                <a:solidFill>
                  <a:schemeClr val="bg1"/>
                </a:solidFill>
              </a:rPr>
              <a:t>2</a:t>
            </a:r>
            <a:r>
              <a:rPr lang="ru-RU" i="1" dirty="0">
                <a:solidFill>
                  <a:schemeClr val="bg1"/>
                </a:solidFill>
              </a:rPr>
              <a:t>(</a:t>
            </a:r>
            <a:r>
              <a:rPr lang="en-US" i="1" dirty="0" smtClean="0">
                <a:solidFill>
                  <a:schemeClr val="bg1"/>
                </a:solidFill>
              </a:rPr>
              <a:t>k</a:t>
            </a:r>
            <a:r>
              <a:rPr lang="en-US" i="1" baseline="-25000" dirty="0" smtClean="0">
                <a:solidFill>
                  <a:schemeClr val="bg1"/>
                </a:solidFill>
              </a:rPr>
              <a:t>2</a:t>
            </a:r>
            <a:r>
              <a:rPr lang="en-US" i="1" dirty="0" smtClean="0">
                <a:solidFill>
                  <a:schemeClr val="bg1"/>
                </a:solidFill>
              </a:rPr>
              <a:t>)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- случайные величины, имеющая хи- квадрат распределение с </a:t>
            </a:r>
            <a:r>
              <a:rPr lang="en-US" i="1" dirty="0" smtClean="0">
                <a:solidFill>
                  <a:schemeClr val="bg1"/>
                </a:solidFill>
              </a:rPr>
              <a:t>k</a:t>
            </a:r>
            <a:r>
              <a:rPr lang="ru-RU" i="1" baseline="-25000" dirty="0" smtClean="0">
                <a:solidFill>
                  <a:schemeClr val="bg1"/>
                </a:solidFill>
              </a:rPr>
              <a:t>1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и</a:t>
            </a:r>
            <a:r>
              <a:rPr lang="en-US" i="1" dirty="0" smtClean="0">
                <a:solidFill>
                  <a:schemeClr val="bg1"/>
                </a:solidFill>
              </a:rPr>
              <a:t> k</a:t>
            </a:r>
            <a:r>
              <a:rPr lang="en-US" i="1" baseline="-25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степенями свободы соответственно.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4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97817" y="4207102"/>
            <a:ext cx="8109419" cy="2463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39552" y="352009"/>
            <a:ext cx="822595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Пусть имеются две выборки объёмом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n</a:t>
            </a:r>
            <a:r>
              <a:rPr kumimoji="0" lang="ru-RU" sz="2400" b="1" i="0" u="none" strike="noStrike" cap="none" normalizeH="0" baseline="-2500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1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и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n</a:t>
            </a:r>
            <a:r>
              <a:rPr kumimoji="0" lang="ru-RU" sz="2400" b="1" i="0" u="none" strike="noStrike" cap="none" normalizeH="0" baseline="-2500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2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соответственно случайных величин X и Y, имеющих нормальное распределение.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Необходимо проверить равенство их дисперсий. Статистика теста: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56083" y="4149080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В числителе всегда большая дисперсия, а в знаменателе меньшая. </a:t>
            </a:r>
          </a:p>
        </p:txBody>
      </p:sp>
      <p:pic>
        <p:nvPicPr>
          <p:cNvPr id="4" name="Picture 6" descr="http://mybiblioteka.su/mybibliotekasu/baza2/2945826404565.files/image05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467338"/>
            <a:ext cx="1252481" cy="122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studfiles.ru/html/2706/726/html_hR2i6cjs2d.gUrW/htmlconvd-fDyIWr_html_404c320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848225"/>
            <a:ext cx="2204167" cy="120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96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188640"/>
            <a:ext cx="4767202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u="sng" dirty="0" smtClean="0">
                <a:solidFill>
                  <a:schemeClr val="bg1"/>
                </a:solidFill>
                <a:cs typeface="Arial" panose="020B0604020202020204" pitchFamily="34" charset="0"/>
              </a:rPr>
              <a:t>Критическое значение</a:t>
            </a:r>
            <a:r>
              <a:rPr lang="en-US" sz="2400" u="sng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ru-RU" sz="2400" u="sng" dirty="0" smtClean="0">
                <a:solidFill>
                  <a:schemeClr val="bg1"/>
                </a:solidFill>
                <a:cs typeface="Arial" panose="020B0604020202020204" pitchFamily="34" charset="0"/>
              </a:rPr>
              <a:t>статистики: </a:t>
            </a:r>
          </a:p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F</a:t>
            </a:r>
            <a:r>
              <a:rPr lang="ru-RU" sz="3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(n</a:t>
            </a:r>
            <a:r>
              <a:rPr lang="en-US" sz="3600" b="1" baseline="-25000" dirty="0" smtClean="0">
                <a:solidFill>
                  <a:schemeClr val="bg1"/>
                </a:solidFill>
                <a:cs typeface="Arial" panose="020B0604020202020204" pitchFamily="34" charset="0"/>
              </a:rPr>
              <a:t>1</a:t>
            </a:r>
            <a:r>
              <a:rPr lang="en-US" sz="3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-1, n</a:t>
            </a:r>
            <a:r>
              <a:rPr lang="en-US" sz="3600" b="1" baseline="-25000" dirty="0" smtClean="0">
                <a:solidFill>
                  <a:schemeClr val="bg1"/>
                </a:solidFill>
                <a:cs typeface="Arial" panose="020B0604020202020204" pitchFamily="34" charset="0"/>
              </a:rPr>
              <a:t>2</a:t>
            </a:r>
            <a:r>
              <a:rPr lang="en-US" sz="3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-1)</a:t>
            </a:r>
            <a:r>
              <a:rPr lang="ru-RU" sz="3600" dirty="0" smtClean="0">
                <a:solidFill>
                  <a:schemeClr val="bg1"/>
                </a:solidFill>
                <a:cs typeface="Arial" panose="020B0604020202020204" pitchFamily="34" charset="0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>где </a:t>
            </a:r>
            <a:r>
              <a:rPr lang="en-US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>n</a:t>
            </a:r>
            <a:r>
              <a:rPr lang="ru-RU" sz="2400" baseline="-25000" dirty="0" smtClean="0">
                <a:solidFill>
                  <a:schemeClr val="bg1"/>
                </a:solidFill>
                <a:cs typeface="Arial" panose="020B0604020202020204" pitchFamily="34" charset="0"/>
              </a:rPr>
              <a:t>1</a:t>
            </a:r>
            <a:r>
              <a:rPr lang="en-US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> – </a:t>
            </a:r>
            <a:r>
              <a:rPr lang="ru-RU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>объем большей выборки, </a:t>
            </a:r>
            <a:endParaRPr lang="en-US" sz="2400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>n</a:t>
            </a:r>
            <a:r>
              <a:rPr lang="ru-RU" sz="2400" baseline="-25000" dirty="0" smtClean="0">
                <a:solidFill>
                  <a:schemeClr val="bg1"/>
                </a:solidFill>
                <a:cs typeface="Arial" panose="020B0604020202020204" pitchFamily="34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>– объем меньшей выборки.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8584" y="5052084"/>
            <a:ext cx="98079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Если статистика больше критического, </a:t>
            </a:r>
            <a:endParaRPr kumimoji="0" lang="en-US" sz="2400" b="1" i="0" u="sng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то дисперсии не одинаковы</a:t>
            </a:r>
            <a:r>
              <a:rPr lang="ru-RU" sz="2400" b="1" u="sng" dirty="0" smtClean="0">
                <a:solidFill>
                  <a:schemeClr val="bg1"/>
                </a:solidFill>
                <a:cs typeface="Arial" panose="020B0604020202020204" pitchFamily="34" charset="0"/>
              </a:rPr>
              <a:t>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В противном случае дисперсии выборок одинаковы.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42825" y="3356992"/>
            <a:ext cx="63371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u="sng" dirty="0" smtClean="0">
                <a:solidFill>
                  <a:schemeClr val="bg1"/>
                </a:solidFill>
              </a:rPr>
              <a:t>Нулевая гипотеза:</a:t>
            </a:r>
            <a:r>
              <a:rPr lang="ru-RU" sz="2400" dirty="0" smtClean="0">
                <a:solidFill>
                  <a:schemeClr val="bg1"/>
                </a:solidFill>
              </a:rPr>
              <a:t> дисперсии равны</a:t>
            </a:r>
          </a:p>
          <a:p>
            <a:r>
              <a:rPr lang="ru-RU" sz="2400" u="sng" dirty="0" smtClean="0">
                <a:solidFill>
                  <a:schemeClr val="bg1"/>
                </a:solidFill>
              </a:rPr>
              <a:t>Альтернативная гипотеза:</a:t>
            </a:r>
            <a:r>
              <a:rPr lang="ru-RU" sz="2400" dirty="0" smtClean="0">
                <a:solidFill>
                  <a:schemeClr val="bg1"/>
                </a:solidFill>
              </a:rPr>
              <a:t> дисперсии не равны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43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referati-besplatno.ru/wp-content/uploads/2011/10/ktrf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442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7" t="4444" r="61695" b="57778"/>
          <a:stretch/>
        </p:blipFill>
        <p:spPr bwMode="auto">
          <a:xfrm>
            <a:off x="0" y="3553086"/>
            <a:ext cx="9144000" cy="3304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222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r="44704" b="34472"/>
          <a:stretch/>
        </p:blipFill>
        <p:spPr>
          <a:xfrm>
            <a:off x="-1" y="-18296"/>
            <a:ext cx="9284031" cy="687629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4797152"/>
            <a:ext cx="5256584" cy="2160240"/>
          </a:xfrm>
          <a:prstGeom prst="rect">
            <a:avLst/>
          </a:prstGeom>
          <a:solidFill>
            <a:schemeClr val="bg1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75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60648"/>
            <a:ext cx="3516858" cy="493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82079" y="5589240"/>
            <a:ext cx="3043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</a:rPr>
              <a:t>Роналд</a:t>
            </a:r>
            <a:r>
              <a:rPr lang="ru-RU" b="1" dirty="0" smtClean="0">
                <a:solidFill>
                  <a:schemeClr val="bg1"/>
                </a:solidFill>
              </a:rPr>
              <a:t> Фишер (1890 – 1962)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90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7788" y="0"/>
            <a:ext cx="7772400" cy="1470025"/>
          </a:xfrm>
        </p:spPr>
        <p:txBody>
          <a:bodyPr>
            <a:normAutofit/>
          </a:bodyPr>
          <a:lstStyle/>
          <a:p>
            <a:r>
              <a:rPr lang="ru-RU" sz="5700" b="1" dirty="0" smtClean="0">
                <a:solidFill>
                  <a:schemeClr val="bg1"/>
                </a:solidFill>
              </a:rPr>
              <a:t>Дисперсионный анализ</a:t>
            </a:r>
            <a:endParaRPr lang="ru-RU" sz="57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7564" y="1556792"/>
            <a:ext cx="7632848" cy="2232248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>
                <a:solidFill>
                  <a:schemeClr val="bg1"/>
                </a:solidFill>
              </a:rPr>
              <a:t>Дисперсионный анализ</a:t>
            </a:r>
            <a:r>
              <a:rPr lang="ru-RU" sz="2400" dirty="0">
                <a:solidFill>
                  <a:schemeClr val="bg1"/>
                </a:solidFill>
              </a:rPr>
              <a:t> </a:t>
            </a:r>
            <a:r>
              <a:rPr lang="ru-RU" sz="2400" dirty="0" smtClean="0">
                <a:solidFill>
                  <a:schemeClr val="bg1"/>
                </a:solidFill>
              </a:rPr>
              <a:t>направлен </a:t>
            </a:r>
            <a:r>
              <a:rPr lang="ru-RU" sz="2400" dirty="0">
                <a:solidFill>
                  <a:schemeClr val="bg1"/>
                </a:solidFill>
              </a:rPr>
              <a:t>на поиск зависимостей в экспериментальных данных </a:t>
            </a:r>
            <a:r>
              <a:rPr lang="ru-RU" sz="2400" dirty="0" smtClean="0">
                <a:solidFill>
                  <a:schemeClr val="bg1"/>
                </a:solidFill>
              </a:rPr>
              <a:t>путём исследования</a:t>
            </a:r>
            <a:r>
              <a:rPr lang="ru-RU" sz="2400" dirty="0">
                <a:solidFill>
                  <a:schemeClr val="bg1"/>
                </a:solidFill>
              </a:rPr>
              <a:t> </a:t>
            </a:r>
            <a:r>
              <a:rPr lang="ru-RU" sz="2400" dirty="0" smtClean="0">
                <a:solidFill>
                  <a:schemeClr val="bg1"/>
                </a:solidFill>
              </a:rPr>
              <a:t>значимости </a:t>
            </a:r>
            <a:r>
              <a:rPr lang="ru-RU" sz="2400" dirty="0">
                <a:solidFill>
                  <a:schemeClr val="bg1"/>
                </a:solidFill>
              </a:rPr>
              <a:t> различий </a:t>
            </a:r>
            <a:r>
              <a:rPr lang="ru-RU" sz="2400" dirty="0" smtClean="0">
                <a:solidFill>
                  <a:schemeClr val="bg1"/>
                </a:solidFill>
              </a:rPr>
              <a:t>в средних значениях. </a:t>
            </a:r>
          </a:p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В </a:t>
            </a:r>
            <a:r>
              <a:rPr lang="ru-RU" sz="2400" dirty="0">
                <a:solidFill>
                  <a:schemeClr val="bg1"/>
                </a:solidFill>
              </a:rPr>
              <a:t>отличие от </a:t>
            </a:r>
            <a:r>
              <a:rPr lang="en-US" sz="2400" dirty="0" smtClean="0">
                <a:solidFill>
                  <a:schemeClr val="bg1"/>
                </a:solidFill>
              </a:rPr>
              <a:t>z-</a:t>
            </a:r>
            <a:r>
              <a:rPr lang="ru-RU" sz="2400" dirty="0" smtClean="0">
                <a:solidFill>
                  <a:schemeClr val="bg1"/>
                </a:solidFill>
              </a:rPr>
              <a:t>критерия или </a:t>
            </a:r>
            <a:r>
              <a:rPr lang="en-US" sz="2400" dirty="0" smtClean="0">
                <a:solidFill>
                  <a:schemeClr val="bg1"/>
                </a:solidFill>
              </a:rPr>
              <a:t>t</a:t>
            </a:r>
            <a:r>
              <a:rPr lang="ru-RU" sz="2400" dirty="0" smtClean="0">
                <a:solidFill>
                  <a:schemeClr val="bg1"/>
                </a:solidFill>
              </a:rPr>
              <a:t>-критерия </a:t>
            </a:r>
            <a:r>
              <a:rPr lang="ru-RU" sz="2400" dirty="0">
                <a:solidFill>
                  <a:schemeClr val="bg1"/>
                </a:solidFill>
              </a:rPr>
              <a:t> позволяет сравнивать средние значения трёх и более групп.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4293095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Различают: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solidFill>
                  <a:schemeClr val="bg1"/>
                </a:solidFill>
              </a:rPr>
              <a:t>однофакторный дисперсионный анализ 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solidFill>
                  <a:schemeClr val="bg1"/>
                </a:solidFill>
              </a:rPr>
              <a:t>многофакторный дисперсионный анализ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34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7992888" cy="2871192"/>
          </a:xfrm>
        </p:spPr>
        <p:txBody>
          <a:bodyPr>
            <a:normAutofit/>
          </a:bodyPr>
          <a:lstStyle/>
          <a:p>
            <a:r>
              <a:rPr lang="ru-RU" sz="5700" b="1" dirty="0" smtClean="0">
                <a:solidFill>
                  <a:schemeClr val="bg1"/>
                </a:solidFill>
              </a:rPr>
              <a:t>Однофакторный </a:t>
            </a:r>
            <a:br>
              <a:rPr lang="ru-RU" sz="5700" b="1" dirty="0" smtClean="0">
                <a:solidFill>
                  <a:schemeClr val="bg1"/>
                </a:solidFill>
              </a:rPr>
            </a:br>
            <a:r>
              <a:rPr lang="ru-RU" sz="5700" b="1" dirty="0" smtClean="0">
                <a:solidFill>
                  <a:schemeClr val="bg1"/>
                </a:solidFill>
              </a:rPr>
              <a:t>дисперсионный </a:t>
            </a:r>
            <a:br>
              <a:rPr lang="ru-RU" sz="5700" b="1" dirty="0" smtClean="0">
                <a:solidFill>
                  <a:schemeClr val="bg1"/>
                </a:solidFill>
              </a:rPr>
            </a:br>
            <a:r>
              <a:rPr lang="ru-RU" sz="5700" b="1" dirty="0" smtClean="0">
                <a:solidFill>
                  <a:schemeClr val="bg1"/>
                </a:solidFill>
              </a:rPr>
              <a:t>анализ</a:t>
            </a:r>
            <a:endParaRPr lang="ru-RU" sz="5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73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88640"/>
            <a:ext cx="864096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700" b="1" dirty="0">
                <a:solidFill>
                  <a:schemeClr val="bg1"/>
                </a:solidFill>
              </a:rPr>
              <a:t>Распределение </a:t>
            </a:r>
            <a:r>
              <a:rPr lang="ru-RU" sz="2700" b="1" dirty="0" smtClean="0">
                <a:solidFill>
                  <a:schemeClr val="bg1"/>
                </a:solidFill>
              </a:rPr>
              <a:t>хи-квадрат </a:t>
            </a:r>
            <a:r>
              <a:rPr lang="ru-RU" sz="2700" dirty="0" smtClean="0">
                <a:solidFill>
                  <a:schemeClr val="bg1"/>
                </a:solidFill>
              </a:rPr>
              <a:t>(χ</a:t>
            </a:r>
            <a:r>
              <a:rPr lang="ru-RU" sz="2700" baseline="30000" dirty="0" smtClean="0">
                <a:solidFill>
                  <a:schemeClr val="bg1"/>
                </a:solidFill>
              </a:rPr>
              <a:t>2</a:t>
            </a:r>
            <a:r>
              <a:rPr lang="ru-RU" sz="2700" dirty="0" smtClean="0">
                <a:solidFill>
                  <a:schemeClr val="bg1"/>
                </a:solidFill>
              </a:rPr>
              <a:t>)</a:t>
            </a:r>
            <a:endParaRPr lang="ru-RU" sz="2700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Распределением </a:t>
            </a:r>
            <a:r>
              <a:rPr lang="ru-RU" dirty="0">
                <a:solidFill>
                  <a:schemeClr val="bg1"/>
                </a:solidFill>
              </a:rPr>
              <a:t>χ</a:t>
            </a:r>
            <a:r>
              <a:rPr lang="ru-RU" baseline="30000" dirty="0">
                <a:solidFill>
                  <a:schemeClr val="bg1"/>
                </a:solidFill>
              </a:rPr>
              <a:t>2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с n степенями свободы </a:t>
            </a:r>
            <a:r>
              <a:rPr lang="ru-RU" dirty="0" smtClean="0">
                <a:solidFill>
                  <a:schemeClr val="bg1"/>
                </a:solidFill>
              </a:rPr>
              <a:t>называется распределение </a:t>
            </a:r>
            <a:r>
              <a:rPr lang="ru-RU" dirty="0">
                <a:solidFill>
                  <a:schemeClr val="bg1"/>
                </a:solidFill>
              </a:rPr>
              <a:t>суммы квадратов n независимых </a:t>
            </a:r>
            <a:r>
              <a:rPr lang="ru-RU" dirty="0" smtClean="0">
                <a:solidFill>
                  <a:schemeClr val="bg1"/>
                </a:solidFill>
              </a:rPr>
              <a:t>случайных величин</a:t>
            </a:r>
            <a:r>
              <a:rPr lang="ru-RU" dirty="0">
                <a:solidFill>
                  <a:schemeClr val="bg1"/>
                </a:solidFill>
              </a:rPr>
              <a:t>, распределенных по стандартному </a:t>
            </a:r>
            <a:r>
              <a:rPr lang="ru-RU" dirty="0" smtClean="0">
                <a:solidFill>
                  <a:schemeClr val="bg1"/>
                </a:solidFill>
              </a:rPr>
              <a:t>нормальному закону</a:t>
            </a:r>
            <a:r>
              <a:rPr lang="ru-RU" dirty="0">
                <a:solidFill>
                  <a:schemeClr val="bg1"/>
                </a:solidFill>
              </a:rPr>
              <a:t>: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628800"/>
            <a:ext cx="44005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3" y="2509173"/>
            <a:ext cx="4927126" cy="2940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://excel2.ru/sites/default/files/stat-23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004" y="4042068"/>
            <a:ext cx="4219996" cy="281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80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1212774"/>
            <a:ext cx="4968552" cy="1962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700" b="1" dirty="0" smtClean="0">
                <a:solidFill>
                  <a:schemeClr val="bg1"/>
                </a:solidFill>
              </a:rPr>
              <a:t>РАНДОМИЗАЦИЯ</a:t>
            </a:r>
            <a:r>
              <a:rPr lang="ru-RU" sz="2700" dirty="0" smtClean="0">
                <a:solidFill>
                  <a:schemeClr val="bg1"/>
                </a:solidFill>
              </a:rPr>
              <a:t> – </a:t>
            </a:r>
          </a:p>
          <a:p>
            <a:pPr algn="ctr">
              <a:lnSpc>
                <a:spcPct val="150000"/>
              </a:lnSpc>
            </a:pPr>
            <a:r>
              <a:rPr lang="ru-RU" sz="2700" dirty="0" smtClean="0">
                <a:solidFill>
                  <a:schemeClr val="bg1"/>
                </a:solidFill>
              </a:rPr>
              <a:t>расположение тех </a:t>
            </a:r>
            <a:r>
              <a:rPr lang="ru-RU" sz="2700" dirty="0">
                <a:solidFill>
                  <a:schemeClr val="bg1"/>
                </a:solidFill>
              </a:rPr>
              <a:t>или иных объектов в случайном порядке</a:t>
            </a:r>
          </a:p>
        </p:txBody>
      </p:sp>
      <p:pic>
        <p:nvPicPr>
          <p:cNvPr id="6146" name="Picture 2" descr="https://im1-tub-ru.yandex.net/i?id=1425646b2da6f38b2ce01fbda2f342c9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789040"/>
            <a:ext cx="2520280" cy="274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72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43471" y="3857667"/>
            <a:ext cx="36004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b="1" dirty="0">
                <a:solidFill>
                  <a:schemeClr val="bg1"/>
                </a:solidFill>
              </a:rPr>
              <a:t>Н</a:t>
            </a:r>
            <a:r>
              <a:rPr lang="ru-RU" sz="2700" b="1" baseline="-25000" dirty="0">
                <a:solidFill>
                  <a:schemeClr val="bg1"/>
                </a:solidFill>
              </a:rPr>
              <a:t>0</a:t>
            </a:r>
            <a:r>
              <a:rPr lang="ru-RU" sz="2700" b="1" dirty="0">
                <a:solidFill>
                  <a:schemeClr val="bg1"/>
                </a:solidFill>
              </a:rPr>
              <a:t>: </a:t>
            </a:r>
            <a:r>
              <a:rPr lang="ru-RU" sz="2700" b="1" dirty="0" smtClean="0">
                <a:solidFill>
                  <a:schemeClr val="bg1"/>
                </a:solidFill>
              </a:rPr>
              <a:t>μ</a:t>
            </a:r>
            <a:r>
              <a:rPr lang="ru-RU" sz="2700" b="1" baseline="-25000" dirty="0" smtClean="0">
                <a:solidFill>
                  <a:schemeClr val="bg1"/>
                </a:solidFill>
              </a:rPr>
              <a:t>1 </a:t>
            </a:r>
            <a:r>
              <a:rPr lang="ru-RU" sz="2700" b="1" dirty="0" smtClean="0">
                <a:solidFill>
                  <a:schemeClr val="bg1"/>
                </a:solidFill>
              </a:rPr>
              <a:t>= μ</a:t>
            </a:r>
            <a:r>
              <a:rPr lang="ru-RU" sz="2700" b="1" baseline="-25000" dirty="0" smtClean="0">
                <a:solidFill>
                  <a:schemeClr val="bg1"/>
                </a:solidFill>
              </a:rPr>
              <a:t>2 </a:t>
            </a:r>
            <a:r>
              <a:rPr lang="ru-RU" sz="2700" b="1" dirty="0" smtClean="0">
                <a:solidFill>
                  <a:schemeClr val="bg1"/>
                </a:solidFill>
              </a:rPr>
              <a:t>= μ</a:t>
            </a:r>
            <a:r>
              <a:rPr lang="ru-RU" sz="2700" b="1" baseline="-25000" dirty="0" smtClean="0">
                <a:solidFill>
                  <a:schemeClr val="bg1"/>
                </a:solidFill>
              </a:rPr>
              <a:t>3 </a:t>
            </a:r>
            <a:r>
              <a:rPr lang="ru-RU" sz="2700" b="1" dirty="0" smtClean="0">
                <a:solidFill>
                  <a:schemeClr val="bg1"/>
                </a:solidFill>
              </a:rPr>
              <a:t>= μ</a:t>
            </a:r>
            <a:r>
              <a:rPr lang="ru-RU" sz="2700" b="1" baseline="-25000" dirty="0" smtClean="0">
                <a:solidFill>
                  <a:schemeClr val="bg1"/>
                </a:solidFill>
              </a:rPr>
              <a:t>4 </a:t>
            </a:r>
            <a:r>
              <a:rPr lang="ru-RU" sz="2700" b="1" dirty="0" smtClean="0">
                <a:solidFill>
                  <a:schemeClr val="bg1"/>
                </a:solidFill>
              </a:rPr>
              <a:t>= μ</a:t>
            </a:r>
            <a:r>
              <a:rPr lang="ru-RU" sz="2700" b="1" baseline="-25000" dirty="0" smtClean="0">
                <a:solidFill>
                  <a:schemeClr val="bg1"/>
                </a:solidFill>
              </a:rPr>
              <a:t>5</a:t>
            </a:r>
            <a:r>
              <a:rPr lang="ru-RU" sz="2700" b="1" dirty="0" smtClean="0">
                <a:solidFill>
                  <a:schemeClr val="bg1"/>
                </a:solidFill>
              </a:rPr>
              <a:t> </a:t>
            </a:r>
            <a:endParaRPr lang="ru-RU" sz="27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7528" y="4375764"/>
            <a:ext cx="835292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b="1" dirty="0" smtClean="0">
                <a:solidFill>
                  <a:schemeClr val="bg1"/>
                </a:solidFill>
              </a:rPr>
              <a:t>Н</a:t>
            </a:r>
            <a:r>
              <a:rPr lang="ru-RU" sz="2700" b="1" baseline="-25000" dirty="0" smtClean="0">
                <a:solidFill>
                  <a:schemeClr val="bg1"/>
                </a:solidFill>
              </a:rPr>
              <a:t>1</a:t>
            </a:r>
            <a:r>
              <a:rPr lang="ru-RU" sz="2700" b="1" dirty="0" smtClean="0">
                <a:solidFill>
                  <a:schemeClr val="bg1"/>
                </a:solidFill>
              </a:rPr>
              <a:t>: </a:t>
            </a:r>
            <a:r>
              <a:rPr lang="ru-RU" sz="2100" b="1" dirty="0" smtClean="0">
                <a:solidFill>
                  <a:schemeClr val="bg1"/>
                </a:solidFill>
              </a:rPr>
              <a:t>по крайней мере, одно среднее значение отлично от остальных </a:t>
            </a:r>
            <a:endParaRPr lang="ru-RU" sz="2100" dirty="0">
              <a:solidFill>
                <a:schemeClr val="bg1"/>
              </a:solidFill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1594458" y="5238032"/>
            <a:ext cx="6083825" cy="914322"/>
            <a:chOff x="2051720" y="5301207"/>
            <a:chExt cx="6083825" cy="914322"/>
          </a:xfrm>
        </p:grpSpPr>
        <p:sp>
          <p:nvSpPr>
            <p:cNvPr id="10" name="TextBox 9"/>
            <p:cNvSpPr txBox="1"/>
            <p:nvPr/>
          </p:nvSpPr>
          <p:spPr>
            <a:xfrm>
              <a:off x="2051720" y="5439707"/>
              <a:ext cx="78258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chemeClr val="bg1"/>
                  </a:solidFill>
                </a:rPr>
                <a:t>F =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911149" y="5301207"/>
              <a:ext cx="50452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chemeClr val="bg1"/>
                  </a:solidFill>
                </a:rPr>
                <a:t>Оценка </a:t>
              </a:r>
              <a:r>
                <a:rPr lang="ru-RU" sz="2400" b="1" dirty="0" err="1" smtClean="0">
                  <a:solidFill>
                    <a:schemeClr val="bg1"/>
                  </a:solidFill>
                </a:rPr>
                <a:t>межвыборочной</a:t>
              </a:r>
              <a:r>
                <a:rPr lang="ru-RU" sz="2400" b="1" dirty="0" smtClean="0">
                  <a:solidFill>
                    <a:schemeClr val="bg1"/>
                  </a:solidFill>
                </a:rPr>
                <a:t> дисперсии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763625" y="5753864"/>
              <a:ext cx="53719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chemeClr val="bg1"/>
                  </a:solidFill>
                </a:rPr>
                <a:t>Оценка </a:t>
              </a:r>
              <a:r>
                <a:rPr lang="ru-RU" sz="2400" b="1" dirty="0" err="1" smtClean="0">
                  <a:solidFill>
                    <a:schemeClr val="bg1"/>
                  </a:solidFill>
                </a:rPr>
                <a:t>внутривыборочной</a:t>
              </a:r>
              <a:r>
                <a:rPr lang="ru-RU" sz="2400" b="1" dirty="0" smtClean="0">
                  <a:solidFill>
                    <a:schemeClr val="bg1"/>
                  </a:solidFill>
                </a:rPr>
                <a:t> дисперсии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4" name="Прямая соединительная линия 13"/>
            <p:cNvCxnSpPr>
              <a:endCxn id="10" idx="3"/>
            </p:cNvCxnSpPr>
            <p:nvPr/>
          </p:nvCxnSpPr>
          <p:spPr>
            <a:xfrm flipH="1">
              <a:off x="2834307" y="5762872"/>
              <a:ext cx="5194077" cy="1"/>
            </a:xfrm>
            <a:prstGeom prst="line">
              <a:avLst/>
            </a:prstGeom>
            <a:ln w="349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971600" y="222282"/>
            <a:ext cx="7339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Плотность (г/см</a:t>
            </a:r>
            <a:r>
              <a:rPr lang="ru-RU" baseline="30000" dirty="0" smtClean="0">
                <a:solidFill>
                  <a:schemeClr val="bg1"/>
                </a:solidFill>
              </a:rPr>
              <a:t>3</a:t>
            </a:r>
            <a:r>
              <a:rPr lang="ru-RU" dirty="0" smtClean="0">
                <a:solidFill>
                  <a:schemeClr val="bg1"/>
                </a:solidFill>
              </a:rPr>
              <a:t>) в пяти образцах гранита разной степени </a:t>
            </a:r>
            <a:r>
              <a:rPr lang="ru-RU" dirty="0" err="1" smtClean="0">
                <a:solidFill>
                  <a:schemeClr val="bg1"/>
                </a:solidFill>
              </a:rPr>
              <a:t>выветрелости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869318"/>
              </p:ext>
            </p:extLst>
          </p:nvPr>
        </p:nvGraphicFramePr>
        <p:xfrm>
          <a:off x="2011428" y="908720"/>
          <a:ext cx="4908375" cy="7200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1675"/>
                <a:gridCol w="981675"/>
                <a:gridCol w="981675"/>
                <a:gridCol w="981675"/>
                <a:gridCol w="981675"/>
              </a:tblGrid>
              <a:tr h="3618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582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2.64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2900837"/>
              </p:ext>
            </p:extLst>
          </p:nvPr>
        </p:nvGraphicFramePr>
        <p:xfrm>
          <a:off x="1998141" y="1772816"/>
          <a:ext cx="4934950" cy="18722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6990"/>
                <a:gridCol w="986990"/>
                <a:gridCol w="986990"/>
                <a:gridCol w="986990"/>
                <a:gridCol w="986990"/>
              </a:tblGrid>
              <a:tr h="3094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2.65</a:t>
                      </a:r>
                    </a:p>
                  </a:txBody>
                  <a:tcPr marL="9525" marR="9525" marT="9525" marB="0" anchor="b"/>
                </a:tc>
              </a:tr>
              <a:tr h="3094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2.61</a:t>
                      </a:r>
                    </a:p>
                  </a:txBody>
                  <a:tcPr marL="9525" marR="9525" marT="9525" marB="0" anchor="b"/>
                </a:tc>
              </a:tr>
              <a:tr h="3249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2.57</a:t>
                      </a:r>
                    </a:p>
                  </a:txBody>
                  <a:tcPr marL="9525" marR="9525" marT="9525" marB="0" anchor="b"/>
                </a:tc>
              </a:tr>
              <a:tr h="3094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2.70</a:t>
                      </a:r>
                    </a:p>
                  </a:txBody>
                  <a:tcPr marL="9525" marR="9525" marT="9525" marB="0" anchor="b"/>
                </a:tc>
              </a:tr>
              <a:tr h="3094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2.65</a:t>
                      </a:r>
                    </a:p>
                  </a:txBody>
                  <a:tcPr marL="9525" marR="9525" marT="9525" marB="0" anchor="b"/>
                </a:tc>
              </a:tr>
              <a:tr h="3094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2.68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867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377441"/>
              </p:ext>
            </p:extLst>
          </p:nvPr>
        </p:nvGraphicFramePr>
        <p:xfrm>
          <a:off x="179512" y="4437112"/>
          <a:ext cx="8784976" cy="10629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44216"/>
                <a:gridCol w="936104"/>
                <a:gridCol w="936104"/>
                <a:gridCol w="1368153"/>
                <a:gridCol w="720080"/>
                <a:gridCol w="1152128"/>
                <a:gridCol w="1728191"/>
              </a:tblGrid>
              <a:tr h="342855">
                <a:tc>
                  <a:txBody>
                    <a:bodyPr/>
                    <a:lstStyle/>
                    <a:p>
                      <a:pPr algn="ctr" fontAlgn="b"/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SS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err="1">
                          <a:effectLst/>
                        </a:rPr>
                        <a:t>df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MS</a:t>
                      </a:r>
                      <a:endParaRPr lang="en-US" sz="1800" b="0" i="1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F</a:t>
                      </a:r>
                      <a:endParaRPr lang="en-US" sz="18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P-</a:t>
                      </a:r>
                      <a:r>
                        <a:rPr lang="ru-RU" sz="1800" u="none" strike="noStrike">
                          <a:effectLst/>
                        </a:rPr>
                        <a:t>Значение</a:t>
                      </a:r>
                      <a:endParaRPr lang="ru-RU" sz="18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F </a:t>
                      </a:r>
                      <a:r>
                        <a:rPr lang="ru-RU" sz="180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критическое</a:t>
                      </a:r>
                      <a:endParaRPr lang="ru-RU" sz="18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722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Между группами</a:t>
                      </a:r>
                      <a:endParaRPr lang="ru-RU" sz="1800" b="1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0.08942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0.022355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2.83</a:t>
                      </a:r>
                      <a:endParaRPr lang="ru-RU" sz="18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0.046130213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2.76</a:t>
                      </a:r>
                      <a:endParaRPr lang="ru-RU" sz="18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285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Внутри групп</a:t>
                      </a:r>
                      <a:endParaRPr lang="ru-RU" sz="1800" b="1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0.197717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0.0079087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71600" y="222282"/>
            <a:ext cx="7339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Плотность (г/см</a:t>
            </a:r>
            <a:r>
              <a:rPr lang="ru-RU" baseline="30000" dirty="0" smtClean="0">
                <a:solidFill>
                  <a:schemeClr val="bg1"/>
                </a:solidFill>
              </a:rPr>
              <a:t>3</a:t>
            </a:r>
            <a:r>
              <a:rPr lang="ru-RU" dirty="0" smtClean="0">
                <a:solidFill>
                  <a:schemeClr val="bg1"/>
                </a:solidFill>
              </a:rPr>
              <a:t>) в пяти образцах гранита разной степени </a:t>
            </a:r>
            <a:r>
              <a:rPr lang="ru-RU" dirty="0" err="1" smtClean="0">
                <a:solidFill>
                  <a:schemeClr val="bg1"/>
                </a:solidFill>
              </a:rPr>
              <a:t>выветрелости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869318"/>
              </p:ext>
            </p:extLst>
          </p:nvPr>
        </p:nvGraphicFramePr>
        <p:xfrm>
          <a:off x="2011428" y="908720"/>
          <a:ext cx="4908375" cy="7200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1675"/>
                <a:gridCol w="981675"/>
                <a:gridCol w="981675"/>
                <a:gridCol w="981675"/>
                <a:gridCol w="981675"/>
              </a:tblGrid>
              <a:tr h="3618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582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2.64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2900837"/>
              </p:ext>
            </p:extLst>
          </p:nvPr>
        </p:nvGraphicFramePr>
        <p:xfrm>
          <a:off x="1998141" y="1772816"/>
          <a:ext cx="4934950" cy="18722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6990"/>
                <a:gridCol w="986990"/>
                <a:gridCol w="986990"/>
                <a:gridCol w="986990"/>
                <a:gridCol w="986990"/>
              </a:tblGrid>
              <a:tr h="3094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2.65</a:t>
                      </a:r>
                    </a:p>
                  </a:txBody>
                  <a:tcPr marL="9525" marR="9525" marT="9525" marB="0" anchor="b"/>
                </a:tc>
              </a:tr>
              <a:tr h="3094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2.61</a:t>
                      </a:r>
                    </a:p>
                  </a:txBody>
                  <a:tcPr marL="9525" marR="9525" marT="9525" marB="0" anchor="b"/>
                </a:tc>
              </a:tr>
              <a:tr h="3249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2.57</a:t>
                      </a:r>
                    </a:p>
                  </a:txBody>
                  <a:tcPr marL="9525" marR="9525" marT="9525" marB="0" anchor="b"/>
                </a:tc>
              </a:tr>
              <a:tr h="3094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2.70</a:t>
                      </a:r>
                    </a:p>
                  </a:txBody>
                  <a:tcPr marL="9525" marR="9525" marT="9525" marB="0" anchor="b"/>
                </a:tc>
              </a:tr>
              <a:tr h="3094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2.65</a:t>
                      </a:r>
                    </a:p>
                  </a:txBody>
                  <a:tcPr marL="9525" marR="9525" marT="9525" marB="0" anchor="b"/>
                </a:tc>
              </a:tr>
              <a:tr h="3094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2.68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218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772041"/>
              </p:ext>
            </p:extLst>
          </p:nvPr>
        </p:nvGraphicFramePr>
        <p:xfrm>
          <a:off x="2011428" y="908720"/>
          <a:ext cx="4908375" cy="7200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1675"/>
                <a:gridCol w="981675"/>
                <a:gridCol w="981675"/>
                <a:gridCol w="981675"/>
                <a:gridCol w="981675"/>
              </a:tblGrid>
              <a:tr h="3618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582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2.64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71600" y="222282"/>
            <a:ext cx="7339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Плотность (г/см</a:t>
            </a:r>
            <a:r>
              <a:rPr lang="ru-RU" baseline="30000" dirty="0" smtClean="0">
                <a:solidFill>
                  <a:schemeClr val="bg1"/>
                </a:solidFill>
              </a:rPr>
              <a:t>3</a:t>
            </a:r>
            <a:r>
              <a:rPr lang="ru-RU" dirty="0" smtClean="0">
                <a:solidFill>
                  <a:schemeClr val="bg1"/>
                </a:solidFill>
              </a:rPr>
              <a:t>) в пяти образцах гранита разной степени </a:t>
            </a:r>
            <a:r>
              <a:rPr lang="ru-RU" dirty="0" err="1" smtClean="0">
                <a:solidFill>
                  <a:schemeClr val="bg1"/>
                </a:solidFill>
              </a:rPr>
              <a:t>выветрелости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682709"/>
              </p:ext>
            </p:extLst>
          </p:nvPr>
        </p:nvGraphicFramePr>
        <p:xfrm>
          <a:off x="1998141" y="1772816"/>
          <a:ext cx="4934950" cy="18722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6990"/>
                <a:gridCol w="986990"/>
                <a:gridCol w="986990"/>
                <a:gridCol w="986990"/>
                <a:gridCol w="986990"/>
              </a:tblGrid>
              <a:tr h="3094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2.65</a:t>
                      </a:r>
                    </a:p>
                  </a:txBody>
                  <a:tcPr marL="9525" marR="9525" marT="9525" marB="0" anchor="b"/>
                </a:tc>
              </a:tr>
              <a:tr h="3094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2.61</a:t>
                      </a:r>
                    </a:p>
                  </a:txBody>
                  <a:tcPr marL="9525" marR="9525" marT="9525" marB="0" anchor="b"/>
                </a:tc>
              </a:tr>
              <a:tr h="3249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2.57</a:t>
                      </a:r>
                    </a:p>
                  </a:txBody>
                  <a:tcPr marL="9525" marR="9525" marT="9525" marB="0" anchor="b"/>
                </a:tc>
              </a:tr>
              <a:tr h="3094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2.70</a:t>
                      </a:r>
                    </a:p>
                  </a:txBody>
                  <a:tcPr marL="9525" marR="9525" marT="9525" marB="0" anchor="b"/>
                </a:tc>
              </a:tr>
              <a:tr h="3094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2.65</a:t>
                      </a:r>
                    </a:p>
                  </a:txBody>
                  <a:tcPr marL="9525" marR="9525" marT="9525" marB="0" anchor="b"/>
                </a:tc>
              </a:tr>
              <a:tr h="3094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2.68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1696870"/>
              </p:ext>
            </p:extLst>
          </p:nvPr>
        </p:nvGraphicFramePr>
        <p:xfrm>
          <a:off x="1979712" y="3861048"/>
          <a:ext cx="489654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5450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67544" y="980728"/>
            <a:ext cx="7992888" cy="287119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700" b="1" dirty="0" smtClean="0">
                <a:solidFill>
                  <a:schemeClr val="bg1"/>
                </a:solidFill>
              </a:rPr>
              <a:t>Двухфакторный </a:t>
            </a:r>
            <a:br>
              <a:rPr lang="ru-RU" sz="5700" b="1" dirty="0" smtClean="0">
                <a:solidFill>
                  <a:schemeClr val="bg1"/>
                </a:solidFill>
              </a:rPr>
            </a:br>
            <a:r>
              <a:rPr lang="ru-RU" sz="5700" b="1" dirty="0" smtClean="0">
                <a:solidFill>
                  <a:schemeClr val="bg1"/>
                </a:solidFill>
              </a:rPr>
              <a:t>дисперсионный </a:t>
            </a:r>
            <a:br>
              <a:rPr lang="ru-RU" sz="5700" b="1" dirty="0" smtClean="0">
                <a:solidFill>
                  <a:schemeClr val="bg1"/>
                </a:solidFill>
              </a:rPr>
            </a:br>
            <a:r>
              <a:rPr lang="ru-RU" sz="5700" b="1" dirty="0" smtClean="0">
                <a:solidFill>
                  <a:schemeClr val="bg1"/>
                </a:solidFill>
              </a:rPr>
              <a:t>анализ</a:t>
            </a:r>
            <a:endParaRPr lang="ru-RU" sz="57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4365104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В ходе анализа проверяются </a:t>
            </a:r>
            <a:r>
              <a:rPr lang="ru-RU" dirty="0" smtClean="0">
                <a:solidFill>
                  <a:schemeClr val="bg1"/>
                </a:solidFill>
              </a:rPr>
              <a:t>две 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dirty="0" smtClean="0">
                <a:solidFill>
                  <a:schemeClr val="bg1"/>
                </a:solidFill>
              </a:rPr>
              <a:t>нулевые гипотезы: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AutoShape 8" descr="A"/>
          <p:cNvSpPr>
            <a:spLocks noChangeAspect="1" noChangeArrowheads="1"/>
          </p:cNvSpPr>
          <p:nvPr/>
        </p:nvSpPr>
        <p:spPr bwMode="auto">
          <a:xfrm>
            <a:off x="33369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0" descr="A"/>
          <p:cNvSpPr>
            <a:spLocks noChangeAspect="1" noChangeArrowheads="1"/>
          </p:cNvSpPr>
          <p:nvPr/>
        </p:nvSpPr>
        <p:spPr bwMode="auto">
          <a:xfrm>
            <a:off x="34893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12" descr="A"/>
          <p:cNvSpPr>
            <a:spLocks noChangeAspect="1" noChangeArrowheads="1"/>
          </p:cNvSpPr>
          <p:nvPr/>
        </p:nvSpPr>
        <p:spPr bwMode="auto">
          <a:xfrm>
            <a:off x="364172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907704" y="4797152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гипотеза о равенстве средних под влиянием </a:t>
            </a:r>
            <a:r>
              <a:rPr lang="ru-RU" dirty="0" smtClean="0">
                <a:solidFill>
                  <a:schemeClr val="bg1"/>
                </a:solidFill>
              </a:rPr>
              <a:t>фактора </a:t>
            </a:r>
            <a:r>
              <a:rPr lang="en-US" b="1" dirty="0" smtClean="0">
                <a:solidFill>
                  <a:schemeClr val="bg1"/>
                </a:solidFill>
              </a:rPr>
              <a:t>A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907704" y="5284692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гипотеза о равенстве средних под влиянием </a:t>
            </a:r>
            <a:r>
              <a:rPr lang="ru-RU" dirty="0" smtClean="0">
                <a:solidFill>
                  <a:schemeClr val="bg1"/>
                </a:solidFill>
              </a:rPr>
              <a:t>фактора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B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71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00003" y="404664"/>
            <a:ext cx="8352928" cy="623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dirty="0" smtClean="0">
                <a:solidFill>
                  <a:schemeClr val="bg1"/>
                </a:solidFill>
              </a:rPr>
              <a:t>В ходе двухфакторного дисперсионного анализа проверяются несколько нулевых гипотез:</a:t>
            </a:r>
          </a:p>
          <a:p>
            <a:endParaRPr lang="ru-RU" sz="2700" dirty="0">
              <a:solidFill>
                <a:schemeClr val="bg1"/>
              </a:solidFill>
            </a:endParaRPr>
          </a:p>
          <a:p>
            <a:pPr marL="514350" indent="-514350">
              <a:buAutoNum type="arabicParenR"/>
            </a:pPr>
            <a:r>
              <a:rPr lang="ru-RU" sz="2700" dirty="0" smtClean="0">
                <a:solidFill>
                  <a:schemeClr val="bg1"/>
                </a:solidFill>
              </a:rPr>
              <a:t>Гипотеза о равенстве средних под влиянием фактора </a:t>
            </a:r>
            <a:r>
              <a:rPr lang="ru-RU" sz="2700" b="1" dirty="0" smtClean="0">
                <a:solidFill>
                  <a:schemeClr val="bg1"/>
                </a:solidFill>
              </a:rPr>
              <a:t>А</a:t>
            </a:r>
            <a:r>
              <a:rPr lang="ru-RU" sz="2700" dirty="0" smtClean="0">
                <a:solidFill>
                  <a:schemeClr val="bg1"/>
                </a:solidFill>
              </a:rPr>
              <a:t>,</a:t>
            </a:r>
          </a:p>
          <a:p>
            <a:pPr marL="514350" indent="-514350">
              <a:buFontTx/>
              <a:buAutoNum type="arabicParenR"/>
            </a:pPr>
            <a:r>
              <a:rPr lang="ru-RU" sz="2700" dirty="0">
                <a:solidFill>
                  <a:schemeClr val="bg1"/>
                </a:solidFill>
              </a:rPr>
              <a:t>Гипотеза о равенстве средних под </a:t>
            </a:r>
            <a:r>
              <a:rPr lang="ru-RU" sz="2700" dirty="0" smtClean="0">
                <a:solidFill>
                  <a:schemeClr val="bg1"/>
                </a:solidFill>
              </a:rPr>
              <a:t>влиянием </a:t>
            </a:r>
            <a:r>
              <a:rPr lang="ru-RU" sz="2700" dirty="0">
                <a:solidFill>
                  <a:schemeClr val="bg1"/>
                </a:solidFill>
              </a:rPr>
              <a:t>фактора </a:t>
            </a:r>
            <a:r>
              <a:rPr lang="en-US" sz="2700" b="1" dirty="0">
                <a:solidFill>
                  <a:schemeClr val="bg1"/>
                </a:solidFill>
              </a:rPr>
              <a:t>B</a:t>
            </a:r>
            <a:r>
              <a:rPr lang="ru-RU" sz="2700" dirty="0" smtClean="0">
                <a:solidFill>
                  <a:schemeClr val="bg1"/>
                </a:solidFill>
              </a:rPr>
              <a:t>,</a:t>
            </a:r>
          </a:p>
          <a:p>
            <a:pPr marL="514350" indent="-514350">
              <a:buFontTx/>
              <a:buAutoNum type="arabicParenR"/>
            </a:pPr>
            <a:r>
              <a:rPr lang="ru-RU" sz="2700" dirty="0" smtClean="0">
                <a:solidFill>
                  <a:schemeClr val="bg1"/>
                </a:solidFill>
              </a:rPr>
              <a:t>Гипотеза об отсутствии взаимодействия факторов </a:t>
            </a:r>
            <a:r>
              <a:rPr lang="en-US" sz="2700" b="1" dirty="0" smtClean="0">
                <a:solidFill>
                  <a:schemeClr val="bg1"/>
                </a:solidFill>
              </a:rPr>
              <a:t>A</a:t>
            </a:r>
            <a:r>
              <a:rPr lang="ru-RU" sz="2700" dirty="0" smtClean="0">
                <a:solidFill>
                  <a:schemeClr val="bg1"/>
                </a:solidFill>
              </a:rPr>
              <a:t> и </a:t>
            </a:r>
            <a:r>
              <a:rPr lang="en-US" sz="2700" b="1" dirty="0" smtClean="0">
                <a:solidFill>
                  <a:schemeClr val="bg1"/>
                </a:solidFill>
              </a:rPr>
              <a:t>B</a:t>
            </a:r>
            <a:r>
              <a:rPr lang="ru-RU" sz="2700" dirty="0" smtClean="0">
                <a:solidFill>
                  <a:schemeClr val="bg1"/>
                </a:solidFill>
              </a:rPr>
              <a:t>.</a:t>
            </a:r>
          </a:p>
          <a:p>
            <a:endParaRPr lang="ru-RU" sz="2700" dirty="0">
              <a:solidFill>
                <a:schemeClr val="bg1"/>
              </a:solidFill>
            </a:endParaRPr>
          </a:p>
          <a:p>
            <a:r>
              <a:rPr lang="ru-RU" sz="2700" dirty="0" smtClean="0">
                <a:solidFill>
                  <a:schemeClr val="bg1"/>
                </a:solidFill>
              </a:rPr>
              <a:t>Каждая гипотеза проверяется с помощью критерия Фишера.</a:t>
            </a:r>
            <a:endParaRPr lang="ru-RU" sz="2700" dirty="0">
              <a:solidFill>
                <a:schemeClr val="bg1"/>
              </a:solidFill>
            </a:endParaRPr>
          </a:p>
          <a:p>
            <a:pPr marL="514350" indent="-514350">
              <a:buAutoNum type="arabicParenR"/>
            </a:pPr>
            <a:endParaRPr lang="ru-RU" sz="2700" dirty="0" smtClean="0">
              <a:solidFill>
                <a:schemeClr val="bg1"/>
              </a:solidFill>
            </a:endParaRPr>
          </a:p>
          <a:p>
            <a:pPr marL="514350" indent="-514350">
              <a:buAutoNum type="arabicParenR"/>
            </a:pPr>
            <a:endParaRPr lang="ru-RU" sz="2700" dirty="0" smtClean="0">
              <a:solidFill>
                <a:schemeClr val="bg1"/>
              </a:solidFill>
            </a:endParaRPr>
          </a:p>
          <a:p>
            <a:pPr marL="457200" indent="-457200">
              <a:buAutoNum type="arabicParenR"/>
            </a:pPr>
            <a:endParaRPr lang="ru-RU" sz="2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84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7435240"/>
              </p:ext>
            </p:extLst>
          </p:nvPr>
        </p:nvGraphicFramePr>
        <p:xfrm>
          <a:off x="1691680" y="908720"/>
          <a:ext cx="6336705" cy="36003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5465"/>
                <a:gridCol w="2292888"/>
                <a:gridCol w="1584176"/>
                <a:gridCol w="1584176"/>
              </a:tblGrid>
              <a:tr h="379511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err="1" smtClean="0">
                          <a:effectLst/>
                        </a:rPr>
                        <a:t>Скв</a:t>
                      </a:r>
                      <a:r>
                        <a:rPr lang="ru-RU" sz="1800" b="1" u="none" strike="noStrike" dirty="0" smtClean="0">
                          <a:effectLst/>
                        </a:rPr>
                        <a:t>. 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err="1" smtClean="0">
                          <a:effectLst/>
                        </a:rPr>
                        <a:t>Скв</a:t>
                      </a:r>
                      <a:r>
                        <a:rPr lang="ru-RU" sz="1800" b="1" u="none" strike="noStrike" dirty="0" smtClean="0">
                          <a:effectLst/>
                        </a:rPr>
                        <a:t>. 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Скв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36512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 smtClean="0">
                          <a:effectLst/>
                        </a:rPr>
                        <a:t>Обр. 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1.037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1.124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effectLst/>
                        </a:rPr>
                        <a:t>0.969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0486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 smtClean="0">
                          <a:effectLst/>
                        </a:rPr>
                        <a:t>Обр. 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0.963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effectLst/>
                        </a:rPr>
                        <a:t>0.960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effectLst/>
                        </a:rPr>
                        <a:t>0.931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0486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 smtClean="0">
                          <a:effectLst/>
                        </a:rPr>
                        <a:t>Обр. 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0.842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0.921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effectLst/>
                        </a:rPr>
                        <a:t>1.212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0486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 smtClean="0">
                          <a:effectLst/>
                        </a:rPr>
                        <a:t>Обр. 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1.121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1.202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effectLst/>
                        </a:rPr>
                        <a:t>0.918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0486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 smtClean="0">
                          <a:effectLst/>
                        </a:rPr>
                        <a:t>Обр. 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1.043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1.028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effectLst/>
                        </a:rPr>
                        <a:t>1.104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0486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 smtClean="0">
                          <a:effectLst/>
                        </a:rPr>
                        <a:t>Обр. 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0.928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0.943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effectLst/>
                        </a:rPr>
                        <a:t>0.811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0486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 smtClean="0">
                          <a:effectLst/>
                        </a:rPr>
                        <a:t>Обр. 7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1.108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1.165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effectLst/>
                        </a:rPr>
                        <a:t>0.863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0486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 smtClean="0">
                          <a:effectLst/>
                        </a:rPr>
                        <a:t>Обр. 8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0.821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0.803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effectLst/>
                        </a:rPr>
                        <a:t>0.942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0486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 smtClean="0">
                          <a:effectLst/>
                        </a:rPr>
                        <a:t>Обр. 9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0.797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0.792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effectLst/>
                        </a:rPr>
                        <a:t>0.861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0486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 smtClean="0">
                          <a:effectLst/>
                        </a:rPr>
                        <a:t>Обр. 10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0.949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1.004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effectLst/>
                        </a:rPr>
                        <a:t>0.901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11557" y="188640"/>
            <a:ext cx="8280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Проницаемость образцов песчаников </a:t>
            </a:r>
            <a:r>
              <a:rPr lang="ru-RU" dirty="0" err="1" smtClean="0">
                <a:solidFill>
                  <a:schemeClr val="bg1"/>
                </a:solidFill>
              </a:rPr>
              <a:t>воробьевского</a:t>
            </a:r>
            <a:r>
              <a:rPr lang="ru-RU" dirty="0" smtClean="0">
                <a:solidFill>
                  <a:schemeClr val="bg1"/>
                </a:solidFill>
              </a:rPr>
              <a:t> горизонта,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измеренная в различных направлениях (Дарси) 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976431"/>
              </p:ext>
            </p:extLst>
          </p:nvPr>
        </p:nvGraphicFramePr>
        <p:xfrm>
          <a:off x="179512" y="4941168"/>
          <a:ext cx="8784976" cy="10629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44216"/>
                <a:gridCol w="936104"/>
                <a:gridCol w="936104"/>
                <a:gridCol w="1368153"/>
                <a:gridCol w="720080"/>
                <a:gridCol w="1152128"/>
                <a:gridCol w="1728191"/>
              </a:tblGrid>
              <a:tr h="342855">
                <a:tc>
                  <a:txBody>
                    <a:bodyPr/>
                    <a:lstStyle/>
                    <a:p>
                      <a:pPr algn="ctr" fontAlgn="b"/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SS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err="1">
                          <a:effectLst/>
                        </a:rPr>
                        <a:t>df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MS</a:t>
                      </a:r>
                      <a:endParaRPr lang="en-US" sz="1800" b="0" i="1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F</a:t>
                      </a:r>
                      <a:endParaRPr lang="en-US" sz="18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P-</a:t>
                      </a:r>
                      <a:r>
                        <a:rPr lang="ru-RU" sz="1800" u="none" strike="noStrike">
                          <a:effectLst/>
                        </a:rPr>
                        <a:t>Значение</a:t>
                      </a:r>
                      <a:endParaRPr lang="ru-RU" sz="18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F </a:t>
                      </a:r>
                      <a:r>
                        <a:rPr lang="ru-RU" sz="180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критическое</a:t>
                      </a:r>
                      <a:endParaRPr lang="ru-RU" sz="18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722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Строки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0.023951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1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1.81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1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3.26</a:t>
                      </a:r>
                    </a:p>
                  </a:txBody>
                  <a:tcPr marL="9525" marR="9525" marT="9525" marB="0" anchor="b"/>
                </a:tc>
              </a:tr>
              <a:tr h="34285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Столбцы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0.016555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1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1.25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1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3.49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146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980728"/>
            <a:ext cx="7472060" cy="4178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u="sng" dirty="0" smtClean="0">
                <a:solidFill>
                  <a:schemeClr val="bg1"/>
                </a:solidFill>
              </a:rPr>
              <a:t>Для обоснованного применения дисперсионного анализа необходимо выполнение следующих условий:</a:t>
            </a:r>
          </a:p>
          <a:p>
            <a:pPr algn="just">
              <a:lnSpc>
                <a:spcPct val="150000"/>
              </a:lnSpc>
            </a:pPr>
            <a:endParaRPr lang="ru-RU" sz="2400" u="sng" dirty="0" smtClean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endParaRPr lang="ru-RU" sz="900" u="sng" dirty="0" smtClean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bg1"/>
                </a:solidFill>
              </a:rPr>
              <a:t>нормальное </a:t>
            </a:r>
            <a:r>
              <a:rPr lang="ru-RU" sz="2400" b="1" dirty="0">
                <a:solidFill>
                  <a:schemeClr val="bg1"/>
                </a:solidFill>
              </a:rPr>
              <a:t>распределение </a:t>
            </a:r>
            <a:r>
              <a:rPr lang="ru-RU" sz="2400" b="1" dirty="0" smtClean="0">
                <a:solidFill>
                  <a:schemeClr val="bg1"/>
                </a:solidFill>
              </a:rPr>
              <a:t>генеральных совокупностей;</a:t>
            </a:r>
            <a:endParaRPr lang="ru-RU" sz="2400" b="1" dirty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bg1"/>
                </a:solidFill>
              </a:rPr>
              <a:t>случайный </a:t>
            </a:r>
            <a:r>
              <a:rPr lang="ru-RU" sz="2400" b="1" dirty="0">
                <a:solidFill>
                  <a:schemeClr val="bg1"/>
                </a:solidFill>
              </a:rPr>
              <a:t>и независимый характер </a:t>
            </a:r>
            <a:r>
              <a:rPr lang="ru-RU" sz="2400" b="1" dirty="0" smtClean="0">
                <a:solidFill>
                  <a:schemeClr val="bg1"/>
                </a:solidFill>
              </a:rPr>
              <a:t>выборок;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bg1"/>
                </a:solidFill>
              </a:rPr>
              <a:t>отсутствие зависимости между факторами.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10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5812482" cy="1937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71599" y="174328"/>
            <a:ext cx="76328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700" b="1" dirty="0" smtClean="0">
                <a:solidFill>
                  <a:schemeClr val="bg1"/>
                </a:solidFill>
              </a:rPr>
              <a:t>Критерий хи-квадрат </a:t>
            </a:r>
            <a:r>
              <a:rPr lang="ru-RU" sz="2700" dirty="0" smtClean="0">
                <a:solidFill>
                  <a:schemeClr val="bg1"/>
                </a:solidFill>
              </a:rPr>
              <a:t>(χ</a:t>
            </a:r>
            <a:r>
              <a:rPr lang="ru-RU" sz="2700" baseline="30000" dirty="0" smtClean="0">
                <a:solidFill>
                  <a:schemeClr val="bg1"/>
                </a:solidFill>
              </a:rPr>
              <a:t>2</a:t>
            </a:r>
            <a:r>
              <a:rPr lang="ru-RU" sz="2700" dirty="0">
                <a:solidFill>
                  <a:schemeClr val="bg1"/>
                </a:solidFill>
              </a:rPr>
              <a:t>) </a:t>
            </a:r>
            <a:endParaRPr lang="ru-RU" sz="2700" dirty="0" smtClean="0">
              <a:solidFill>
                <a:schemeClr val="bg1"/>
              </a:solidFill>
            </a:endParaRPr>
          </a:p>
          <a:p>
            <a:pPr algn="ctr"/>
            <a:r>
              <a:rPr lang="ru-RU" sz="2700" dirty="0" smtClean="0">
                <a:solidFill>
                  <a:schemeClr val="bg1"/>
                </a:solidFill>
              </a:rPr>
              <a:t>(</a:t>
            </a:r>
            <a:r>
              <a:rPr lang="ru-RU" sz="2700" dirty="0">
                <a:solidFill>
                  <a:schemeClr val="bg1"/>
                </a:solidFill>
              </a:rPr>
              <a:t>χ</a:t>
            </a:r>
            <a:r>
              <a:rPr lang="ru-RU" sz="2700" baseline="30000" dirty="0">
                <a:solidFill>
                  <a:schemeClr val="bg1"/>
                </a:solidFill>
              </a:rPr>
              <a:t>2 </a:t>
            </a:r>
            <a:r>
              <a:rPr lang="ru-RU" sz="2700" b="1" dirty="0" smtClean="0">
                <a:solidFill>
                  <a:schemeClr val="bg1"/>
                </a:solidFill>
              </a:rPr>
              <a:t>–критерий, критерий Пирсона) </a:t>
            </a:r>
            <a:endParaRPr lang="ru-RU" sz="2700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6262" y="3800839"/>
            <a:ext cx="580573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en-US" sz="2500" i="1" dirty="0" err="1" smtClean="0">
                <a:solidFill>
                  <a:schemeClr val="bg1"/>
                </a:solidFill>
              </a:rPr>
              <a:t>n</a:t>
            </a:r>
            <a:r>
              <a:rPr lang="en-US" sz="2500" i="1" baseline="-25000" dirty="0" err="1" smtClean="0">
                <a:solidFill>
                  <a:schemeClr val="bg1"/>
                </a:solidFill>
              </a:rPr>
              <a:t>i</a:t>
            </a:r>
            <a:r>
              <a:rPr lang="ru-RU" sz="2500" i="1" baseline="-25000" dirty="0" smtClean="0">
                <a:solidFill>
                  <a:schemeClr val="bg1"/>
                </a:solidFill>
              </a:rPr>
              <a:t>Э</a:t>
            </a:r>
            <a:r>
              <a:rPr lang="ru-RU" sz="2500" dirty="0" smtClean="0">
                <a:solidFill>
                  <a:schemeClr val="bg1"/>
                </a:solidFill>
              </a:rPr>
              <a:t> </a:t>
            </a:r>
            <a:r>
              <a:rPr lang="ru-RU" sz="2100" dirty="0" smtClean="0">
                <a:solidFill>
                  <a:schemeClr val="bg1"/>
                </a:solidFill>
              </a:rPr>
              <a:t>и</a:t>
            </a:r>
            <a:r>
              <a:rPr lang="ru-RU" sz="2500" dirty="0" smtClean="0">
                <a:solidFill>
                  <a:schemeClr val="bg1"/>
                </a:solidFill>
              </a:rPr>
              <a:t> </a:t>
            </a:r>
            <a:r>
              <a:rPr lang="en-US" sz="2500" i="1" dirty="0" err="1" smtClean="0">
                <a:solidFill>
                  <a:schemeClr val="bg1"/>
                </a:solidFill>
              </a:rPr>
              <a:t>n</a:t>
            </a:r>
            <a:r>
              <a:rPr lang="en-US" sz="2500" i="1" baseline="-25000" dirty="0" err="1" smtClean="0">
                <a:solidFill>
                  <a:schemeClr val="bg1"/>
                </a:solidFill>
              </a:rPr>
              <a:t>i</a:t>
            </a:r>
            <a:r>
              <a:rPr lang="ru-RU" sz="2500" i="1" baseline="-25000" dirty="0" smtClean="0">
                <a:solidFill>
                  <a:schemeClr val="bg1"/>
                </a:solidFill>
              </a:rPr>
              <a:t>Т</a:t>
            </a:r>
            <a:r>
              <a:rPr lang="ru-RU" sz="2500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– эмпирические и теоретические частоты для проверяемого закона распределения выборочных данных, сгруппированных в </a:t>
            </a:r>
            <a:r>
              <a:rPr lang="en-US" sz="2500" i="1" dirty="0" smtClean="0">
                <a:solidFill>
                  <a:schemeClr val="bg1"/>
                </a:solidFill>
              </a:rPr>
              <a:t>k</a:t>
            </a:r>
            <a:r>
              <a:rPr lang="en-US" sz="2500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интервалов.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31" name="Picture 7" descr="https://upload.wikimedia.org/wikipedia/commons/thumb/7/7f/Karl_Pearson.jpg/274px-Karl_Pears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537612"/>
            <a:ext cx="2670910" cy="34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64335" y="5013176"/>
            <a:ext cx="14407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Карл Пирсон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(1857-1936)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193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476670"/>
            <a:ext cx="820891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chemeClr val="bg1"/>
                </a:solidFill>
              </a:rPr>
              <a:t>Число степеней свободы </a:t>
            </a:r>
            <a:r>
              <a:rPr lang="ru-RU" dirty="0" smtClean="0">
                <a:solidFill>
                  <a:schemeClr val="bg1"/>
                </a:solidFill>
              </a:rPr>
              <a:t>– </a:t>
            </a:r>
            <a:r>
              <a:rPr lang="ru-RU" dirty="0">
                <a:solidFill>
                  <a:schemeClr val="bg1"/>
                </a:solidFill>
              </a:rPr>
              <a:t>это количество значений в итоговом вычислении статистики, способных варьироваться.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Иными </a:t>
            </a:r>
            <a:r>
              <a:rPr lang="ru-RU" dirty="0">
                <a:solidFill>
                  <a:schemeClr val="bg1"/>
                </a:solidFill>
              </a:rPr>
              <a:t>словами, количество степеней </a:t>
            </a:r>
            <a:r>
              <a:rPr lang="ru-RU" dirty="0" smtClean="0">
                <a:solidFill>
                  <a:schemeClr val="bg1"/>
                </a:solidFill>
              </a:rPr>
              <a:t>свободы – это размерность</a:t>
            </a:r>
            <a:r>
              <a:rPr lang="ru-RU" dirty="0">
                <a:solidFill>
                  <a:schemeClr val="bg1"/>
                </a:solidFill>
              </a:rPr>
              <a:t> вектора из случайных </a:t>
            </a:r>
            <a:r>
              <a:rPr lang="ru-RU" dirty="0" smtClean="0">
                <a:solidFill>
                  <a:schemeClr val="bg1"/>
                </a:solidFill>
              </a:rPr>
              <a:t>величин.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71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190"/>
            <a:ext cx="9144000" cy="6491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142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" r="73334" b="53704"/>
          <a:stretch/>
        </p:blipFill>
        <p:spPr bwMode="auto">
          <a:xfrm>
            <a:off x="-11573" y="476672"/>
            <a:ext cx="9334665" cy="5907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85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4" y="3365928"/>
            <a:ext cx="8901256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4" y="44624"/>
            <a:ext cx="8901256" cy="3274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068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vignette1.wikia.nocookie.net/psychology/images/c/cf/Student_densite_best.JPG/revision/latest?cb=200711040907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83505"/>
            <a:ext cx="6552728" cy="404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153838"/>
            <a:ext cx="726384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700" b="1" dirty="0">
                <a:solidFill>
                  <a:schemeClr val="bg1"/>
                </a:solidFill>
              </a:rPr>
              <a:t>Распределение </a:t>
            </a:r>
            <a:r>
              <a:rPr lang="ru-RU" sz="2700" b="1" dirty="0" smtClean="0">
                <a:solidFill>
                  <a:schemeClr val="bg1"/>
                </a:solidFill>
              </a:rPr>
              <a:t>Стьюдента (</a:t>
            </a:r>
            <a:r>
              <a:rPr lang="en-US" sz="2700" b="1" dirty="0" smtClean="0">
                <a:solidFill>
                  <a:schemeClr val="bg1"/>
                </a:solidFill>
              </a:rPr>
              <a:t>t – </a:t>
            </a:r>
            <a:r>
              <a:rPr lang="ru-RU" sz="2700" b="1" dirty="0" smtClean="0">
                <a:solidFill>
                  <a:schemeClr val="bg1"/>
                </a:solidFill>
              </a:rPr>
              <a:t>распределение)</a:t>
            </a:r>
            <a:endParaRPr lang="ru-RU" sz="2700" b="1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6" t="23103" r="45259" b="36465"/>
          <a:stretch/>
        </p:blipFill>
        <p:spPr bwMode="auto">
          <a:xfrm>
            <a:off x="251520" y="1152377"/>
            <a:ext cx="1872208" cy="112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113" y="661669"/>
            <a:ext cx="7685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Распределением Стьюдента называется распределение случайно величины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9752" y="1568727"/>
            <a:ext cx="6048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где </a:t>
            </a:r>
            <a:r>
              <a:rPr lang="en-US" i="1" dirty="0" smtClean="0">
                <a:solidFill>
                  <a:schemeClr val="bg1"/>
                </a:solidFill>
              </a:rPr>
              <a:t>z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имеет стандартное нормальное распределение, а </a:t>
            </a:r>
            <a:r>
              <a:rPr lang="ru-RU" i="1" dirty="0" smtClean="0">
                <a:solidFill>
                  <a:schemeClr val="bg1"/>
                </a:solidFill>
              </a:rPr>
              <a:t>χ</a:t>
            </a:r>
            <a:r>
              <a:rPr lang="ru-RU" i="1" baseline="30000" dirty="0" smtClean="0">
                <a:solidFill>
                  <a:schemeClr val="bg1"/>
                </a:solidFill>
              </a:rPr>
              <a:t>2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- независимая от </a:t>
            </a:r>
            <a:r>
              <a:rPr lang="en-US" i="1" dirty="0" smtClean="0">
                <a:solidFill>
                  <a:schemeClr val="bg1"/>
                </a:solidFill>
              </a:rPr>
              <a:t>z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случайная величина, имеющая хи-квадрат распределение с </a:t>
            </a:r>
            <a:r>
              <a:rPr lang="en-US" i="1" dirty="0" smtClean="0">
                <a:solidFill>
                  <a:schemeClr val="bg1"/>
                </a:solidFill>
              </a:rPr>
              <a:t>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степенями свободы.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26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f2.ppt-online.org/files2/slide/9/9WypjhBGd7KmkfLPs28D1gX4MaHoxvwSUbFqV6/slide-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85"/>
          <a:stretch/>
        </p:blipFill>
        <p:spPr bwMode="auto">
          <a:xfrm>
            <a:off x="-25396" y="476672"/>
            <a:ext cx="9175093" cy="581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8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</TotalTime>
  <Words>694</Words>
  <Application>Microsoft Office PowerPoint</Application>
  <PresentationFormat>Экран (4:3)</PresentationFormat>
  <Paragraphs>270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Дисперсионный анализ</vt:lpstr>
      <vt:lpstr>Однофакторный  дисперсионный  анализ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AG</cp:lastModifiedBy>
  <cp:revision>28</cp:revision>
  <dcterms:created xsi:type="dcterms:W3CDTF">2017-03-12T13:55:38Z</dcterms:created>
  <dcterms:modified xsi:type="dcterms:W3CDTF">2024-03-06T21:24:00Z</dcterms:modified>
</cp:coreProperties>
</file>