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3" r:id="rId2"/>
    <p:sldId id="286" r:id="rId3"/>
    <p:sldId id="306" r:id="rId4"/>
    <p:sldId id="271" r:id="rId5"/>
    <p:sldId id="267" r:id="rId6"/>
    <p:sldId id="274" r:id="rId7"/>
    <p:sldId id="307" r:id="rId8"/>
    <p:sldId id="268" r:id="rId9"/>
    <p:sldId id="269" r:id="rId10"/>
    <p:sldId id="290" r:id="rId11"/>
    <p:sldId id="304" r:id="rId12"/>
    <p:sldId id="275" r:id="rId13"/>
    <p:sldId id="276" r:id="rId14"/>
    <p:sldId id="277" r:id="rId15"/>
    <p:sldId id="278" r:id="rId16"/>
    <p:sldId id="285" r:id="rId17"/>
    <p:sldId id="308" r:id="rId18"/>
    <p:sldId id="309" r:id="rId19"/>
    <p:sldId id="310" r:id="rId20"/>
    <p:sldId id="311" r:id="rId21"/>
    <p:sldId id="312" r:id="rId22"/>
    <p:sldId id="305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3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H:\YandexDisk\&#1047;&#1040;&#1053;&#1071;&#1058;&#1048;&#1071;\&#1057;&#1058;&#1040;&#1058;&#1048;&#1057;&#1058;&#1048;&#1063;%20&#1052;&#1045;&#1058;&#1054;&#1044;&#1067;\2024_&#1076;-&#1086;\&#1047;&#1072;&#1076;&#1072;&#1085;&#1080;&#1103;\&#1071;&#1071;_&#1050;&#1086;&#1085;&#1086;&#1074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H:\YandexDisk\&#1047;&#1040;&#1053;&#1071;&#1058;&#1048;&#1071;\&#1057;&#1058;&#1040;&#1058;&#1048;&#1057;&#1058;&#1048;&#1063;%20&#1052;&#1045;&#1058;&#1054;&#1044;&#1067;\2024_&#1076;-&#1086;\&#1047;&#1072;&#1076;&#1072;&#1085;&#1080;&#1103;\&#1071;&#1071;_&#1050;&#1086;&#1085;&#1086;&#1074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Частота</c:v>
          </c:tx>
          <c:spPr>
            <a:solidFill>
              <a:schemeClr val="bg1"/>
            </a:solidFill>
            <a:ln w="31750">
              <a:solidFill>
                <a:schemeClr val="bg1"/>
              </a:solidFill>
            </a:ln>
          </c:spPr>
          <c:invertIfNegative val="0"/>
          <c:cat>
            <c:strRef>
              <c:f>Лист1!$T$15:$T$66</c:f>
              <c:strCach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Еще</c:v>
                </c:pt>
              </c:strCache>
            </c:strRef>
          </c:cat>
          <c:val>
            <c:numRef>
              <c:f>Лист1!$U$15:$U$66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10</c:v>
                </c:pt>
                <c:pt idx="17">
                  <c:v>6</c:v>
                </c:pt>
                <c:pt idx="18">
                  <c:v>4</c:v>
                </c:pt>
                <c:pt idx="19">
                  <c:v>3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1</c:v>
                </c:pt>
                <c:pt idx="5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214464"/>
        <c:axId val="143253504"/>
      </c:barChart>
      <c:catAx>
        <c:axId val="143214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Карман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43253504"/>
        <c:crosses val="autoZero"/>
        <c:auto val="1"/>
        <c:lblAlgn val="ctr"/>
        <c:lblOffset val="100"/>
        <c:noMultiLvlLbl val="0"/>
      </c:catAx>
      <c:valAx>
        <c:axId val="14325350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Частота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3214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Частота</c:v>
          </c:tx>
          <c:spPr>
            <a:solidFill>
              <a:schemeClr val="bg1"/>
            </a:solidFill>
            <a:ln w="31750">
              <a:solidFill>
                <a:schemeClr val="bg1"/>
              </a:solidFill>
            </a:ln>
          </c:spPr>
          <c:invertIfNegative val="0"/>
          <c:cat>
            <c:strRef>
              <c:f>Лист1!$E$2:$E$53</c:f>
              <c:strCach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Еще</c:v>
                </c:pt>
              </c:strCache>
            </c:strRef>
          </c:cat>
          <c:val>
            <c:numRef>
              <c:f>Лист1!$F$2:$F$53</c:f>
              <c:numCache>
                <c:formatCode>General</c:formatCode>
                <c:ptCount val="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10</c:v>
                </c:pt>
                <c:pt idx="17">
                  <c:v>6</c:v>
                </c:pt>
                <c:pt idx="18">
                  <c:v>4</c:v>
                </c:pt>
                <c:pt idx="19">
                  <c:v>3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261056"/>
        <c:axId val="143799424"/>
      </c:barChart>
      <c:catAx>
        <c:axId val="143261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3799424"/>
        <c:crosses val="autoZero"/>
        <c:auto val="1"/>
        <c:lblAlgn val="ctr"/>
        <c:lblOffset val="100"/>
        <c:noMultiLvlLbl val="0"/>
      </c:catAx>
      <c:valAx>
        <c:axId val="1437994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Частота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32610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xVal>
            <c:numRef>
              <c:f>Лист1!$A$2:$A$87</c:f>
              <c:numCache>
                <c:formatCode>General</c:formatCode>
                <c:ptCount val="86"/>
                <c:pt idx="0">
                  <c:v>0</c:v>
                </c:pt>
                <c:pt idx="1">
                  <c:v>1.1000000000000001</c:v>
                </c:pt>
                <c:pt idx="2">
                  <c:v>2.2000000000000002</c:v>
                </c:pt>
                <c:pt idx="3">
                  <c:v>3.3000000000000003</c:v>
                </c:pt>
                <c:pt idx="4">
                  <c:v>4.1500000000000004</c:v>
                </c:pt>
                <c:pt idx="5">
                  <c:v>5.85</c:v>
                </c:pt>
                <c:pt idx="6">
                  <c:v>6.6999999999999993</c:v>
                </c:pt>
                <c:pt idx="7">
                  <c:v>7.5499999999999989</c:v>
                </c:pt>
                <c:pt idx="8">
                  <c:v>8.9499999999999993</c:v>
                </c:pt>
                <c:pt idx="9">
                  <c:v>10.35</c:v>
                </c:pt>
                <c:pt idx="10">
                  <c:v>11.75</c:v>
                </c:pt>
                <c:pt idx="11">
                  <c:v>13.15</c:v>
                </c:pt>
                <c:pt idx="12">
                  <c:v>14.55</c:v>
                </c:pt>
                <c:pt idx="13">
                  <c:v>17.350000000000001</c:v>
                </c:pt>
                <c:pt idx="14">
                  <c:v>18.75</c:v>
                </c:pt>
                <c:pt idx="15">
                  <c:v>21.65</c:v>
                </c:pt>
                <c:pt idx="16">
                  <c:v>24.25</c:v>
                </c:pt>
                <c:pt idx="17">
                  <c:v>25.55</c:v>
                </c:pt>
                <c:pt idx="18">
                  <c:v>26.85</c:v>
                </c:pt>
                <c:pt idx="19">
                  <c:v>28.150000000000002</c:v>
                </c:pt>
                <c:pt idx="20">
                  <c:v>29.450000000000003</c:v>
                </c:pt>
                <c:pt idx="21">
                  <c:v>30.750000000000004</c:v>
                </c:pt>
                <c:pt idx="22">
                  <c:v>32.150000000000006</c:v>
                </c:pt>
                <c:pt idx="23">
                  <c:v>33.450000000000003</c:v>
                </c:pt>
                <c:pt idx="24">
                  <c:v>34.650000000000006</c:v>
                </c:pt>
                <c:pt idx="25">
                  <c:v>35.750000000000007</c:v>
                </c:pt>
                <c:pt idx="26">
                  <c:v>36.850000000000009</c:v>
                </c:pt>
                <c:pt idx="27">
                  <c:v>37.95000000000001</c:v>
                </c:pt>
                <c:pt idx="28">
                  <c:v>39.050000000000011</c:v>
                </c:pt>
                <c:pt idx="29">
                  <c:v>40.150000000000013</c:v>
                </c:pt>
                <c:pt idx="30">
                  <c:v>41.250000000000014</c:v>
                </c:pt>
                <c:pt idx="31">
                  <c:v>42.350000000000016</c:v>
                </c:pt>
                <c:pt idx="32">
                  <c:v>43.450000000000017</c:v>
                </c:pt>
                <c:pt idx="33">
                  <c:v>44.550000000000018</c:v>
                </c:pt>
                <c:pt idx="34">
                  <c:v>46.750000000000021</c:v>
                </c:pt>
                <c:pt idx="35">
                  <c:v>47.950000000000024</c:v>
                </c:pt>
                <c:pt idx="36">
                  <c:v>49.350000000000023</c:v>
                </c:pt>
                <c:pt idx="37">
                  <c:v>50.750000000000021</c:v>
                </c:pt>
                <c:pt idx="38">
                  <c:v>52.050000000000018</c:v>
                </c:pt>
                <c:pt idx="39">
                  <c:v>53.350000000000016</c:v>
                </c:pt>
                <c:pt idx="40">
                  <c:v>55.550000000000018</c:v>
                </c:pt>
                <c:pt idx="41">
                  <c:v>56.550000000000018</c:v>
                </c:pt>
                <c:pt idx="42">
                  <c:v>57.550000000000018</c:v>
                </c:pt>
                <c:pt idx="43">
                  <c:v>58.550000000000018</c:v>
                </c:pt>
                <c:pt idx="44">
                  <c:v>60.550000000000018</c:v>
                </c:pt>
                <c:pt idx="45">
                  <c:v>61.550000000000018</c:v>
                </c:pt>
                <c:pt idx="46">
                  <c:v>64.550000000000011</c:v>
                </c:pt>
                <c:pt idx="47">
                  <c:v>65.550000000000011</c:v>
                </c:pt>
                <c:pt idx="48">
                  <c:v>71.550000000000011</c:v>
                </c:pt>
                <c:pt idx="49">
                  <c:v>72.550000000000011</c:v>
                </c:pt>
                <c:pt idx="50">
                  <c:v>73.550000000000011</c:v>
                </c:pt>
                <c:pt idx="51">
                  <c:v>74.550000000000011</c:v>
                </c:pt>
                <c:pt idx="52">
                  <c:v>75.650000000000006</c:v>
                </c:pt>
                <c:pt idx="53">
                  <c:v>76.75</c:v>
                </c:pt>
                <c:pt idx="54">
                  <c:v>77.849999999999994</c:v>
                </c:pt>
                <c:pt idx="55">
                  <c:v>78.949999999999989</c:v>
                </c:pt>
                <c:pt idx="56">
                  <c:v>79.949999999999989</c:v>
                </c:pt>
                <c:pt idx="57">
                  <c:v>81.149999999999991</c:v>
                </c:pt>
                <c:pt idx="58">
                  <c:v>82.449999999999989</c:v>
                </c:pt>
                <c:pt idx="59">
                  <c:v>85.049999999999983</c:v>
                </c:pt>
                <c:pt idx="60">
                  <c:v>86.34999999999998</c:v>
                </c:pt>
                <c:pt idx="61">
                  <c:v>87.649999999999977</c:v>
                </c:pt>
                <c:pt idx="62">
                  <c:v>88.949999999999974</c:v>
                </c:pt>
                <c:pt idx="63">
                  <c:v>90.34999999999998</c:v>
                </c:pt>
                <c:pt idx="64">
                  <c:v>91.84999999999998</c:v>
                </c:pt>
                <c:pt idx="65">
                  <c:v>93.449999999999974</c:v>
                </c:pt>
                <c:pt idx="66">
                  <c:v>95.049999999999969</c:v>
                </c:pt>
                <c:pt idx="67">
                  <c:v>96.649999999999963</c:v>
                </c:pt>
                <c:pt idx="68">
                  <c:v>98.249999999999957</c:v>
                </c:pt>
                <c:pt idx="69">
                  <c:v>100.84999999999995</c:v>
                </c:pt>
                <c:pt idx="70">
                  <c:v>101.84999999999995</c:v>
                </c:pt>
                <c:pt idx="71">
                  <c:v>102.94999999999995</c:v>
                </c:pt>
                <c:pt idx="72">
                  <c:v>104.04999999999994</c:v>
                </c:pt>
                <c:pt idx="73">
                  <c:v>105.14999999999993</c:v>
                </c:pt>
                <c:pt idx="74">
                  <c:v>106.24999999999993</c:v>
                </c:pt>
                <c:pt idx="75">
                  <c:v>107.34999999999992</c:v>
                </c:pt>
                <c:pt idx="76">
                  <c:v>109.34999999999992</c:v>
                </c:pt>
                <c:pt idx="77">
                  <c:v>111.34999999999992</c:v>
                </c:pt>
                <c:pt idx="78">
                  <c:v>112.34999999999992</c:v>
                </c:pt>
                <c:pt idx="79">
                  <c:v>113.74999999999993</c:v>
                </c:pt>
                <c:pt idx="80">
                  <c:v>116.49999999999994</c:v>
                </c:pt>
                <c:pt idx="81">
                  <c:v>117.89999999999995</c:v>
                </c:pt>
                <c:pt idx="82">
                  <c:v>118.59999999999995</c:v>
                </c:pt>
                <c:pt idx="83">
                  <c:v>119.29999999999995</c:v>
                </c:pt>
                <c:pt idx="84">
                  <c:v>119.99999999999996</c:v>
                </c:pt>
                <c:pt idx="85">
                  <c:v>120.69999999999996</c:v>
                </c:pt>
              </c:numCache>
            </c:numRef>
          </c:xVal>
          <c:yVal>
            <c:numRef>
              <c:f>Лист1!$B$2:$B$87</c:f>
              <c:numCache>
                <c:formatCode>General</c:formatCode>
                <c:ptCount val="86"/>
                <c:pt idx="0">
                  <c:v>2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3.5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2</c:v>
                </c:pt>
                <c:pt idx="12">
                  <c:v>6</c:v>
                </c:pt>
                <c:pt idx="13">
                  <c:v>5.5</c:v>
                </c:pt>
                <c:pt idx="14">
                  <c:v>5</c:v>
                </c:pt>
                <c:pt idx="15">
                  <c:v>3.5</c:v>
                </c:pt>
                <c:pt idx="16">
                  <c:v>1.5</c:v>
                </c:pt>
                <c:pt idx="17">
                  <c:v>2</c:v>
                </c:pt>
                <c:pt idx="18">
                  <c:v>3</c:v>
                </c:pt>
                <c:pt idx="19">
                  <c:v>2</c:v>
                </c:pt>
                <c:pt idx="20">
                  <c:v>1</c:v>
                </c:pt>
                <c:pt idx="21">
                  <c:v>2</c:v>
                </c:pt>
                <c:pt idx="22">
                  <c:v>2</c:v>
                </c:pt>
                <c:pt idx="23">
                  <c:v>1</c:v>
                </c:pt>
                <c:pt idx="24">
                  <c:v>2</c:v>
                </c:pt>
                <c:pt idx="25">
                  <c:v>2</c:v>
                </c:pt>
                <c:pt idx="26">
                  <c:v>1</c:v>
                </c:pt>
                <c:pt idx="27">
                  <c:v>1.5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1</c:v>
                </c:pt>
                <c:pt idx="33">
                  <c:v>2</c:v>
                </c:pt>
                <c:pt idx="34">
                  <c:v>2</c:v>
                </c:pt>
                <c:pt idx="35">
                  <c:v>3</c:v>
                </c:pt>
                <c:pt idx="36">
                  <c:v>2.5</c:v>
                </c:pt>
                <c:pt idx="37">
                  <c:v>5.5</c:v>
                </c:pt>
                <c:pt idx="38">
                  <c:v>6</c:v>
                </c:pt>
                <c:pt idx="39">
                  <c:v>5</c:v>
                </c:pt>
                <c:pt idx="40">
                  <c:v>4</c:v>
                </c:pt>
                <c:pt idx="41">
                  <c:v>6</c:v>
                </c:pt>
                <c:pt idx="42">
                  <c:v>5</c:v>
                </c:pt>
                <c:pt idx="43">
                  <c:v>7</c:v>
                </c:pt>
                <c:pt idx="44">
                  <c:v>5</c:v>
                </c:pt>
                <c:pt idx="45">
                  <c:v>8</c:v>
                </c:pt>
                <c:pt idx="46">
                  <c:v>8</c:v>
                </c:pt>
                <c:pt idx="47">
                  <c:v>7</c:v>
                </c:pt>
                <c:pt idx="48">
                  <c:v>6</c:v>
                </c:pt>
                <c:pt idx="49">
                  <c:v>9</c:v>
                </c:pt>
                <c:pt idx="50">
                  <c:v>8</c:v>
                </c:pt>
                <c:pt idx="51">
                  <c:v>7.5</c:v>
                </c:pt>
                <c:pt idx="52">
                  <c:v>10</c:v>
                </c:pt>
                <c:pt idx="53">
                  <c:v>6.5</c:v>
                </c:pt>
                <c:pt idx="54">
                  <c:v>10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10</c:v>
                </c:pt>
                <c:pt idx="59">
                  <c:v>7</c:v>
                </c:pt>
                <c:pt idx="60">
                  <c:v>4.5</c:v>
                </c:pt>
                <c:pt idx="61">
                  <c:v>10</c:v>
                </c:pt>
                <c:pt idx="62">
                  <c:v>12</c:v>
                </c:pt>
                <c:pt idx="63">
                  <c:v>11</c:v>
                </c:pt>
                <c:pt idx="64">
                  <c:v>12</c:v>
                </c:pt>
                <c:pt idx="65">
                  <c:v>14</c:v>
                </c:pt>
                <c:pt idx="66">
                  <c:v>6</c:v>
                </c:pt>
                <c:pt idx="67">
                  <c:v>4</c:v>
                </c:pt>
                <c:pt idx="68">
                  <c:v>7</c:v>
                </c:pt>
                <c:pt idx="69">
                  <c:v>10</c:v>
                </c:pt>
                <c:pt idx="70">
                  <c:v>9</c:v>
                </c:pt>
                <c:pt idx="71">
                  <c:v>10</c:v>
                </c:pt>
                <c:pt idx="72">
                  <c:v>7</c:v>
                </c:pt>
                <c:pt idx="73">
                  <c:v>12</c:v>
                </c:pt>
                <c:pt idx="74">
                  <c:v>10</c:v>
                </c:pt>
                <c:pt idx="75">
                  <c:v>14</c:v>
                </c:pt>
                <c:pt idx="76">
                  <c:v>8</c:v>
                </c:pt>
                <c:pt idx="77">
                  <c:v>6</c:v>
                </c:pt>
                <c:pt idx="78">
                  <c:v>7</c:v>
                </c:pt>
                <c:pt idx="79">
                  <c:v>6</c:v>
                </c:pt>
                <c:pt idx="80">
                  <c:v>6</c:v>
                </c:pt>
                <c:pt idx="81">
                  <c:v>8</c:v>
                </c:pt>
                <c:pt idx="82">
                  <c:v>8</c:v>
                </c:pt>
                <c:pt idx="83">
                  <c:v>9</c:v>
                </c:pt>
                <c:pt idx="84">
                  <c:v>9</c:v>
                </c:pt>
                <c:pt idx="85">
                  <c:v>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480768"/>
        <c:axId val="150528384"/>
      </c:scatterChart>
      <c:valAx>
        <c:axId val="150480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0528384"/>
        <c:crosses val="autoZero"/>
        <c:crossBetween val="midCat"/>
      </c:valAx>
      <c:valAx>
        <c:axId val="150528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4807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Лист1!$A$2:$A$87</c:f>
              <c:numCache>
                <c:formatCode>General</c:formatCode>
                <c:ptCount val="86"/>
                <c:pt idx="0">
                  <c:v>0</c:v>
                </c:pt>
                <c:pt idx="1">
                  <c:v>1.1000000000000001</c:v>
                </c:pt>
                <c:pt idx="2">
                  <c:v>2.2000000000000002</c:v>
                </c:pt>
                <c:pt idx="3">
                  <c:v>3.3000000000000003</c:v>
                </c:pt>
                <c:pt idx="4">
                  <c:v>4.1500000000000004</c:v>
                </c:pt>
                <c:pt idx="5">
                  <c:v>5.85</c:v>
                </c:pt>
                <c:pt idx="6">
                  <c:v>6.6999999999999993</c:v>
                </c:pt>
                <c:pt idx="7">
                  <c:v>7.5499999999999989</c:v>
                </c:pt>
                <c:pt idx="8">
                  <c:v>8.9499999999999993</c:v>
                </c:pt>
                <c:pt idx="9">
                  <c:v>10.35</c:v>
                </c:pt>
                <c:pt idx="10">
                  <c:v>11.75</c:v>
                </c:pt>
                <c:pt idx="11">
                  <c:v>13.15</c:v>
                </c:pt>
                <c:pt idx="12">
                  <c:v>14.55</c:v>
                </c:pt>
                <c:pt idx="13">
                  <c:v>17.350000000000001</c:v>
                </c:pt>
                <c:pt idx="14">
                  <c:v>18.75</c:v>
                </c:pt>
                <c:pt idx="15">
                  <c:v>21.65</c:v>
                </c:pt>
                <c:pt idx="16">
                  <c:v>24.25</c:v>
                </c:pt>
                <c:pt idx="17">
                  <c:v>25.55</c:v>
                </c:pt>
                <c:pt idx="18">
                  <c:v>26.85</c:v>
                </c:pt>
                <c:pt idx="19">
                  <c:v>28.150000000000002</c:v>
                </c:pt>
                <c:pt idx="20">
                  <c:v>29.450000000000003</c:v>
                </c:pt>
                <c:pt idx="21">
                  <c:v>30.750000000000004</c:v>
                </c:pt>
                <c:pt idx="22">
                  <c:v>32.150000000000006</c:v>
                </c:pt>
                <c:pt idx="23">
                  <c:v>33.450000000000003</c:v>
                </c:pt>
                <c:pt idx="24">
                  <c:v>34.650000000000006</c:v>
                </c:pt>
                <c:pt idx="25">
                  <c:v>35.750000000000007</c:v>
                </c:pt>
                <c:pt idx="26">
                  <c:v>36.850000000000009</c:v>
                </c:pt>
                <c:pt idx="27">
                  <c:v>37.95000000000001</c:v>
                </c:pt>
                <c:pt idx="28">
                  <c:v>39.050000000000011</c:v>
                </c:pt>
                <c:pt idx="29">
                  <c:v>40.150000000000013</c:v>
                </c:pt>
                <c:pt idx="30">
                  <c:v>41.250000000000014</c:v>
                </c:pt>
                <c:pt idx="31">
                  <c:v>42.350000000000016</c:v>
                </c:pt>
                <c:pt idx="32">
                  <c:v>43.450000000000017</c:v>
                </c:pt>
                <c:pt idx="33">
                  <c:v>44.550000000000018</c:v>
                </c:pt>
                <c:pt idx="34">
                  <c:v>46.750000000000021</c:v>
                </c:pt>
                <c:pt idx="35">
                  <c:v>47.950000000000024</c:v>
                </c:pt>
                <c:pt idx="36">
                  <c:v>49.350000000000023</c:v>
                </c:pt>
                <c:pt idx="37">
                  <c:v>50.750000000000021</c:v>
                </c:pt>
                <c:pt idx="38">
                  <c:v>52.050000000000018</c:v>
                </c:pt>
                <c:pt idx="39">
                  <c:v>53.350000000000016</c:v>
                </c:pt>
                <c:pt idx="40">
                  <c:v>55.550000000000018</c:v>
                </c:pt>
                <c:pt idx="41">
                  <c:v>56.550000000000018</c:v>
                </c:pt>
                <c:pt idx="42">
                  <c:v>57.550000000000018</c:v>
                </c:pt>
                <c:pt idx="43">
                  <c:v>58.550000000000018</c:v>
                </c:pt>
                <c:pt idx="44">
                  <c:v>60.550000000000018</c:v>
                </c:pt>
                <c:pt idx="45">
                  <c:v>61.550000000000018</c:v>
                </c:pt>
                <c:pt idx="46">
                  <c:v>64.550000000000011</c:v>
                </c:pt>
                <c:pt idx="47">
                  <c:v>65.550000000000011</c:v>
                </c:pt>
                <c:pt idx="48">
                  <c:v>71.550000000000011</c:v>
                </c:pt>
                <c:pt idx="49">
                  <c:v>72.550000000000011</c:v>
                </c:pt>
                <c:pt idx="50">
                  <c:v>73.550000000000011</c:v>
                </c:pt>
                <c:pt idx="51">
                  <c:v>74.550000000000011</c:v>
                </c:pt>
                <c:pt idx="52">
                  <c:v>75.650000000000006</c:v>
                </c:pt>
                <c:pt idx="53">
                  <c:v>76.75</c:v>
                </c:pt>
                <c:pt idx="54">
                  <c:v>77.849999999999994</c:v>
                </c:pt>
                <c:pt idx="55">
                  <c:v>78.949999999999989</c:v>
                </c:pt>
                <c:pt idx="56">
                  <c:v>79.949999999999989</c:v>
                </c:pt>
                <c:pt idx="57">
                  <c:v>81.149999999999991</c:v>
                </c:pt>
                <c:pt idx="58">
                  <c:v>82.449999999999989</c:v>
                </c:pt>
                <c:pt idx="59">
                  <c:v>85.049999999999983</c:v>
                </c:pt>
                <c:pt idx="60">
                  <c:v>86.34999999999998</c:v>
                </c:pt>
                <c:pt idx="61">
                  <c:v>87.649999999999977</c:v>
                </c:pt>
                <c:pt idx="62">
                  <c:v>88.949999999999974</c:v>
                </c:pt>
                <c:pt idx="63">
                  <c:v>90.34999999999998</c:v>
                </c:pt>
                <c:pt idx="64">
                  <c:v>91.84999999999998</c:v>
                </c:pt>
                <c:pt idx="65">
                  <c:v>93.449999999999974</c:v>
                </c:pt>
                <c:pt idx="66">
                  <c:v>95.049999999999969</c:v>
                </c:pt>
                <c:pt idx="67">
                  <c:v>96.649999999999963</c:v>
                </c:pt>
                <c:pt idx="68">
                  <c:v>98.249999999999957</c:v>
                </c:pt>
                <c:pt idx="69">
                  <c:v>100.84999999999995</c:v>
                </c:pt>
                <c:pt idx="70">
                  <c:v>101.84999999999995</c:v>
                </c:pt>
                <c:pt idx="71">
                  <c:v>102.94999999999995</c:v>
                </c:pt>
                <c:pt idx="72">
                  <c:v>104.04999999999994</c:v>
                </c:pt>
                <c:pt idx="73">
                  <c:v>105.14999999999993</c:v>
                </c:pt>
                <c:pt idx="74">
                  <c:v>106.24999999999993</c:v>
                </c:pt>
                <c:pt idx="75">
                  <c:v>107.34999999999992</c:v>
                </c:pt>
                <c:pt idx="76">
                  <c:v>109.34999999999992</c:v>
                </c:pt>
                <c:pt idx="77">
                  <c:v>111.34999999999992</c:v>
                </c:pt>
                <c:pt idx="78">
                  <c:v>112.34999999999992</c:v>
                </c:pt>
                <c:pt idx="79">
                  <c:v>113.74999999999993</c:v>
                </c:pt>
                <c:pt idx="80">
                  <c:v>116.49999999999994</c:v>
                </c:pt>
                <c:pt idx="81">
                  <c:v>117.89999999999995</c:v>
                </c:pt>
                <c:pt idx="82">
                  <c:v>118.59999999999995</c:v>
                </c:pt>
                <c:pt idx="83">
                  <c:v>119.29999999999995</c:v>
                </c:pt>
                <c:pt idx="84">
                  <c:v>119.99999999999996</c:v>
                </c:pt>
                <c:pt idx="85">
                  <c:v>120.69999999999996</c:v>
                </c:pt>
              </c:numCache>
            </c:numRef>
          </c:xVal>
          <c:yVal>
            <c:numRef>
              <c:f>Лист1!$G$2:$G$87</c:f>
              <c:numCache>
                <c:formatCode>General</c:formatCode>
                <c:ptCount val="86"/>
                <c:pt idx="4">
                  <c:v>2.0833333333333335</c:v>
                </c:pt>
                <c:pt idx="5">
                  <c:v>2.3861111111111111</c:v>
                </c:pt>
                <c:pt idx="6">
                  <c:v>2.41</c:v>
                </c:pt>
                <c:pt idx="7">
                  <c:v>2.4388888888888891</c:v>
                </c:pt>
                <c:pt idx="8">
                  <c:v>2.6894444444444447</c:v>
                </c:pt>
                <c:pt idx="9">
                  <c:v>2.9933333333333336</c:v>
                </c:pt>
                <c:pt idx="10">
                  <c:v>3.3977777777777778</c:v>
                </c:pt>
                <c:pt idx="11">
                  <c:v>3.6505555555555551</c:v>
                </c:pt>
                <c:pt idx="12">
                  <c:v>3.3111111111111113</c:v>
                </c:pt>
                <c:pt idx="13">
                  <c:v>2.9216666666666669</c:v>
                </c:pt>
                <c:pt idx="14">
                  <c:v>2.6627777777777775</c:v>
                </c:pt>
                <c:pt idx="15">
                  <c:v>2.7050000000000001</c:v>
                </c:pt>
                <c:pt idx="16">
                  <c:v>2.6911111111111108</c:v>
                </c:pt>
                <c:pt idx="17">
                  <c:v>2.4833333333333329</c:v>
                </c:pt>
                <c:pt idx="18">
                  <c:v>2.3850000000000002</c:v>
                </c:pt>
                <c:pt idx="19">
                  <c:v>1.9538888888888895</c:v>
                </c:pt>
                <c:pt idx="20">
                  <c:v>1.5005555555555556</c:v>
                </c:pt>
                <c:pt idx="21">
                  <c:v>1.6616666666666666</c:v>
                </c:pt>
                <c:pt idx="22">
                  <c:v>1.8138888888888889</c:v>
                </c:pt>
                <c:pt idx="23">
                  <c:v>1.7333333333333332</c:v>
                </c:pt>
                <c:pt idx="24">
                  <c:v>1.5638888888888887</c:v>
                </c:pt>
                <c:pt idx="25">
                  <c:v>1.622222222222222</c:v>
                </c:pt>
                <c:pt idx="26">
                  <c:v>1.8488888888888886</c:v>
                </c:pt>
                <c:pt idx="27">
                  <c:v>1.8338888888888887</c:v>
                </c:pt>
                <c:pt idx="28">
                  <c:v>1.9944444444444447</c:v>
                </c:pt>
                <c:pt idx="29">
                  <c:v>1.9455555555555553</c:v>
                </c:pt>
                <c:pt idx="30">
                  <c:v>1.8166666666666669</c:v>
                </c:pt>
                <c:pt idx="31">
                  <c:v>1.7327777777777778</c:v>
                </c:pt>
                <c:pt idx="32">
                  <c:v>1.9522222222222223</c:v>
                </c:pt>
                <c:pt idx="33">
                  <c:v>2.3000000000000003</c:v>
                </c:pt>
                <c:pt idx="34">
                  <c:v>2.6338888888888889</c:v>
                </c:pt>
                <c:pt idx="35">
                  <c:v>2.6755555555555559</c:v>
                </c:pt>
                <c:pt idx="36">
                  <c:v>2.6033333333333335</c:v>
                </c:pt>
                <c:pt idx="37">
                  <c:v>2.746666666666667</c:v>
                </c:pt>
                <c:pt idx="38">
                  <c:v>2.9116666666666671</c:v>
                </c:pt>
                <c:pt idx="39">
                  <c:v>3.2405555555555563</c:v>
                </c:pt>
                <c:pt idx="40">
                  <c:v>3.3388888888888895</c:v>
                </c:pt>
                <c:pt idx="41">
                  <c:v>3.7016666666666671</c:v>
                </c:pt>
                <c:pt idx="42">
                  <c:v>4.0205555555555561</c:v>
                </c:pt>
                <c:pt idx="43">
                  <c:v>4.0138888888888893</c:v>
                </c:pt>
                <c:pt idx="44">
                  <c:v>4.012777777777778</c:v>
                </c:pt>
                <c:pt idx="45">
                  <c:v>4.9461111111111116</c:v>
                </c:pt>
                <c:pt idx="46">
                  <c:v>5.4699999999999989</c:v>
                </c:pt>
                <c:pt idx="47">
                  <c:v>5.8627777777777776</c:v>
                </c:pt>
                <c:pt idx="48">
                  <c:v>6.2761111111111108</c:v>
                </c:pt>
                <c:pt idx="49">
                  <c:v>6.5099999999999989</c:v>
                </c:pt>
                <c:pt idx="50">
                  <c:v>6.6872222222222222</c:v>
                </c:pt>
                <c:pt idx="51">
                  <c:v>6.6616666666666662</c:v>
                </c:pt>
                <c:pt idx="52">
                  <c:v>7.6077777777777778</c:v>
                </c:pt>
                <c:pt idx="53">
                  <c:v>9.125</c:v>
                </c:pt>
                <c:pt idx="54">
                  <c:v>9.1750000000000007</c:v>
                </c:pt>
                <c:pt idx="55">
                  <c:v>9.0833333333333321</c:v>
                </c:pt>
                <c:pt idx="56">
                  <c:v>8.8549999999999986</c:v>
                </c:pt>
                <c:pt idx="57">
                  <c:v>8.9827777777777769</c:v>
                </c:pt>
                <c:pt idx="58">
                  <c:v>9.4261111111111102</c:v>
                </c:pt>
                <c:pt idx="59">
                  <c:v>9.4633333333333329</c:v>
                </c:pt>
                <c:pt idx="60">
                  <c:v>9.9177777777777791</c:v>
                </c:pt>
                <c:pt idx="61">
                  <c:v>10.339444444444446</c:v>
                </c:pt>
                <c:pt idx="62">
                  <c:v>9.4222222222222225</c:v>
                </c:pt>
                <c:pt idx="63">
                  <c:v>8.8955555555555534</c:v>
                </c:pt>
                <c:pt idx="64">
                  <c:v>8.9138888888888879</c:v>
                </c:pt>
                <c:pt idx="65">
                  <c:v>9.6966666666666654</c:v>
                </c:pt>
                <c:pt idx="66">
                  <c:v>9.4811111111111117</c:v>
                </c:pt>
                <c:pt idx="67">
                  <c:v>9.6711111111111112</c:v>
                </c:pt>
                <c:pt idx="68">
                  <c:v>9.4338888888888892</c:v>
                </c:pt>
                <c:pt idx="69">
                  <c:v>9.3122222222222231</c:v>
                </c:pt>
                <c:pt idx="70">
                  <c:v>8.1549999999999994</c:v>
                </c:pt>
                <c:pt idx="71">
                  <c:v>8.6133333333333333</c:v>
                </c:pt>
                <c:pt idx="72">
                  <c:v>8.5505555555555564</c:v>
                </c:pt>
                <c:pt idx="73">
                  <c:v>8.3227777777777803</c:v>
                </c:pt>
                <c:pt idx="74">
                  <c:v>7.8277777777777784</c:v>
                </c:pt>
                <c:pt idx="75">
                  <c:v>7.415</c:v>
                </c:pt>
                <c:pt idx="76">
                  <c:v>6.6177777777777775</c:v>
                </c:pt>
                <c:pt idx="77">
                  <c:v>6.4427777777777768</c:v>
                </c:pt>
                <c:pt idx="78">
                  <c:v>5.8566666666666656</c:v>
                </c:pt>
                <c:pt idx="79">
                  <c:v>5.8794444444444443</c:v>
                </c:pt>
                <c:pt idx="80">
                  <c:v>5.052777777777778</c:v>
                </c:pt>
                <c:pt idx="81">
                  <c:v>5.2205555555555554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502720"/>
        <c:axId val="161504256"/>
      </c:scatterChart>
      <c:valAx>
        <c:axId val="161502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1504256"/>
        <c:crosses val="autoZero"/>
        <c:crossBetween val="midCat"/>
      </c:valAx>
      <c:valAx>
        <c:axId val="1615042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50272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A4621-3F58-4240-B327-BEC6CC86C5B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2CE6A-6608-4FC5-819E-C091397BF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91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E4D996-A3F8-48E2-844C-8A80A5A5E60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24835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5C5D23-0418-44DD-97D9-FF16A7D3342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27203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CE6A-6608-4FC5-819E-C091397BFB9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444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BBBEF1-E468-4879-AA6F-D839BA9105B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71855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5C5D23-0418-44DD-97D9-FF16A7D3342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5201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7A87E6-F7F9-4558-9BED-0AA8F19586C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26344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BA69BE-5B0E-49CA-A188-64BEEF91D30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4289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4BA29D-B3F8-41A7-9BA4-96318C89D5F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16031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F961E1-ECED-4E69-B7B9-90CC96059F1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7558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338-981C-47A1-BEA6-1425348FCD48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3775-D7FA-4512-9F92-8DEA52F40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6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338-981C-47A1-BEA6-1425348FCD48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3775-D7FA-4512-9F92-8DEA52F40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45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338-981C-47A1-BEA6-1425348FCD48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3775-D7FA-4512-9F92-8DEA52F40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65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338-981C-47A1-BEA6-1425348FCD48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3775-D7FA-4512-9F92-8DEA52F40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9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338-981C-47A1-BEA6-1425348FCD48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3775-D7FA-4512-9F92-8DEA52F40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69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338-981C-47A1-BEA6-1425348FCD48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3775-D7FA-4512-9F92-8DEA52F40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16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338-981C-47A1-BEA6-1425348FCD48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3775-D7FA-4512-9F92-8DEA52F40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36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338-981C-47A1-BEA6-1425348FCD48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3775-D7FA-4512-9F92-8DEA52F40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250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338-981C-47A1-BEA6-1425348FCD48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3775-D7FA-4512-9F92-8DEA52F40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316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338-981C-47A1-BEA6-1425348FCD48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3775-D7FA-4512-9F92-8DEA52F40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03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338-981C-47A1-BEA6-1425348FCD48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3775-D7FA-4512-9F92-8DEA52F40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E338-981C-47A1-BEA6-1425348FCD48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D3775-D7FA-4512-9F92-8DEA52F40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28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0650" y="1052736"/>
            <a:ext cx="71287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Статистические характеристики случайной </a:t>
            </a:r>
            <a:r>
              <a:rPr lang="ru-RU" sz="7200" b="1" dirty="0" smtClean="0">
                <a:solidFill>
                  <a:schemeClr val="bg1"/>
                </a:solidFill>
              </a:rPr>
              <a:t>величины</a:t>
            </a:r>
            <a:endParaRPr lang="ru-RU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6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2636912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solidFill>
                  <a:schemeClr val="bg1"/>
                </a:solidFill>
              </a:rPr>
              <a:t>Мода</a:t>
            </a:r>
            <a:r>
              <a:rPr lang="ru-RU" sz="2400" dirty="0">
                <a:solidFill>
                  <a:schemeClr val="bg1"/>
                </a:solidFill>
              </a:rPr>
              <a:t> — значение во множестве наблюдений, которое встречается наиболее часто.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1880" y="1052736"/>
            <a:ext cx="1534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Мода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3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344302"/>
              </p:ext>
            </p:extLst>
          </p:nvPr>
        </p:nvGraphicFramePr>
        <p:xfrm>
          <a:off x="0" y="3453910"/>
          <a:ext cx="9036496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614241"/>
              </p:ext>
            </p:extLst>
          </p:nvPr>
        </p:nvGraphicFramePr>
        <p:xfrm>
          <a:off x="35496" y="0"/>
          <a:ext cx="9036496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68868" y="188640"/>
            <a:ext cx="3888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 smtClean="0">
                <a:solidFill>
                  <a:schemeClr val="bg1"/>
                </a:solidFill>
              </a:rPr>
              <a:t>Мода выборки в обоих примерах одинакова и равна 18.</a:t>
            </a:r>
          </a:p>
          <a:p>
            <a:pPr indent="457200" algn="just"/>
            <a:r>
              <a:rPr lang="ru-RU" dirty="0" smtClean="0">
                <a:solidFill>
                  <a:schemeClr val="bg1"/>
                </a:solidFill>
              </a:rPr>
              <a:t>Но, в случае распределения, характер которого показа на верхней  гистограмме, мода совпадает со средним значением, а в случае распределения, характеризующегося нижней гистограммой, мода значительно ниже среднего арифметического.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2120" y="3876489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 smtClean="0">
                <a:solidFill>
                  <a:schemeClr val="bg1"/>
                </a:solidFill>
              </a:rPr>
              <a:t>Поэтому среднее арифметическое не всегда отражает значения, типичные для большинства элементов выборки. </a:t>
            </a:r>
          </a:p>
        </p:txBody>
      </p:sp>
    </p:spTree>
    <p:extLst>
      <p:ext uri="{BB962C8B-B14F-4D97-AF65-F5344CB8AC3E}">
        <p14:creationId xmlns:p14="http://schemas.microsoft.com/office/powerpoint/2010/main" val="79566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3999" cy="172819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      </a:t>
            </a:r>
            <a:r>
              <a:rPr lang="ru-RU" dirty="0" smtClean="0">
                <a:solidFill>
                  <a:schemeClr val="bg1"/>
                </a:solidFill>
              </a:rPr>
              <a:t>Наибольшее (максимум) и наименьшее (минимум)                 значения. Размах.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857375"/>
            <a:ext cx="8286750" cy="4214813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Разность между наибольшим и наименьшим числом называется </a:t>
            </a:r>
            <a:r>
              <a:rPr lang="ru-RU" sz="2700" b="1" i="1" u="sng" dirty="0" smtClean="0">
                <a:solidFill>
                  <a:schemeClr val="bg1"/>
                </a:solidFill>
              </a:rPr>
              <a:t>размахом</a:t>
            </a:r>
            <a:r>
              <a:rPr lang="ru-RU" sz="2700" b="1" u="sng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набора чисел.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5394" name="TextBox 5"/>
          <p:cNvSpPr txBox="1">
            <a:spLocks noChangeArrowheads="1"/>
          </p:cNvSpPr>
          <p:nvPr/>
        </p:nvSpPr>
        <p:spPr bwMode="auto">
          <a:xfrm>
            <a:off x="323528" y="5000625"/>
            <a:ext cx="85364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dirty="0" smtClean="0">
                <a:solidFill>
                  <a:schemeClr val="bg1"/>
                </a:solidFill>
                <a:latin typeface="Verdana" pitchFamily="34" charset="0"/>
              </a:rPr>
              <a:t>Минимум 27,0 %</a:t>
            </a:r>
          </a:p>
          <a:p>
            <a:pPr eaLnBrk="1" hangingPunct="1"/>
            <a:r>
              <a:rPr lang="ru-RU" altLang="ru-RU" sz="1600" dirty="0" smtClean="0">
                <a:solidFill>
                  <a:schemeClr val="bg1"/>
                </a:solidFill>
                <a:latin typeface="Verdana" pitchFamily="34" charset="0"/>
              </a:rPr>
              <a:t>Максимум 47,0%.</a:t>
            </a:r>
          </a:p>
          <a:p>
            <a:pPr eaLnBrk="1" hangingPunct="1"/>
            <a:r>
              <a:rPr lang="ru-RU" altLang="ru-RU" sz="1600" dirty="0" smtClean="0">
                <a:solidFill>
                  <a:schemeClr val="bg1"/>
                </a:solidFill>
                <a:latin typeface="Verdana" pitchFamily="34" charset="0"/>
              </a:rPr>
              <a:t>Размах концентраций </a:t>
            </a:r>
            <a:r>
              <a:rPr lang="ru-RU" altLang="ru-RU" sz="1600" dirty="0" err="1" smtClean="0">
                <a:solidFill>
                  <a:schemeClr val="bg1"/>
                </a:solidFill>
                <a:latin typeface="Verdana" pitchFamily="34" charset="0"/>
              </a:rPr>
              <a:t>алеврито</a:t>
            </a:r>
            <a:r>
              <a:rPr lang="ru-RU" altLang="ru-RU" sz="1600" dirty="0" smtClean="0">
                <a:solidFill>
                  <a:schemeClr val="bg1"/>
                </a:solidFill>
                <a:latin typeface="Verdana" pitchFamily="34" charset="0"/>
              </a:rPr>
              <a:t>-песчанистых частиц в глинах – 20%. Это </a:t>
            </a:r>
            <a:r>
              <a:rPr lang="ru-RU" altLang="ru-RU" sz="1600" dirty="0">
                <a:solidFill>
                  <a:schemeClr val="bg1"/>
                </a:solidFill>
                <a:latin typeface="Verdana" pitchFamily="34" charset="0"/>
              </a:rPr>
              <a:t>довольно большая величина по сравнению со средним значением </a:t>
            </a:r>
            <a:r>
              <a:rPr lang="ru-RU" altLang="ru-RU" sz="1600" dirty="0" smtClean="0">
                <a:solidFill>
                  <a:schemeClr val="bg1"/>
                </a:solidFill>
                <a:latin typeface="Verdana" pitchFamily="34" charset="0"/>
              </a:rPr>
              <a:t>35,5%.</a:t>
            </a:r>
            <a:endParaRPr lang="ru-RU" altLang="ru-RU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63" y="2708920"/>
            <a:ext cx="7572375" cy="668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Содержание </a:t>
            </a:r>
            <a:r>
              <a:rPr lang="ru-RU" sz="1800" dirty="0" err="1" smtClean="0">
                <a:solidFill>
                  <a:schemeClr val="bg1"/>
                </a:solidFill>
              </a:rPr>
              <a:t>алеврито</a:t>
            </a:r>
            <a:r>
              <a:rPr lang="ru-RU" sz="1800" dirty="0" smtClean="0">
                <a:solidFill>
                  <a:schemeClr val="bg1"/>
                </a:solidFill>
              </a:rPr>
              <a:t>-песчанистой фракции в глинах.</a:t>
            </a:r>
            <a:endParaRPr lang="ru-RU" sz="1800" dirty="0">
              <a:solidFill>
                <a:schemeClr val="bg1"/>
              </a:solidFill>
            </a:endParaRPr>
          </a:p>
        </p:txBody>
      </p:sp>
      <p:graphicFrame>
        <p:nvGraphicFramePr>
          <p:cNvPr id="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5859579"/>
              </p:ext>
            </p:extLst>
          </p:nvPr>
        </p:nvGraphicFramePr>
        <p:xfrm>
          <a:off x="395536" y="3377258"/>
          <a:ext cx="8286752" cy="100811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63055"/>
                <a:gridCol w="936104"/>
                <a:gridCol w="1008112"/>
                <a:gridCol w="936104"/>
                <a:gridCol w="864096"/>
                <a:gridCol w="1008112"/>
                <a:gridCol w="936104"/>
                <a:gridCol w="1335065"/>
              </a:tblGrid>
              <a:tr h="37092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 обр.</a:t>
                      </a:r>
                      <a:endParaRPr lang="ru-RU" sz="14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1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2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3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4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5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6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7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</a:tr>
              <a:tr h="637183">
                <a:tc>
                  <a:txBody>
                    <a:bodyPr/>
                    <a:lstStyle/>
                    <a:p>
                      <a:r>
                        <a:rPr lang="ru-RU" sz="1000" b="1" dirty="0" err="1" smtClean="0"/>
                        <a:t>Алеврито</a:t>
                      </a:r>
                      <a:r>
                        <a:rPr lang="ru-RU" sz="1000" b="1" dirty="0" smtClean="0"/>
                        <a:t>-песчанистая фракция (%)</a:t>
                      </a:r>
                      <a:endParaRPr lang="ru-RU" sz="1000" b="1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30,1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34,9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44,3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27,0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31,0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34,5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47,0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476672"/>
            <a:ext cx="8183563" cy="8572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                Отклонения.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714500"/>
            <a:ext cx="8286750" cy="4214813"/>
          </a:xfrm>
          <a:solidFill>
            <a:schemeClr val="bg1">
              <a:alpha val="0"/>
            </a:schemeClr>
          </a:solidFill>
        </p:spPr>
        <p:txBody>
          <a:bodyPr>
            <a:normAutofit lnSpcReduction="10000"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300" b="1" i="1" u="sng" dirty="0" smtClean="0">
                <a:solidFill>
                  <a:schemeClr val="bg1"/>
                </a:solidFill>
              </a:rPr>
              <a:t>Отклонение</a:t>
            </a:r>
            <a:r>
              <a:rPr lang="ru-RU" sz="2400" dirty="0" smtClean="0">
                <a:solidFill>
                  <a:schemeClr val="bg1"/>
                </a:solidFill>
              </a:rPr>
              <a:t> – это разница между каждым числом набора и средним значением.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u="sng" dirty="0" smtClean="0">
                <a:solidFill>
                  <a:schemeClr val="bg1"/>
                </a:solidFill>
              </a:rPr>
              <a:t>Пример:</a:t>
            </a:r>
            <a:r>
              <a:rPr lang="ru-RU" sz="2400" dirty="0" smtClean="0">
                <a:solidFill>
                  <a:schemeClr val="bg1"/>
                </a:solidFill>
              </a:rPr>
              <a:t> возьмём набор 1,6,7,9,12. Вычислим среднее арифметическое: (1+6+7+9+12):5=7. Найдём отклонение каждого числа от среднего: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 1-7=-6,    6-7=-1,    7-7=0,   9-7=2,    12-7=5.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Сумма отклонений чисел от среднего арифметического этих чисел равна нулю.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3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408340" cy="10509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Дисперсия.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6491" y="1256353"/>
            <a:ext cx="8286750" cy="2820719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 marL="265176" indent="-265176">
              <a:buNone/>
              <a:defRPr/>
            </a:pPr>
            <a:r>
              <a:rPr lang="ru-RU" sz="2700" b="1" dirty="0" smtClean="0">
                <a:solidFill>
                  <a:schemeClr val="bg1"/>
                </a:solidFill>
              </a:rPr>
              <a:t>Дисперсия </a:t>
            </a:r>
            <a:r>
              <a:rPr lang="ru-RU" sz="2700" dirty="0" smtClean="0">
                <a:solidFill>
                  <a:schemeClr val="bg1"/>
                </a:solidFill>
              </a:rPr>
              <a:t>– мера разброса данной случайной величины.</a:t>
            </a:r>
            <a:endParaRPr lang="ru-RU" sz="2700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100" dirty="0" smtClean="0">
              <a:solidFill>
                <a:schemeClr val="bg1"/>
              </a:solidFill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700" dirty="0" smtClean="0">
                <a:solidFill>
                  <a:schemeClr val="bg1"/>
                </a:solidFill>
              </a:rPr>
              <a:t>Среднее арифметическое квадратов отклонений от среднего значения называется в статистике </a:t>
            </a:r>
            <a:r>
              <a:rPr lang="ru-RU" sz="2700" b="1" i="1" u="sng" dirty="0" smtClean="0">
                <a:solidFill>
                  <a:schemeClr val="bg1"/>
                </a:solidFill>
              </a:rPr>
              <a:t>дисперсией</a:t>
            </a:r>
            <a:r>
              <a:rPr lang="ru-RU" sz="2700" dirty="0" smtClean="0">
                <a:solidFill>
                  <a:schemeClr val="bg1"/>
                </a:solidFill>
              </a:rPr>
              <a:t> набора чисел.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339752" y="4509120"/>
            <a:ext cx="4176464" cy="1800200"/>
            <a:chOff x="2339752" y="4509120"/>
            <a:chExt cx="4176464" cy="18002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339752" y="4509120"/>
              <a:ext cx="4176464" cy="18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https://static.tildacdn.com/tild3764-3032-4430-a332-353464303131/38689_html_3fca5815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588807"/>
              <a:ext cx="4032448" cy="1602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41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177691"/>
              </p:ext>
            </p:extLst>
          </p:nvPr>
        </p:nvGraphicFramePr>
        <p:xfrm>
          <a:off x="460354" y="2279282"/>
          <a:ext cx="8215311" cy="323543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997311"/>
                <a:gridCol w="2406000"/>
                <a:gridCol w="2406000"/>
                <a:gridCol w="2406000"/>
              </a:tblGrid>
              <a:tr h="63995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№ обр.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Концентрация (%)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Отклонение от среднего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Квадрат отклонения</a:t>
                      </a:r>
                      <a:endParaRPr lang="ru-RU" sz="1800" dirty="0"/>
                    </a:p>
                  </a:txBody>
                  <a:tcPr marT="45711" marB="45711"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30,1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-5,4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29,16</a:t>
                      </a:r>
                      <a:endParaRPr lang="ru-RU" sz="1800" dirty="0"/>
                    </a:p>
                  </a:txBody>
                  <a:tcPr marT="45711" marB="45711"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34,9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-0,6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0,36</a:t>
                      </a:r>
                      <a:endParaRPr lang="ru-RU" sz="1800" dirty="0"/>
                    </a:p>
                  </a:txBody>
                  <a:tcPr marT="45711" marB="45711"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44,3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/>
                        <a:t> 8,8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77,44</a:t>
                      </a:r>
                      <a:endParaRPr lang="ru-RU" sz="1800" dirty="0"/>
                    </a:p>
                  </a:txBody>
                  <a:tcPr marT="45711" marB="45711"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27,0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-8,5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72,25</a:t>
                      </a:r>
                      <a:endParaRPr lang="ru-RU" sz="1800" dirty="0"/>
                    </a:p>
                  </a:txBody>
                  <a:tcPr marT="45711" marB="45711"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5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31,0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-4,5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20,25</a:t>
                      </a:r>
                      <a:endParaRPr lang="ru-RU" sz="1800" dirty="0"/>
                    </a:p>
                  </a:txBody>
                  <a:tcPr marT="45711" marB="45711"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6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34,5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-1,0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1,00</a:t>
                      </a:r>
                      <a:endParaRPr lang="ru-RU" sz="1800" dirty="0"/>
                    </a:p>
                  </a:txBody>
                  <a:tcPr marT="45711" marB="45711"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7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47,0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11,5</a:t>
                      </a:r>
                      <a:endParaRPr lang="ru-RU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132,25</a:t>
                      </a:r>
                      <a:endParaRPr lang="ru-RU" sz="1800" dirty="0"/>
                    </a:p>
                  </a:txBody>
                  <a:tcPr marT="45711" marB="45711"/>
                </a:tc>
              </a:tr>
            </a:tbl>
          </a:graphicData>
        </a:graphic>
      </p:graphicFrame>
      <p:sp>
        <p:nvSpPr>
          <p:cNvPr id="19506" name="TextBox 4"/>
          <p:cNvSpPr txBox="1">
            <a:spLocks noChangeArrowheads="1"/>
          </p:cNvSpPr>
          <p:nvPr/>
        </p:nvSpPr>
        <p:spPr bwMode="auto">
          <a:xfrm>
            <a:off x="425446" y="5735464"/>
            <a:ext cx="82867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chemeClr val="bg1"/>
                </a:solidFill>
                <a:latin typeface="Verdana" pitchFamily="34" charset="0"/>
              </a:rPr>
              <a:t>Для расчета дисперсии следует сложить все значения в столбце «Квадрат отклонений» и разделить на количество слагаемых:</a:t>
            </a:r>
          </a:p>
          <a:p>
            <a:pPr eaLnBrk="1" hangingPunct="1"/>
            <a:endParaRPr lang="ru-RU" altLang="ru-RU" sz="1600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r>
              <a:rPr lang="ru-RU" altLang="ru-RU" sz="1600" dirty="0">
                <a:solidFill>
                  <a:schemeClr val="bg1"/>
                </a:solidFill>
                <a:latin typeface="Verdana" pitchFamily="34" charset="0"/>
              </a:rPr>
              <a:t>(29,16+0,36+77,44+72,25+20,25+1,00+132,25):7=47,53.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847032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</a:rPr>
              <a:t>Содержание </a:t>
            </a:r>
            <a:r>
              <a:rPr lang="ru-RU" dirty="0" err="1">
                <a:solidFill>
                  <a:schemeClr val="bg1"/>
                </a:solidFill>
              </a:rPr>
              <a:t>алеврито</a:t>
            </a:r>
            <a:r>
              <a:rPr lang="ru-RU" dirty="0">
                <a:solidFill>
                  <a:schemeClr val="bg1"/>
                </a:solidFill>
              </a:rPr>
              <a:t>-песчанистой фракции в глинах.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4827"/>
            <a:ext cx="8176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76" indent="-265176">
              <a:defRPr/>
            </a:pPr>
            <a:r>
              <a:rPr lang="ru-RU" sz="1600" dirty="0">
                <a:solidFill>
                  <a:schemeClr val="bg1"/>
                </a:solidFill>
              </a:rPr>
              <a:t>Пример. Снова обратимся к таблице содержаний </a:t>
            </a:r>
            <a:r>
              <a:rPr lang="ru-RU" sz="1600" dirty="0" err="1">
                <a:solidFill>
                  <a:schemeClr val="bg1"/>
                </a:solidFill>
              </a:rPr>
              <a:t>алеврито</a:t>
            </a:r>
            <a:r>
              <a:rPr lang="ru-RU" sz="1600" dirty="0">
                <a:solidFill>
                  <a:schemeClr val="bg1"/>
                </a:solidFill>
              </a:rPr>
              <a:t>-песчанистой фракции в глинах. Мы нашли, что их средняя концентрация в 7 пробах составила 35,5 %. </a:t>
            </a:r>
          </a:p>
          <a:p>
            <a:pPr marL="265176" indent="-265176">
              <a:defRPr/>
            </a:pPr>
            <a:r>
              <a:rPr lang="ru-RU" sz="1600" dirty="0">
                <a:solidFill>
                  <a:schemeClr val="bg1"/>
                </a:solidFill>
              </a:rPr>
              <a:t>Вычислим дисперсию. </a:t>
            </a:r>
          </a:p>
          <a:p>
            <a:pPr marL="265176" indent="-265176">
              <a:defRPr/>
            </a:pPr>
            <a:r>
              <a:rPr lang="ru-RU" sz="1600" dirty="0">
                <a:solidFill>
                  <a:schemeClr val="bg1"/>
                </a:solidFill>
              </a:rPr>
              <a:t>Составим таблицу, разместив данные не в строке, а в столбце. </a:t>
            </a:r>
          </a:p>
          <a:p>
            <a:pPr marL="265176" indent="-265176">
              <a:defRPr/>
            </a:pPr>
            <a:r>
              <a:rPr lang="ru-RU" sz="1600" dirty="0">
                <a:solidFill>
                  <a:schemeClr val="bg1"/>
                </a:solidFill>
              </a:rPr>
              <a:t>Вычислим отклонения от среднего и их квадраты. </a:t>
            </a:r>
          </a:p>
          <a:p>
            <a:pPr marL="265176" indent="-265176">
              <a:defRPr/>
            </a:pPr>
            <a:r>
              <a:rPr lang="ru-RU" sz="1600" dirty="0">
                <a:solidFill>
                  <a:schemeClr val="bg1"/>
                </a:solidFill>
              </a:rPr>
              <a:t>Полученные числа занесём в два новых столбца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3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591071"/>
            <a:ext cx="6639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Стандартное (среднеквадратичное) отклонение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86000" y="151962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>
                <a:solidFill>
                  <a:schemeClr val="bg1"/>
                </a:solidFill>
              </a:rPr>
              <a:t>Среднеквадратическое отклонение </a:t>
            </a:r>
            <a:r>
              <a:rPr lang="ru-RU" dirty="0">
                <a:solidFill>
                  <a:schemeClr val="bg1"/>
                </a:solidFill>
              </a:rPr>
              <a:t>определяется как квадратный корень из дисперсии случайной </a:t>
            </a:r>
            <a:r>
              <a:rPr lang="ru-RU" dirty="0" smtClean="0">
                <a:solidFill>
                  <a:schemeClr val="bg1"/>
                </a:solidFill>
              </a:rPr>
              <a:t>величины (измеряется </a:t>
            </a:r>
            <a:r>
              <a:rPr lang="ru-RU" dirty="0">
                <a:solidFill>
                  <a:schemeClr val="bg1"/>
                </a:solidFill>
              </a:rPr>
              <a:t>в единицах измерения самой случайной </a:t>
            </a:r>
            <a:r>
              <a:rPr lang="ru-RU" dirty="0" smtClean="0">
                <a:solidFill>
                  <a:schemeClr val="bg1"/>
                </a:solidFill>
              </a:rPr>
              <a:t>величины).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70970" r="72846" b="13056"/>
          <a:stretch/>
        </p:blipFill>
        <p:spPr bwMode="auto">
          <a:xfrm>
            <a:off x="2195736" y="3369888"/>
            <a:ext cx="4118429" cy="16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71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4345"/>
            <a:ext cx="87849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</a:rPr>
              <a:t>МЕТОД СКОЛЬЗЯЩЕГО ОКНА </a:t>
            </a:r>
            <a:r>
              <a:rPr lang="ru-RU" sz="2400" b="1" dirty="0" smtClean="0">
                <a:solidFill>
                  <a:schemeClr val="bg1"/>
                </a:solidFill>
              </a:rPr>
              <a:t>-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локальное</a:t>
            </a:r>
            <a:r>
              <a:rPr lang="ru-RU" dirty="0">
                <a:solidFill>
                  <a:schemeClr val="bg1"/>
                </a:solidFill>
              </a:rPr>
              <a:t> усреднение показателя, позволяющее снять влияние </a:t>
            </a:r>
            <a:r>
              <a:rPr lang="ru-RU" dirty="0" smtClean="0">
                <a:solidFill>
                  <a:schemeClr val="bg1"/>
                </a:solidFill>
              </a:rPr>
              <a:t>случайных явлений с эмпирических кривых</a:t>
            </a:r>
            <a:r>
              <a:rPr lang="ru-RU" dirty="0">
                <a:solidFill>
                  <a:schemeClr val="bg1"/>
                </a:solidFill>
              </a:rPr>
              <a:t> и вскрыть закономерные </a:t>
            </a:r>
            <a:r>
              <a:rPr lang="ru-RU" dirty="0" smtClean="0">
                <a:solidFill>
                  <a:schemeClr val="bg1"/>
                </a:solidFill>
              </a:rPr>
              <a:t>пространственные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smtClean="0">
                <a:solidFill>
                  <a:schemeClr val="bg1"/>
                </a:solidFill>
              </a:rPr>
              <a:t>изменения изучаемого</a:t>
            </a:r>
            <a:r>
              <a:rPr lang="ru-RU" dirty="0">
                <a:solidFill>
                  <a:schemeClr val="bg1"/>
                </a:solidFill>
              </a:rPr>
              <a:t> признака. Наблюденные в ближайших точках (в пределах окна) </a:t>
            </a:r>
            <a:r>
              <a:rPr lang="ru-RU" dirty="0" smtClean="0">
                <a:solidFill>
                  <a:schemeClr val="bg1"/>
                </a:solidFill>
              </a:rPr>
              <a:t>данные суммируются</a:t>
            </a:r>
            <a:r>
              <a:rPr lang="ru-RU" dirty="0">
                <a:solidFill>
                  <a:schemeClr val="bg1"/>
                </a:solidFill>
              </a:rPr>
              <a:t> и </a:t>
            </a:r>
            <a:r>
              <a:rPr lang="ru-RU" dirty="0" smtClean="0">
                <a:solidFill>
                  <a:schemeClr val="bg1"/>
                </a:solidFill>
              </a:rPr>
              <a:t>делятся на число точек в окне; полученное значение присваивается средней точке</a:t>
            </a:r>
            <a:r>
              <a:rPr lang="ru-RU" dirty="0">
                <a:solidFill>
                  <a:schemeClr val="bg1"/>
                </a:solidFill>
              </a:rPr>
              <a:t>. Затем в </a:t>
            </a:r>
            <a:r>
              <a:rPr lang="ru-RU" dirty="0" smtClean="0">
                <a:solidFill>
                  <a:schemeClr val="bg1"/>
                </a:solidFill>
              </a:rPr>
              <a:t>заданном</a:t>
            </a:r>
            <a:r>
              <a:rPr lang="ru-RU" dirty="0">
                <a:solidFill>
                  <a:schemeClr val="bg1"/>
                </a:solidFill>
              </a:rPr>
              <a:t> направлении окно </a:t>
            </a:r>
            <a:r>
              <a:rPr lang="ru-RU" dirty="0" smtClean="0">
                <a:solidFill>
                  <a:schemeClr val="bg1"/>
                </a:solidFill>
              </a:rPr>
              <a:t>перемещается на 1 точку и операция повторяется</a:t>
            </a:r>
            <a:r>
              <a:rPr lang="ru-RU" dirty="0">
                <a:solidFill>
                  <a:schemeClr val="bg1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22087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7864" y="5539518"/>
            <a:ext cx="60177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Слева – исходные графики параметров,</a:t>
            </a:r>
          </a:p>
          <a:p>
            <a:r>
              <a:rPr lang="ru-RU" dirty="0" smtClean="0"/>
              <a:t>справа – осредненные графики методом скользящего окна.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55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8118805"/>
              </p:ext>
            </p:extLst>
          </p:nvPr>
        </p:nvGraphicFramePr>
        <p:xfrm>
          <a:off x="107504" y="260648"/>
          <a:ext cx="8875240" cy="59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2361567"/>
              </p:ext>
            </p:extLst>
          </p:nvPr>
        </p:nvGraphicFramePr>
        <p:xfrm>
          <a:off x="179512" y="1484784"/>
          <a:ext cx="8875240" cy="482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790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76672"/>
            <a:ext cx="7776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</a:rPr>
              <a:t>Генеральная </a:t>
            </a:r>
            <a:r>
              <a:rPr lang="ru-RU" sz="2400" b="1" dirty="0" smtClean="0">
                <a:solidFill>
                  <a:schemeClr val="bg1"/>
                </a:solidFill>
              </a:rPr>
              <a:t>совокупность</a:t>
            </a:r>
            <a:r>
              <a:rPr lang="ru-RU" dirty="0" smtClean="0">
                <a:solidFill>
                  <a:schemeClr val="bg1"/>
                </a:solidFill>
              </a:rPr>
              <a:t> — </a:t>
            </a:r>
            <a:r>
              <a:rPr lang="ru-RU" dirty="0">
                <a:solidFill>
                  <a:schemeClr val="bg1"/>
                </a:solidFill>
              </a:rPr>
              <a:t>совокупность всех объектов (единиц), относительно которых </a:t>
            </a:r>
            <a:r>
              <a:rPr lang="ru-RU" dirty="0" smtClean="0">
                <a:solidFill>
                  <a:schemeClr val="bg1"/>
                </a:solidFill>
              </a:rPr>
              <a:t>исследователь намерен </a:t>
            </a:r>
            <a:r>
              <a:rPr lang="ru-RU" dirty="0">
                <a:solidFill>
                  <a:schemeClr val="bg1"/>
                </a:solidFill>
              </a:rPr>
              <a:t>делать выводы при изучении </a:t>
            </a:r>
            <a:endParaRPr lang="ru-RU" dirty="0" smtClean="0"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конкретной </a:t>
            </a:r>
            <a:r>
              <a:rPr lang="ru-RU" dirty="0">
                <a:solidFill>
                  <a:schemeClr val="bg1"/>
                </a:solidFill>
              </a:rPr>
              <a:t>проблемы.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970256"/>
            <a:ext cx="777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</a:rPr>
              <a:t>Выборка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smtClean="0">
                <a:solidFill>
                  <a:schemeClr val="bg1"/>
                </a:solidFill>
              </a:rPr>
              <a:t>(или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sz="2400" b="1" dirty="0">
                <a:solidFill>
                  <a:schemeClr val="bg1"/>
                </a:solidFill>
              </a:rPr>
              <a:t>выборочная </a:t>
            </a:r>
            <a:r>
              <a:rPr lang="ru-RU" sz="2400" b="1" dirty="0" smtClean="0">
                <a:solidFill>
                  <a:schemeClr val="bg1"/>
                </a:solidFill>
              </a:rPr>
              <a:t>совокупность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  <a:r>
              <a:rPr lang="ru-RU" dirty="0">
                <a:solidFill>
                  <a:schemeClr val="bg1"/>
                </a:solidFill>
              </a:rPr>
              <a:t> — </a:t>
            </a:r>
            <a:r>
              <a:rPr lang="ru-RU" dirty="0" smtClean="0">
                <a:solidFill>
                  <a:schemeClr val="bg1"/>
                </a:solidFill>
              </a:rPr>
              <a:t>часть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генеральной </a:t>
            </a:r>
            <a:r>
              <a:rPr lang="ru-RU" dirty="0">
                <a:solidFill>
                  <a:schemeClr val="bg1"/>
                </a:solidFill>
              </a:rPr>
              <a:t>совокупности элементов, которая охватывается </a:t>
            </a:r>
            <a:r>
              <a:rPr lang="ru-RU" dirty="0" smtClean="0">
                <a:solidFill>
                  <a:schemeClr val="bg1"/>
                </a:solidFill>
              </a:rPr>
              <a:t>экспериментом.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7800" y="2996952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</a:rPr>
              <a:t>Объём выборки </a:t>
            </a:r>
            <a:r>
              <a:rPr lang="ru-RU" dirty="0">
                <a:solidFill>
                  <a:schemeClr val="bg1"/>
                </a:solidFill>
              </a:rPr>
              <a:t>— число случаев, включённых в выборочную совокупность</a:t>
            </a:r>
            <a:r>
              <a:rPr lang="ru-RU" dirty="0" smtClean="0">
                <a:solidFill>
                  <a:schemeClr val="bg1"/>
                </a:solidFill>
              </a:rPr>
              <a:t>. 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Выборки </a:t>
            </a:r>
            <a:r>
              <a:rPr lang="ru-RU" sz="1400" dirty="0">
                <a:solidFill>
                  <a:schemeClr val="bg1"/>
                </a:solidFill>
              </a:rPr>
              <a:t>можно </a:t>
            </a:r>
            <a:r>
              <a:rPr lang="ru-RU" sz="1400" u="sng" dirty="0">
                <a:solidFill>
                  <a:schemeClr val="bg1"/>
                </a:solidFill>
              </a:rPr>
              <a:t>условно</a:t>
            </a:r>
            <a:r>
              <a:rPr lang="ru-RU" sz="1400" dirty="0">
                <a:solidFill>
                  <a:schemeClr val="bg1"/>
                </a:solidFill>
              </a:rPr>
              <a:t> разделить на большие и малые, так как в </a:t>
            </a:r>
            <a:r>
              <a:rPr lang="ru-RU" sz="1400" dirty="0" err="1" smtClean="0">
                <a:solidFill>
                  <a:schemeClr val="bg1"/>
                </a:solidFill>
              </a:rPr>
              <a:t>матстатистике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используются различные подходы в зависимости от объёма выборки. Считается, что выборки объёма больше 30 можно отнести к </a:t>
            </a:r>
            <a:r>
              <a:rPr lang="ru-RU" sz="1400" dirty="0" smtClean="0">
                <a:solidFill>
                  <a:schemeClr val="bg1"/>
                </a:solidFill>
              </a:rPr>
              <a:t>большим.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4597971"/>
            <a:ext cx="77048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Репрезентативность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— соответствие характеристик выборки характеристикам </a:t>
            </a:r>
            <a:r>
              <a:rPr lang="ru-RU" dirty="0" smtClean="0">
                <a:solidFill>
                  <a:schemeClr val="bg1"/>
                </a:solidFill>
              </a:rPr>
              <a:t>генеральной </a:t>
            </a:r>
            <a:r>
              <a:rPr lang="ru-RU" dirty="0">
                <a:solidFill>
                  <a:schemeClr val="bg1"/>
                </a:solidFill>
              </a:rPr>
              <a:t>совокупности в </a:t>
            </a:r>
            <a:r>
              <a:rPr lang="ru-RU" dirty="0" smtClean="0">
                <a:solidFill>
                  <a:schemeClr val="bg1"/>
                </a:solidFill>
              </a:rPr>
              <a:t>целом </a:t>
            </a:r>
            <a:r>
              <a:rPr lang="ru-RU" sz="1400" dirty="0" smtClean="0">
                <a:solidFill>
                  <a:schemeClr val="bg1"/>
                </a:solidFill>
              </a:rPr>
              <a:t>(свойство </a:t>
            </a:r>
            <a:r>
              <a:rPr lang="ru-RU" sz="1400" dirty="0">
                <a:solidFill>
                  <a:schemeClr val="bg1"/>
                </a:solidFill>
              </a:rPr>
              <a:t>выборочной совокупности представлять параметры генеральной совокупности, значимые с точки зрения задач </a:t>
            </a:r>
            <a:r>
              <a:rPr lang="ru-RU" sz="1400" dirty="0" smtClean="0">
                <a:solidFill>
                  <a:schemeClr val="bg1"/>
                </a:solidFill>
              </a:rPr>
              <a:t>исследования)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Репрезентативность </a:t>
            </a:r>
            <a:r>
              <a:rPr lang="ru-RU" dirty="0">
                <a:solidFill>
                  <a:schemeClr val="bg1"/>
                </a:solidFill>
              </a:rPr>
              <a:t>определяет, насколько возможно обобщать результаты исследования с привлечением определённой выборки на всю генеральную совокупность, из которой она была собрана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4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621985" cy="432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51907" cy="43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4830" y="4725144"/>
            <a:ext cx="8294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solidFill>
                  <a:schemeClr val="bg1"/>
                </a:solidFill>
              </a:rPr>
              <a:t>Слева – исходные </a:t>
            </a:r>
            <a:r>
              <a:rPr lang="ru-RU" dirty="0" smtClean="0">
                <a:solidFill>
                  <a:schemeClr val="bg1"/>
                </a:solidFill>
              </a:rPr>
              <a:t>карта аномального магнитного поля, справа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осредненная </a:t>
            </a:r>
            <a:r>
              <a:rPr lang="ru-RU" dirty="0">
                <a:solidFill>
                  <a:schemeClr val="bg1"/>
                </a:solidFill>
              </a:rPr>
              <a:t>графики методом скользящего </a:t>
            </a:r>
            <a:r>
              <a:rPr lang="ru-RU" dirty="0" smtClean="0">
                <a:solidFill>
                  <a:schemeClr val="bg1"/>
                </a:solidFill>
              </a:rPr>
              <a:t>окна, перемещаемого с одинаковым шагом по территории площади.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4644008" y="6486"/>
            <a:ext cx="3677592" cy="6878898"/>
            <a:chOff x="0" y="-20898"/>
            <a:chExt cx="3677592" cy="687889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50" r="13621"/>
            <a:stretch/>
          </p:blipFill>
          <p:spPr bwMode="auto">
            <a:xfrm>
              <a:off x="2471092" y="-20898"/>
              <a:ext cx="1206500" cy="687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82"/>
            <a:stretch/>
          </p:blipFill>
          <p:spPr bwMode="auto">
            <a:xfrm>
              <a:off x="0" y="-20898"/>
              <a:ext cx="2471092" cy="687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0343"/>
            <a:ext cx="3791284" cy="641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1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карта локальных аномал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42490"/>
            <a:ext cx="5148064" cy="696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9554" y="1628800"/>
            <a:ext cx="2376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 smtClean="0">
                <a:solidFill>
                  <a:schemeClr val="bg1"/>
                </a:solidFill>
              </a:rPr>
              <a:t>В данном случае дисперсия – наиболее информативный показатель, по которому различается характер аномального магнитного поля на юге и севере </a:t>
            </a:r>
            <a:r>
              <a:rPr lang="ru-RU" dirty="0" err="1" smtClean="0">
                <a:solidFill>
                  <a:schemeClr val="bg1"/>
                </a:solidFill>
              </a:rPr>
              <a:t>териитории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4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5873602" cy="5953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0192" y="1054339"/>
            <a:ext cx="26642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 smtClean="0">
                <a:solidFill>
                  <a:schemeClr val="bg1"/>
                </a:solidFill>
              </a:rPr>
              <a:t>Максимальные значения на графике дисперсии магнитной восприимчивости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i="1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  <a:r>
              <a:rPr lang="ru-RU" dirty="0" smtClean="0">
                <a:solidFill>
                  <a:schemeClr val="bg1"/>
                </a:solidFill>
              </a:rPr>
              <a:t>соответствуют перерывам в осадконакоплении, потому что на уровнях размыва </a:t>
            </a:r>
            <a:r>
              <a:rPr lang="ru-RU" dirty="0" err="1" smtClean="0">
                <a:solidFill>
                  <a:schemeClr val="bg1"/>
                </a:solidFill>
              </a:rPr>
              <a:t>ферромагнитные</a:t>
            </a:r>
            <a:r>
              <a:rPr lang="ru-RU" dirty="0" smtClean="0">
                <a:solidFill>
                  <a:schemeClr val="bg1"/>
                </a:solidFill>
              </a:rPr>
              <a:t> минералы, обусловливающие величину </a:t>
            </a:r>
            <a:r>
              <a:rPr lang="en-US" i="1" dirty="0" smtClean="0">
                <a:solidFill>
                  <a:schemeClr val="bg1"/>
                </a:solidFill>
              </a:rPr>
              <a:t>K</a:t>
            </a:r>
            <a:r>
              <a:rPr lang="ru-RU" dirty="0" smtClean="0">
                <a:solidFill>
                  <a:schemeClr val="bg1"/>
                </a:solidFill>
              </a:rPr>
              <a:t>, распределены неравномерно.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t="13250" r="30104" b="6951"/>
          <a:stretch/>
        </p:blipFill>
        <p:spPr>
          <a:xfrm>
            <a:off x="1331640" y="19804"/>
            <a:ext cx="6336704" cy="67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183562" cy="1050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        Среднее значение.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9136" y="1844824"/>
            <a:ext cx="8286750" cy="4187825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700" b="1" i="1" u="sng" dirty="0" smtClean="0">
                <a:solidFill>
                  <a:schemeClr val="bg1"/>
                </a:solidFill>
              </a:rPr>
              <a:t>Средним арифметическим </a:t>
            </a:r>
            <a:r>
              <a:rPr lang="ru-RU" dirty="0" smtClean="0">
                <a:solidFill>
                  <a:schemeClr val="bg1"/>
                </a:solidFill>
              </a:rPr>
              <a:t>нескольких чисел называется число, равное отношению суммы этих чисел к их количеству.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     Другими словами, среднее арифметическое – это дробь, в числителе которой стоит сумма чисел, а в знаменателе – их количество.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AutoShape 2" descr="{\bar  {x}}={\frac  {1}{n}}\sum _{{i=1}}^{n}x_{i}={\frac  {1}{n}}(x_{1}+\cdots +x_{n})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{\bar  {x}}={\frac  {1}{n}}\sum _{{i=1}}^{n}x_{i}={\frac  {1}{n}}(x_{1}+\cdots +x_{n})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{\bar  {x}}={\frac  {1}{n}}\sum _{{i=1}}^{n}x_{i}={\frac  {1}{n}}(x_{1}+\cdots +x_{n})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{\bar  {x}}={\frac  {1}{n}}\sum _{{i=1}}^{n}x_{i}={\frac  {1}{n}}(x_{1}+\cdots +x_{n})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{\bar  {x}}={\frac  {1}{n}}\sum _{{i=1}}^{n}x_{i}={\frac  {1}{n}}(x_{1}+\cdots +x_{n})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65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428625"/>
            <a:ext cx="7572375" cy="13366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solidFill>
                  <a:schemeClr val="bg1"/>
                </a:solidFill>
              </a:rPr>
              <a:t>Содержание </a:t>
            </a:r>
            <a:r>
              <a:rPr lang="ru-RU" sz="2400" b="0" dirty="0" err="1" smtClean="0">
                <a:solidFill>
                  <a:schemeClr val="bg1"/>
                </a:solidFill>
              </a:rPr>
              <a:t>алеврито</a:t>
            </a:r>
            <a:r>
              <a:rPr lang="ru-RU" sz="2400" b="0" dirty="0" smtClean="0">
                <a:solidFill>
                  <a:schemeClr val="bg1"/>
                </a:solidFill>
              </a:rPr>
              <a:t>-песчанистой фракции в глинах.</a:t>
            </a:r>
            <a:endParaRPr lang="ru-RU" sz="2400" b="0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851842"/>
              </p:ext>
            </p:extLst>
          </p:nvPr>
        </p:nvGraphicFramePr>
        <p:xfrm>
          <a:off x="428624" y="2204864"/>
          <a:ext cx="8286752" cy="100811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63055"/>
                <a:gridCol w="936104"/>
                <a:gridCol w="1008112"/>
                <a:gridCol w="936104"/>
                <a:gridCol w="864096"/>
                <a:gridCol w="1008112"/>
                <a:gridCol w="936104"/>
                <a:gridCol w="1335065"/>
              </a:tblGrid>
              <a:tr h="37092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 обр.</a:t>
                      </a:r>
                      <a:endParaRPr lang="ru-RU" sz="14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1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2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3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4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5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6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7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</a:tr>
              <a:tr h="637183">
                <a:tc>
                  <a:txBody>
                    <a:bodyPr/>
                    <a:lstStyle/>
                    <a:p>
                      <a:r>
                        <a:rPr lang="ru-RU" sz="1000" b="1" dirty="0" err="1" smtClean="0"/>
                        <a:t>Алеврито</a:t>
                      </a:r>
                      <a:r>
                        <a:rPr lang="ru-RU" sz="1000" b="1" dirty="0" smtClean="0"/>
                        <a:t>-песчанистая фракция (%)</a:t>
                      </a:r>
                      <a:endParaRPr lang="ru-RU" sz="1000" b="1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30,1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34,9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44,3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27,0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31,0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34,5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47,0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</a:tr>
            </a:tbl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827584" y="3819422"/>
            <a:ext cx="7818065" cy="874364"/>
            <a:chOff x="827584" y="3819422"/>
            <a:chExt cx="7818065" cy="874364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827584" y="3819422"/>
              <a:ext cx="7818065" cy="621848"/>
              <a:chOff x="611560" y="4071938"/>
              <a:chExt cx="7818065" cy="621848"/>
            </a:xfrm>
          </p:grpSpPr>
          <p:sp>
            <p:nvSpPr>
              <p:cNvPr id="8224" name="TextBox 5"/>
              <p:cNvSpPr txBox="1">
                <a:spLocks noChangeArrowheads="1"/>
              </p:cNvSpPr>
              <p:nvPr/>
            </p:nvSpPr>
            <p:spPr bwMode="auto">
              <a:xfrm>
                <a:off x="714375" y="4071938"/>
                <a:ext cx="77152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ru-RU" altLang="ru-RU" dirty="0" smtClean="0">
                    <a:solidFill>
                      <a:schemeClr val="bg1"/>
                    </a:solidFill>
                    <a:latin typeface="Verdana" pitchFamily="34" charset="0"/>
                  </a:rPr>
                  <a:t>       (30,1+34,9+44,3+27,0+31,0+34,5+47,0)</a:t>
                </a:r>
              </a:p>
            </p:txBody>
          </p:sp>
          <p:sp>
            <p:nvSpPr>
              <p:cNvPr id="5" name="TextBox 5"/>
              <p:cNvSpPr txBox="1">
                <a:spLocks noChangeArrowheads="1"/>
              </p:cNvSpPr>
              <p:nvPr/>
            </p:nvSpPr>
            <p:spPr bwMode="auto">
              <a:xfrm>
                <a:off x="611560" y="4324454"/>
                <a:ext cx="77152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ru-RU" dirty="0" smtClean="0">
                    <a:solidFill>
                      <a:schemeClr val="bg1"/>
                    </a:solidFill>
                    <a:latin typeface="Verdana" pitchFamily="34" charset="0"/>
                  </a:rPr>
                  <a:t>         </a:t>
                </a:r>
                <a:r>
                  <a:rPr lang="ru-RU" altLang="ru-RU" dirty="0" smtClean="0">
                    <a:solidFill>
                      <a:schemeClr val="bg1"/>
                    </a:solidFill>
                    <a:latin typeface="Verdana" pitchFamily="34" charset="0"/>
                  </a:rPr>
                  <a:t>                                                               ≈ 35,5%.</a:t>
                </a:r>
              </a:p>
            </p:txBody>
          </p:sp>
          <p:cxnSp>
            <p:nvCxnSpPr>
              <p:cNvPr id="6" name="Прямая соединительная линия 5"/>
              <p:cNvCxnSpPr/>
              <p:nvPr/>
            </p:nvCxnSpPr>
            <p:spPr>
              <a:xfrm>
                <a:off x="1403648" y="4509120"/>
                <a:ext cx="504056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4112421" y="432445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7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 r="91810" b="88904"/>
          <a:stretch/>
        </p:blipFill>
        <p:spPr bwMode="auto">
          <a:xfrm>
            <a:off x="2555776" y="5166379"/>
            <a:ext cx="4579994" cy="98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86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476672"/>
            <a:ext cx="7738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Взвешенное среднее арифметическое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6" t="50556" r="54464" b="25555"/>
          <a:stretch/>
        </p:blipFill>
        <p:spPr bwMode="auto">
          <a:xfrm>
            <a:off x="3347864" y="1340768"/>
            <a:ext cx="2880320" cy="13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1660" y="3501008"/>
            <a:ext cx="6552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 smtClean="0">
                <a:solidFill>
                  <a:schemeClr val="bg1"/>
                </a:solidFill>
              </a:rPr>
              <a:t>Веса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l-GR" dirty="0">
                <a:solidFill>
                  <a:schemeClr val="bg1"/>
                </a:solidFill>
              </a:rPr>
              <a:t>ω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ru-RU" dirty="0" smtClean="0">
                <a:solidFill>
                  <a:schemeClr val="bg1"/>
                </a:solidFill>
              </a:rPr>
              <a:t>могут быть разными положительными числами от 0 до 1, но </a:t>
            </a:r>
            <a:r>
              <a:rPr lang="ru-RU" dirty="0">
                <a:solidFill>
                  <a:schemeClr val="bg1"/>
                </a:solidFill>
              </a:rPr>
              <a:t>с</a:t>
            </a:r>
            <a:r>
              <a:rPr lang="ru-RU" dirty="0" smtClean="0">
                <a:solidFill>
                  <a:schemeClr val="bg1"/>
                </a:solidFill>
              </a:rPr>
              <a:t>умма весов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l-GR" dirty="0" smtClean="0">
                <a:solidFill>
                  <a:schemeClr val="bg1"/>
                </a:solidFill>
              </a:rPr>
              <a:t>ω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  <a:r>
              <a:rPr lang="ru-RU" dirty="0" smtClean="0">
                <a:solidFill>
                  <a:schemeClr val="bg1"/>
                </a:solidFill>
              </a:rPr>
              <a:t>должна равняться 1. </a:t>
            </a:r>
          </a:p>
          <a:p>
            <a:pPr indent="457200" algn="just"/>
            <a:endParaRPr lang="ru-RU" dirty="0">
              <a:solidFill>
                <a:schemeClr val="bg1"/>
              </a:solidFill>
            </a:endParaRPr>
          </a:p>
          <a:p>
            <a:pPr indent="457200" algn="just"/>
            <a:r>
              <a:rPr lang="ru-RU" dirty="0" smtClean="0">
                <a:solidFill>
                  <a:schemeClr val="bg1"/>
                </a:solidFill>
              </a:rPr>
              <a:t>Среднее арифметическое является частным случаем средневзвешенного арифметического, при котором все веса равны между собой.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4838" r="37643" b="10119"/>
          <a:stretch/>
        </p:blipFill>
        <p:spPr>
          <a:xfrm>
            <a:off x="-1" y="-19554"/>
            <a:ext cx="9144001" cy="68775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95736" y="3429000"/>
            <a:ext cx="6552728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99678" y="464473"/>
            <a:ext cx="3076178" cy="116955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400" b="1" dirty="0" smtClean="0">
                <a:solidFill>
                  <a:srgbClr val="FFFF00"/>
                </a:solidFill>
              </a:rPr>
              <a:t>Графики, трех рудных компонентов (</a:t>
            </a:r>
            <a:r>
              <a:rPr lang="en-US" sz="1400" b="1" dirty="0" smtClean="0">
                <a:solidFill>
                  <a:srgbClr val="FFFF00"/>
                </a:solidFill>
              </a:rPr>
              <a:t>Ni, Cr, Co)</a:t>
            </a:r>
            <a:r>
              <a:rPr lang="ru-RU" sz="1400" b="1" dirty="0" smtClean="0">
                <a:solidFill>
                  <a:srgbClr val="FFFF00"/>
                </a:solidFill>
              </a:rPr>
              <a:t> построены по геохимическому профилю на месторождени</a:t>
            </a:r>
            <a:r>
              <a:rPr lang="ru-RU" sz="1400" b="1" dirty="0">
                <a:solidFill>
                  <a:srgbClr val="FFFF00"/>
                </a:solidFill>
              </a:rPr>
              <a:t>и</a:t>
            </a:r>
            <a:r>
              <a:rPr lang="ru-RU" sz="1400" b="1" dirty="0" smtClean="0">
                <a:solidFill>
                  <a:srgbClr val="FFFF00"/>
                </a:solidFill>
              </a:rPr>
              <a:t>, связанным с корой выветривания по серпентинитам. 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678" y="3419223"/>
            <a:ext cx="3076178" cy="116955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400" b="1" dirty="0" smtClean="0">
                <a:solidFill>
                  <a:srgbClr val="FFFF00"/>
                </a:solidFill>
              </a:rPr>
              <a:t>Синий график построен по среднеарифметическим значениям, а красный – по средневзвешенным, при расчете которых  </a:t>
            </a:r>
            <a:r>
              <a:rPr lang="en-US" sz="1400" b="1" dirty="0" smtClean="0">
                <a:solidFill>
                  <a:srgbClr val="FFFF00"/>
                </a:solidFill>
              </a:rPr>
              <a:t>Ni </a:t>
            </a:r>
            <a:r>
              <a:rPr lang="ru-RU" sz="1400" b="1" dirty="0" smtClean="0">
                <a:solidFill>
                  <a:srgbClr val="FFFF00"/>
                </a:solidFill>
              </a:rPr>
              <a:t>и </a:t>
            </a:r>
            <a:r>
              <a:rPr lang="en-US" sz="1400" b="1" dirty="0" smtClean="0">
                <a:solidFill>
                  <a:srgbClr val="FFFF00"/>
                </a:solidFill>
              </a:rPr>
              <a:t>Co </a:t>
            </a:r>
            <a:r>
              <a:rPr lang="ru-RU" sz="1400" b="1" dirty="0" smtClean="0">
                <a:solidFill>
                  <a:srgbClr val="FFFF00"/>
                </a:solidFill>
              </a:rPr>
              <a:t>придан больший вес.</a:t>
            </a:r>
            <a:endParaRPr lang="ru-RU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9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571500"/>
            <a:ext cx="8183562" cy="1050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Медиана.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857375"/>
            <a:ext cx="8286750" cy="4643438"/>
          </a:xfrm>
          <a:solidFill>
            <a:schemeClr val="bg1">
              <a:alpha val="0"/>
            </a:schemeClr>
          </a:solidFill>
        </p:spPr>
        <p:txBody>
          <a:bodyPr>
            <a:normAutofit fontScale="85000" lnSpcReduction="20000"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i="1" u="sng" dirty="0" smtClean="0">
                <a:solidFill>
                  <a:schemeClr val="bg1"/>
                </a:solidFill>
              </a:rPr>
              <a:t>Медианой</a:t>
            </a:r>
            <a:r>
              <a:rPr lang="ru-RU" sz="2400" dirty="0" smtClean="0">
                <a:solidFill>
                  <a:schemeClr val="bg1"/>
                </a:solidFill>
              </a:rPr>
              <a:t> набора чисел называют такое число, которое разделяет набор на две равные по численности части.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u="sng" dirty="0" smtClean="0">
                <a:solidFill>
                  <a:schemeClr val="bg1"/>
                </a:solidFill>
              </a:rPr>
              <a:t>Пример 1.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Возьмём какой-нибудь набор различных чисел, например 1,4,7,9,11.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Медианой в этом случае оказывается число, стоящее в точности посередине, </a:t>
            </a:r>
            <a:r>
              <a:rPr lang="en-US" sz="2400" dirty="0" smtClean="0">
                <a:solidFill>
                  <a:schemeClr val="bg1"/>
                </a:solidFill>
              </a:rPr>
              <a:t>m</a:t>
            </a:r>
            <a:r>
              <a:rPr lang="ru-RU" sz="2400" dirty="0" smtClean="0">
                <a:solidFill>
                  <a:schemeClr val="bg1"/>
                </a:solidFill>
              </a:rPr>
              <a:t>=7.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u="sng" dirty="0" smtClean="0">
                <a:solidFill>
                  <a:schemeClr val="bg1"/>
                </a:solidFill>
              </a:rPr>
              <a:t>Пример 2.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Рассмотрим набор 1,3,6,11. Медианой этого набора служит любое число, которое больше 3 и меньше 6. По определению в качестве медианы в таких случаях берут центр срединного интервала. В нашем случае это центр интервала (3,6). Это полусумма его концов 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                            (3+6):2=4,5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Медианой этого набора считают число 4,5.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196" y="-724"/>
            <a:ext cx="7572375" cy="64397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solidFill>
                  <a:schemeClr val="bg1"/>
                </a:solidFill>
              </a:rPr>
              <a:t>Содержание </a:t>
            </a:r>
            <a:r>
              <a:rPr lang="ru-RU" sz="2400" b="0" dirty="0" err="1" smtClean="0">
                <a:solidFill>
                  <a:schemeClr val="bg1"/>
                </a:solidFill>
              </a:rPr>
              <a:t>алеврито</a:t>
            </a:r>
            <a:r>
              <a:rPr lang="ru-RU" sz="2400" b="0" dirty="0" smtClean="0">
                <a:solidFill>
                  <a:schemeClr val="bg1"/>
                </a:solidFill>
              </a:rPr>
              <a:t>-песчанистой фракции в глинах</a:t>
            </a:r>
            <a:endParaRPr lang="ru-RU" sz="2400" b="0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6672360"/>
              </p:ext>
            </p:extLst>
          </p:nvPr>
        </p:nvGraphicFramePr>
        <p:xfrm>
          <a:off x="611560" y="702660"/>
          <a:ext cx="7848872" cy="100811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63055"/>
                <a:gridCol w="936104"/>
                <a:gridCol w="1008112"/>
                <a:gridCol w="936104"/>
                <a:gridCol w="864096"/>
                <a:gridCol w="1008112"/>
                <a:gridCol w="936104"/>
                <a:gridCol w="897185"/>
              </a:tblGrid>
              <a:tr h="37092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 обр.</a:t>
                      </a:r>
                      <a:endParaRPr lang="ru-RU" sz="14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1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2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3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4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5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6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7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</a:tr>
              <a:tr h="637183">
                <a:tc>
                  <a:txBody>
                    <a:bodyPr/>
                    <a:lstStyle/>
                    <a:p>
                      <a:r>
                        <a:rPr lang="ru-RU" sz="1000" b="1" dirty="0" err="1" smtClean="0"/>
                        <a:t>Алеврито</a:t>
                      </a:r>
                      <a:r>
                        <a:rPr lang="ru-RU" sz="1000" b="1" dirty="0" smtClean="0"/>
                        <a:t>-песчанистая фракция (%)</a:t>
                      </a:r>
                      <a:endParaRPr lang="ru-RU" sz="1000" b="1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30,1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34,9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44,3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27,0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31,0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34,5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47,0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7543" y="1844824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Вычислим медиану. Упорядочим числа: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27,0; 30,1; 31,0; 34,5; 34,9; 44,3; 47,0.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Медиана равна 34,5 %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04412" y="3525731"/>
            <a:ext cx="7572375" cy="499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Плотность образцов гранитов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7028782"/>
              </p:ext>
            </p:extLst>
          </p:nvPr>
        </p:nvGraphicFramePr>
        <p:xfrm>
          <a:off x="1331640" y="4046325"/>
          <a:ext cx="6951687" cy="100811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63055"/>
                <a:gridCol w="936104"/>
                <a:gridCol w="1008112"/>
                <a:gridCol w="936104"/>
                <a:gridCol w="864096"/>
                <a:gridCol w="1008112"/>
                <a:gridCol w="936104"/>
              </a:tblGrid>
              <a:tr h="37092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 обр.</a:t>
                      </a:r>
                      <a:endParaRPr lang="ru-RU" sz="14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1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2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3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4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5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6</a:t>
                      </a:r>
                      <a:endParaRPr lang="ru-RU" sz="1800" b="0" dirty="0"/>
                    </a:p>
                  </a:txBody>
                  <a:tcPr marL="91439" marR="91439" marT="45731" marB="45731"/>
                </a:tc>
              </a:tr>
              <a:tr h="637183"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Плотность (г/см</a:t>
                      </a:r>
                      <a:r>
                        <a:rPr lang="ru-RU" sz="1000" b="1" baseline="30000" dirty="0" smtClean="0"/>
                        <a:t>3</a:t>
                      </a:r>
                      <a:r>
                        <a:rPr lang="ru-RU" sz="1000" b="1" dirty="0" smtClean="0"/>
                        <a:t>)</a:t>
                      </a:r>
                      <a:endParaRPr lang="ru-RU" sz="1000" b="1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2,75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2,81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2,71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2,83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2,87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2,72</a:t>
                      </a:r>
                      <a:endParaRPr lang="ru-RU" sz="1800" dirty="0"/>
                    </a:p>
                  </a:txBody>
                  <a:tcPr marL="91439" marR="91439" marT="45731" marB="45731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67543" y="5229200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Вычислим медиану. Упорядочим числа: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2,71; 2,72; 2,75; 2,81; 2,83; 2,87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Медиана равна 2,78 г/см</a:t>
            </a:r>
            <a:r>
              <a:rPr lang="ru-RU" baseline="30000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6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954</Words>
  <Application>Microsoft Office PowerPoint</Application>
  <PresentationFormat>Экран (4:3)</PresentationFormat>
  <Paragraphs>189</Paragraphs>
  <Slides>23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        Среднее значение.</vt:lpstr>
      <vt:lpstr>Содержание алеврито-песчанистой фракции в глинах.</vt:lpstr>
      <vt:lpstr>Презентация PowerPoint</vt:lpstr>
      <vt:lpstr>Презентация PowerPoint</vt:lpstr>
      <vt:lpstr>Медиана.</vt:lpstr>
      <vt:lpstr>Содержание алеврито-песчанистой фракции в глинах</vt:lpstr>
      <vt:lpstr>Презентация PowerPoint</vt:lpstr>
      <vt:lpstr>Презентация PowerPoint</vt:lpstr>
      <vt:lpstr>      Наибольшее (максимум) и наименьшее (минимум)                 значения. Размах.</vt:lpstr>
      <vt:lpstr>                Отклонения.</vt:lpstr>
      <vt:lpstr>Дисперсия.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AG</cp:lastModifiedBy>
  <cp:revision>88</cp:revision>
  <dcterms:created xsi:type="dcterms:W3CDTF">2016-02-23T16:35:29Z</dcterms:created>
  <dcterms:modified xsi:type="dcterms:W3CDTF">2024-02-14T20:45:30Z</dcterms:modified>
</cp:coreProperties>
</file>