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82" r:id="rId3"/>
    <p:sldId id="260" r:id="rId4"/>
    <p:sldId id="261" r:id="rId5"/>
    <p:sldId id="262" r:id="rId6"/>
    <p:sldId id="284" r:id="rId7"/>
    <p:sldId id="285" r:id="rId8"/>
    <p:sldId id="286" r:id="rId9"/>
    <p:sldId id="279" r:id="rId10"/>
    <p:sldId id="273" r:id="rId11"/>
    <p:sldId id="281" r:id="rId12"/>
    <p:sldId id="275" r:id="rId13"/>
    <p:sldId id="277" r:id="rId14"/>
    <p:sldId id="278" r:id="rId15"/>
    <p:sldId id="263" r:id="rId16"/>
    <p:sldId id="264" r:id="rId17"/>
    <p:sldId id="265" r:id="rId18"/>
    <p:sldId id="256" r:id="rId19"/>
    <p:sldId id="270" r:id="rId20"/>
    <p:sldId id="271" r:id="rId21"/>
    <p:sldId id="28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128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YandexDisk\&#1053;&#1048;&#1056;\2020_&#1051;&#1091;&#1082;&#1086;&#1081;&#1083;\&#1057;&#1050;&#1042;\&#1057;&#1072;&#1088;&#1084;&#1072;&#1090;&#1089;&#1082;&#1072;&#1103;%20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YandexDisk\&#1053;&#1048;&#1056;\2020_&#1051;&#1091;&#1082;&#1086;&#1081;&#1083;\&#1057;&#1050;&#1042;\&#1057;&#1072;&#1088;&#1084;&#1072;&#1090;&#1089;&#1082;&#1072;&#1103;%20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YandexDisk\&#1053;&#1048;&#1056;\2020_&#1051;&#1091;&#1082;&#1086;&#1081;&#1083;\&#1057;&#1050;&#1042;\&#1057;&#1072;&#1088;&#1084;&#1072;&#1090;&#1089;&#1082;&#1072;&#1103;%20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E:\&#1057;&#1058;&#1040;&#1058;&#1048;&#1057;&#1058;&#1048;&#1063;%20&#1052;&#1045;&#1058;&#1054;&#1044;&#1067;\&#1060;&#1086;&#1088;&#1084;&#1091;&#1083;&#1072;%20&#1041;&#1077;&#1088;&#1085;&#1091;&#1083;&#1083;&#1080;.xls" TargetMode="External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i="1"/>
              <a:t>К</a:t>
            </a:r>
            <a:r>
              <a:rPr lang="en-US" i="1"/>
              <a:t> </a:t>
            </a:r>
            <a:r>
              <a:rPr lang="ru-RU"/>
              <a:t>(*10</a:t>
            </a:r>
            <a:r>
              <a:rPr lang="ru-RU" baseline="30000"/>
              <a:t>-8</a:t>
            </a:r>
            <a:r>
              <a:rPr lang="ru-RU"/>
              <a:t> м</a:t>
            </a:r>
            <a:r>
              <a:rPr lang="ru-RU" baseline="30000"/>
              <a:t>3</a:t>
            </a:r>
            <a:r>
              <a:rPr lang="ru-RU"/>
              <a:t>/кг)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'Все образцы'!$E$1</c:f>
              <c:strCache>
                <c:ptCount val="1"/>
                <c:pt idx="0">
                  <c:v>К(*10-8 м3/кг)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'Все образцы'!$E$2:$E$287</c:f>
              <c:numCache>
                <c:formatCode>General</c:formatCode>
                <c:ptCount val="286"/>
                <c:pt idx="0" formatCode="0.00">
                  <c:v>0.15286</c:v>
                </c:pt>
                <c:pt idx="1">
                  <c:v>-3.4950500000000004E-3</c:v>
                </c:pt>
                <c:pt idx="2" formatCode="0.00">
                  <c:v>0.10273</c:v>
                </c:pt>
                <c:pt idx="3" formatCode="0.00">
                  <c:v>0.37020999999999998</c:v>
                </c:pt>
                <c:pt idx="4" formatCode="0.00">
                  <c:v>0.16972000000000001</c:v>
                </c:pt>
                <c:pt idx="5">
                  <c:v>0.59929999999999994</c:v>
                </c:pt>
                <c:pt idx="6" formatCode="0.00">
                  <c:v>0.49192999999999998</c:v>
                </c:pt>
                <c:pt idx="7" formatCode="0.00">
                  <c:v>0.40955000000000003</c:v>
                </c:pt>
                <c:pt idx="8" formatCode="0.00">
                  <c:v>0.87589000000000006</c:v>
                </c:pt>
                <c:pt idx="9">
                  <c:v>-6.1658499999999998E-2</c:v>
                </c:pt>
                <c:pt idx="10" formatCode="0.00">
                  <c:v>-5.3820000000000005E-3</c:v>
                </c:pt>
                <c:pt idx="11" formatCode="0.00">
                  <c:v>1.3038000000000001</c:v>
                </c:pt>
                <c:pt idx="12">
                  <c:v>1.1715</c:v>
                </c:pt>
                <c:pt idx="13" formatCode="0.00">
                  <c:v>1.5625</c:v>
                </c:pt>
                <c:pt idx="14" formatCode="0.00">
                  <c:v>1.6064000000000001</c:v>
                </c:pt>
                <c:pt idx="15" formatCode="0.00">
                  <c:v>1.2776999999999998</c:v>
                </c:pt>
                <c:pt idx="16" formatCode="0.00">
                  <c:v>1.1516999999999999</c:v>
                </c:pt>
                <c:pt idx="17">
                  <c:v>1.26875</c:v>
                </c:pt>
                <c:pt idx="18" formatCode="0.00">
                  <c:v>1.9642999999999999</c:v>
                </c:pt>
                <c:pt idx="19" formatCode="0.00">
                  <c:v>1.7599999999999998</c:v>
                </c:pt>
                <c:pt idx="20" formatCode="0.00">
                  <c:v>1.1589</c:v>
                </c:pt>
                <c:pt idx="21" formatCode="0.00">
                  <c:v>1.4975000000000001</c:v>
                </c:pt>
                <c:pt idx="22">
                  <c:v>0.96708000000000005</c:v>
                </c:pt>
                <c:pt idx="23" formatCode="0.00">
                  <c:v>1.2728999999999999</c:v>
                </c:pt>
                <c:pt idx="24" formatCode="0.00">
                  <c:v>0.35765999999999998</c:v>
                </c:pt>
                <c:pt idx="25" formatCode="0.00">
                  <c:v>7.1694000000000008E-2</c:v>
                </c:pt>
                <c:pt idx="26">
                  <c:v>2.2256500000000005E-2</c:v>
                </c:pt>
                <c:pt idx="27" formatCode="0.00">
                  <c:v>-2.4290000000000003E-2</c:v>
                </c:pt>
                <c:pt idx="28" formatCode="0.00">
                  <c:v>2.1783999999999998E-2</c:v>
                </c:pt>
                <c:pt idx="29">
                  <c:v>0.24222000000000002</c:v>
                </c:pt>
                <c:pt idx="30" formatCode="0.00">
                  <c:v>0.38630999999999999</c:v>
                </c:pt>
                <c:pt idx="31" formatCode="0.00">
                  <c:v>-0.12738000000000002</c:v>
                </c:pt>
                <c:pt idx="32" formatCode="0.00">
                  <c:v>0.72850000000000004</c:v>
                </c:pt>
                <c:pt idx="33">
                  <c:v>0.44772500000000004</c:v>
                </c:pt>
                <c:pt idx="34" formatCode="0.00">
                  <c:v>0.48393000000000003</c:v>
                </c:pt>
                <c:pt idx="35" formatCode="0.00">
                  <c:v>0.61218000000000006</c:v>
                </c:pt>
                <c:pt idx="36" formatCode="0.00">
                  <c:v>0.53125</c:v>
                </c:pt>
                <c:pt idx="37">
                  <c:v>0.40836499999999998</c:v>
                </c:pt>
                <c:pt idx="38" formatCode="0.00">
                  <c:v>0.47083000000000003</c:v>
                </c:pt>
                <c:pt idx="39" formatCode="0.00">
                  <c:v>0.35019</c:v>
                </c:pt>
                <c:pt idx="40" formatCode="0.00">
                  <c:v>0.27276</c:v>
                </c:pt>
                <c:pt idx="41">
                  <c:v>0.36619499999999999</c:v>
                </c:pt>
                <c:pt idx="42" formatCode="0.00">
                  <c:v>0.55971000000000004</c:v>
                </c:pt>
                <c:pt idx="43" formatCode="0.00">
                  <c:v>1.1456999999999999</c:v>
                </c:pt>
                <c:pt idx="44" formatCode="0.00">
                  <c:v>0.7714899999999999</c:v>
                </c:pt>
                <c:pt idx="45">
                  <c:v>0.71594000000000002</c:v>
                </c:pt>
                <c:pt idx="46" formatCode="0.00">
                  <c:v>0.98843999999999999</c:v>
                </c:pt>
                <c:pt idx="47" formatCode="0.00">
                  <c:v>0.89713999999999994</c:v>
                </c:pt>
                <c:pt idx="48">
                  <c:v>1.0886</c:v>
                </c:pt>
                <c:pt idx="49" formatCode="0.00">
                  <c:v>1.1915</c:v>
                </c:pt>
                <c:pt idx="50" formatCode="0.00">
                  <c:v>1.1462000000000001</c:v>
                </c:pt>
                <c:pt idx="51" formatCode="0.00">
                  <c:v>1.1087</c:v>
                </c:pt>
                <c:pt idx="52" formatCode="0.00">
                  <c:v>0.95190999999999992</c:v>
                </c:pt>
                <c:pt idx="53">
                  <c:v>1.0985499999999999</c:v>
                </c:pt>
                <c:pt idx="54" formatCode="0.00">
                  <c:v>1.1418999999999999</c:v>
                </c:pt>
                <c:pt idx="55" formatCode="0.00">
                  <c:v>1.6525999999999998</c:v>
                </c:pt>
                <c:pt idx="56" formatCode="0.00">
                  <c:v>1.6438000000000001</c:v>
                </c:pt>
                <c:pt idx="57">
                  <c:v>1.6432499999999999</c:v>
                </c:pt>
                <c:pt idx="58" formatCode="0.00">
                  <c:v>1.9142000000000001</c:v>
                </c:pt>
                <c:pt idx="59" formatCode="0.00">
                  <c:v>1.8051999999999999</c:v>
                </c:pt>
                <c:pt idx="60" formatCode="0.00">
                  <c:v>0.70474000000000003</c:v>
                </c:pt>
                <c:pt idx="61" formatCode="0.00">
                  <c:v>0.42118</c:v>
                </c:pt>
                <c:pt idx="62">
                  <c:v>0.65085000000000004</c:v>
                </c:pt>
                <c:pt idx="63" formatCode="0.00">
                  <c:v>0.83913000000000004</c:v>
                </c:pt>
                <c:pt idx="64" formatCode="0.00">
                  <c:v>0.91159000000000001</c:v>
                </c:pt>
                <c:pt idx="65">
                  <c:v>2.1387999999999998</c:v>
                </c:pt>
                <c:pt idx="66" formatCode="0.00">
                  <c:v>1.8644000000000001</c:v>
                </c:pt>
                <c:pt idx="67" formatCode="0.00">
                  <c:v>1.8772000000000002</c:v>
                </c:pt>
                <c:pt idx="68" formatCode="0.00">
                  <c:v>7.0155999999999994E-3</c:v>
                </c:pt>
                <c:pt idx="69">
                  <c:v>0.83889999999999998</c:v>
                </c:pt>
                <c:pt idx="70" formatCode="0.00">
                  <c:v>1.4489999999999998</c:v>
                </c:pt>
                <c:pt idx="71" formatCode="0.00">
                  <c:v>2.1503999999999999</c:v>
                </c:pt>
                <c:pt idx="72" formatCode="0.00">
                  <c:v>-0.15273999999999999</c:v>
                </c:pt>
                <c:pt idx="73">
                  <c:v>-0.33675500000000003</c:v>
                </c:pt>
                <c:pt idx="74" formatCode="0.00">
                  <c:v>-0.27893999999999997</c:v>
                </c:pt>
                <c:pt idx="75" formatCode="0.00">
                  <c:v>-0.59842000000000006</c:v>
                </c:pt>
                <c:pt idx="76" formatCode="0.00">
                  <c:v>-0.40865000000000001</c:v>
                </c:pt>
                <c:pt idx="77">
                  <c:v>-0.41314999999999996</c:v>
                </c:pt>
                <c:pt idx="78" formatCode="0.00">
                  <c:v>-0.30129</c:v>
                </c:pt>
                <c:pt idx="79" formatCode="0.00">
                  <c:v>-0.33250000000000002</c:v>
                </c:pt>
                <c:pt idx="80">
                  <c:v>-0.30257000000000001</c:v>
                </c:pt>
                <c:pt idx="81" formatCode="0.00">
                  <c:v>-0.33965000000000001</c:v>
                </c:pt>
                <c:pt idx="82" formatCode="0.00">
                  <c:v>-0.33351000000000003</c:v>
                </c:pt>
                <c:pt idx="83" formatCode="0.00">
                  <c:v>-0.29560000000000003</c:v>
                </c:pt>
                <c:pt idx="84" formatCode="0.00">
                  <c:v>9.4981999999999997E-2</c:v>
                </c:pt>
                <c:pt idx="85">
                  <c:v>-0.41947999999999996</c:v>
                </c:pt>
                <c:pt idx="86" formatCode="0.00">
                  <c:v>-0.20906000000000002</c:v>
                </c:pt>
                <c:pt idx="87" formatCode="0.00">
                  <c:v>-0.14890999999999999</c:v>
                </c:pt>
                <c:pt idx="88">
                  <c:v>-0.43530999999999997</c:v>
                </c:pt>
                <c:pt idx="89" formatCode="0.00">
                  <c:v>-0.41225999999999996</c:v>
                </c:pt>
                <c:pt idx="90" formatCode="0.00">
                  <c:v>-0.47469</c:v>
                </c:pt>
                <c:pt idx="91" formatCode="0.00">
                  <c:v>-0.17630000000000001</c:v>
                </c:pt>
                <c:pt idx="92">
                  <c:v>-0.39765999999999996</c:v>
                </c:pt>
                <c:pt idx="93" formatCode="0.00">
                  <c:v>-0.41092000000000001</c:v>
                </c:pt>
                <c:pt idx="94" formatCode="0.00">
                  <c:v>-0.62536999999999998</c:v>
                </c:pt>
                <c:pt idx="95" formatCode="0.00">
                  <c:v>-0.38663999999999998</c:v>
                </c:pt>
                <c:pt idx="96" formatCode="0.00">
                  <c:v>-0.34800999999999999</c:v>
                </c:pt>
                <c:pt idx="97" formatCode="0.00">
                  <c:v>-0.33189999999999997</c:v>
                </c:pt>
                <c:pt idx="98">
                  <c:v>-0.32665500000000003</c:v>
                </c:pt>
                <c:pt idx="99" formatCode="0.00">
                  <c:v>-0.41810999999999998</c:v>
                </c:pt>
                <c:pt idx="100" formatCode="0.00">
                  <c:v>-0.32608999999999999</c:v>
                </c:pt>
                <c:pt idx="101">
                  <c:v>-0.16600000000000001</c:v>
                </c:pt>
                <c:pt idx="102" formatCode="0.00">
                  <c:v>-0.16366</c:v>
                </c:pt>
                <c:pt idx="103" formatCode="0.00">
                  <c:v>0.25153000000000003</c:v>
                </c:pt>
                <c:pt idx="104" formatCode="0.00">
                  <c:v>-0.20710999999999999</c:v>
                </c:pt>
                <c:pt idx="105">
                  <c:v>-0.32978000000000002</c:v>
                </c:pt>
                <c:pt idx="106" formatCode="0.00">
                  <c:v>-0.26957000000000003</c:v>
                </c:pt>
                <c:pt idx="107" formatCode="0.00">
                  <c:v>-0.31740000000000002</c:v>
                </c:pt>
                <c:pt idx="108" formatCode="0.00">
                  <c:v>-0.20426</c:v>
                </c:pt>
                <c:pt idx="109">
                  <c:v>-0.23038800000000001</c:v>
                </c:pt>
                <c:pt idx="110" formatCode="0.00">
                  <c:v>-9.4495999999999997E-2</c:v>
                </c:pt>
                <c:pt idx="111" formatCode="0.00">
                  <c:v>-0.25491999999999998</c:v>
                </c:pt>
                <c:pt idx="112" formatCode="0.00">
                  <c:v>1.0646</c:v>
                </c:pt>
                <c:pt idx="113" formatCode="0.00">
                  <c:v>-0.22942000000000001</c:v>
                </c:pt>
                <c:pt idx="114">
                  <c:v>-0.40886</c:v>
                </c:pt>
                <c:pt idx="115" formatCode="0.00">
                  <c:v>-0.25928000000000001</c:v>
                </c:pt>
                <c:pt idx="116" formatCode="0.00">
                  <c:v>-0.18817999999999999</c:v>
                </c:pt>
                <c:pt idx="117">
                  <c:v>-0.24968500000000002</c:v>
                </c:pt>
                <c:pt idx="118" formatCode="0.00">
                  <c:v>-0.27950999999999998</c:v>
                </c:pt>
                <c:pt idx="119" formatCode="0.00">
                  <c:v>-0.35843000000000003</c:v>
                </c:pt>
                <c:pt idx="120" formatCode="0.00">
                  <c:v>-0.28997000000000001</c:v>
                </c:pt>
                <c:pt idx="121">
                  <c:v>-0.18837500000000001</c:v>
                </c:pt>
                <c:pt idx="122" formatCode="0.00">
                  <c:v>-0.11564000000000001</c:v>
                </c:pt>
                <c:pt idx="123" formatCode="0.00">
                  <c:v>-0.12050000000000001</c:v>
                </c:pt>
                <c:pt idx="124" formatCode="0.00">
                  <c:v>-0.21262</c:v>
                </c:pt>
                <c:pt idx="125">
                  <c:v>0.13412000000000002</c:v>
                </c:pt>
                <c:pt idx="126" formatCode="0.00">
                  <c:v>-8.1578999999999999E-2</c:v>
                </c:pt>
                <c:pt idx="127" formatCode="0.00">
                  <c:v>9.0905E-2</c:v>
                </c:pt>
                <c:pt idx="128" formatCode="0.00">
                  <c:v>7.0551000000000003E-2</c:v>
                </c:pt>
                <c:pt idx="129" formatCode="0.00">
                  <c:v>0.34268999999999999</c:v>
                </c:pt>
                <c:pt idx="130">
                  <c:v>0.23998</c:v>
                </c:pt>
                <c:pt idx="131" formatCode="0.00">
                  <c:v>0.43295999999999996</c:v>
                </c:pt>
                <c:pt idx="132" formatCode="0.00">
                  <c:v>0.30310999999999999</c:v>
                </c:pt>
                <c:pt idx="133">
                  <c:v>0.28607000000000005</c:v>
                </c:pt>
                <c:pt idx="134" formatCode="0.00">
                  <c:v>0.24373999999999998</c:v>
                </c:pt>
                <c:pt idx="135" formatCode="0.00">
                  <c:v>0.34144000000000002</c:v>
                </c:pt>
                <c:pt idx="136" formatCode="0.00">
                  <c:v>0.51793</c:v>
                </c:pt>
                <c:pt idx="137" formatCode="0.00">
                  <c:v>0.31864000000000003</c:v>
                </c:pt>
                <c:pt idx="138">
                  <c:v>0.29441999999999996</c:v>
                </c:pt>
                <c:pt idx="139" formatCode="0.00">
                  <c:v>0.53525</c:v>
                </c:pt>
                <c:pt idx="140" formatCode="0.00">
                  <c:v>1.1786000000000001</c:v>
                </c:pt>
                <c:pt idx="141">
                  <c:v>1.2255</c:v>
                </c:pt>
                <c:pt idx="142" formatCode="0.00">
                  <c:v>0.49131999999999998</c:v>
                </c:pt>
                <c:pt idx="143" formatCode="0.00">
                  <c:v>0.62414000000000003</c:v>
                </c:pt>
                <c:pt idx="144" formatCode="0.00">
                  <c:v>0.93604999999999994</c:v>
                </c:pt>
                <c:pt idx="145" formatCode="0.00">
                  <c:v>0.76275000000000004</c:v>
                </c:pt>
                <c:pt idx="146">
                  <c:v>0.70176000000000005</c:v>
                </c:pt>
                <c:pt idx="147" formatCode="0.00">
                  <c:v>0.75747000000000009</c:v>
                </c:pt>
                <c:pt idx="148" formatCode="0.00">
                  <c:v>0.31506000000000001</c:v>
                </c:pt>
                <c:pt idx="149" formatCode="0.00">
                  <c:v>0.60658999999999996</c:v>
                </c:pt>
                <c:pt idx="150">
                  <c:v>0.46176</c:v>
                </c:pt>
                <c:pt idx="151" formatCode="0.00">
                  <c:v>0.41700000000000004</c:v>
                </c:pt>
                <c:pt idx="152" formatCode="0.00">
                  <c:v>1.03</c:v>
                </c:pt>
                <c:pt idx="153">
                  <c:v>0.83583999999999992</c:v>
                </c:pt>
                <c:pt idx="154" formatCode="0.00">
                  <c:v>0.59442000000000006</c:v>
                </c:pt>
                <c:pt idx="155" formatCode="0.00">
                  <c:v>1.2957000000000001</c:v>
                </c:pt>
                <c:pt idx="156" formatCode="0.00">
                  <c:v>1.101</c:v>
                </c:pt>
                <c:pt idx="157" formatCode="0.00">
                  <c:v>0.97093000000000007</c:v>
                </c:pt>
                <c:pt idx="158">
                  <c:v>0.71299999999999997</c:v>
                </c:pt>
                <c:pt idx="159" formatCode="0.00">
                  <c:v>1.1519999999999999</c:v>
                </c:pt>
                <c:pt idx="160" formatCode="0.00">
                  <c:v>1.2191000000000001</c:v>
                </c:pt>
                <c:pt idx="161" formatCode="0.00">
                  <c:v>1.8580999999999999</c:v>
                </c:pt>
                <c:pt idx="162">
                  <c:v>1.8658000000000001</c:v>
                </c:pt>
                <c:pt idx="163" formatCode="0.00">
                  <c:v>2.0329999999999999</c:v>
                </c:pt>
                <c:pt idx="164" formatCode="0.00">
                  <c:v>2.3169999999999997</c:v>
                </c:pt>
                <c:pt idx="165" formatCode="0.00">
                  <c:v>2.5099</c:v>
                </c:pt>
                <c:pt idx="166">
                  <c:v>2.6681499999999998</c:v>
                </c:pt>
                <c:pt idx="167" formatCode="0.00">
                  <c:v>2.6457000000000002</c:v>
                </c:pt>
                <c:pt idx="168" formatCode="0.00">
                  <c:v>2.3662000000000001</c:v>
                </c:pt>
                <c:pt idx="169">
                  <c:v>2.4781000000000004</c:v>
                </c:pt>
                <c:pt idx="170" formatCode="0.00">
                  <c:v>2.4868999999999999</c:v>
                </c:pt>
                <c:pt idx="171" formatCode="0.00">
                  <c:v>2.6456</c:v>
                </c:pt>
                <c:pt idx="172" formatCode="0.00">
                  <c:v>2.5936000000000003</c:v>
                </c:pt>
                <c:pt idx="173" formatCode="0.00">
                  <c:v>2.3085</c:v>
                </c:pt>
                <c:pt idx="174">
                  <c:v>2.2379499999999997</c:v>
                </c:pt>
                <c:pt idx="175" formatCode="0.00">
                  <c:v>2.2961</c:v>
                </c:pt>
                <c:pt idx="176" formatCode="0.00">
                  <c:v>2.3605999999999998</c:v>
                </c:pt>
                <c:pt idx="177" formatCode="0.00">
                  <c:v>2.5461</c:v>
                </c:pt>
                <c:pt idx="178">
                  <c:v>2.5206</c:v>
                </c:pt>
                <c:pt idx="179" formatCode="0.00">
                  <c:v>2.6766000000000001</c:v>
                </c:pt>
                <c:pt idx="180" formatCode="0.00">
                  <c:v>2.7149000000000001</c:v>
                </c:pt>
                <c:pt idx="181" formatCode="0.00">
                  <c:v>1.4762999999999999</c:v>
                </c:pt>
                <c:pt idx="182">
                  <c:v>1.008575</c:v>
                </c:pt>
                <c:pt idx="183" formatCode="0.00">
                  <c:v>0.64585999999999999</c:v>
                </c:pt>
                <c:pt idx="184" formatCode="0.00">
                  <c:v>3.5843000000000002E-4</c:v>
                </c:pt>
                <c:pt idx="185">
                  <c:v>-0.35453000000000001</c:v>
                </c:pt>
                <c:pt idx="186" formatCode="0.00">
                  <c:v>-5.4306E-2</c:v>
                </c:pt>
                <c:pt idx="187" formatCode="0.00">
                  <c:v>-0.21385000000000001</c:v>
                </c:pt>
                <c:pt idx="188" formatCode="0.00">
                  <c:v>-0.39039000000000001</c:v>
                </c:pt>
                <c:pt idx="189">
                  <c:v>-0.45215499999999997</c:v>
                </c:pt>
                <c:pt idx="190" formatCode="0.00">
                  <c:v>-0.45057999999999998</c:v>
                </c:pt>
                <c:pt idx="191" formatCode="0.00">
                  <c:v>-0.50786999999999993</c:v>
                </c:pt>
                <c:pt idx="192" formatCode="0.00">
                  <c:v>-0.27387</c:v>
                </c:pt>
                <c:pt idx="193" formatCode="0.00">
                  <c:v>-0.32988999999999996</c:v>
                </c:pt>
                <c:pt idx="194">
                  <c:v>-0.45535499999999995</c:v>
                </c:pt>
                <c:pt idx="195" formatCode="0.00">
                  <c:v>-0.44964000000000004</c:v>
                </c:pt>
                <c:pt idx="196" formatCode="0.00">
                  <c:v>-0.56215000000000004</c:v>
                </c:pt>
                <c:pt idx="197" formatCode="0.00">
                  <c:v>-0.32973999999999998</c:v>
                </c:pt>
                <c:pt idx="198" formatCode="0.00">
                  <c:v>-0.43342000000000003</c:v>
                </c:pt>
                <c:pt idx="199">
                  <c:v>-0.50291000000000008</c:v>
                </c:pt>
                <c:pt idx="200" formatCode="0.00">
                  <c:v>0.13805999999999999</c:v>
                </c:pt>
                <c:pt idx="201" formatCode="0.00">
                  <c:v>0.42895</c:v>
                </c:pt>
                <c:pt idx="202" formatCode="0.00">
                  <c:v>0.35531000000000001</c:v>
                </c:pt>
                <c:pt idx="203" formatCode="0.00">
                  <c:v>-4.0725000000000004E-2</c:v>
                </c:pt>
                <c:pt idx="204">
                  <c:v>-0.50664500000000001</c:v>
                </c:pt>
                <c:pt idx="205" formatCode="0.00">
                  <c:v>-9.1790999999999998E-2</c:v>
                </c:pt>
                <c:pt idx="206" formatCode="0.00">
                  <c:v>-0.34925</c:v>
                </c:pt>
                <c:pt idx="207">
                  <c:v>-0.30749500000000002</c:v>
                </c:pt>
                <c:pt idx="208" formatCode="0.00">
                  <c:v>-0.25368000000000002</c:v>
                </c:pt>
                <c:pt idx="209" formatCode="0.00">
                  <c:v>-0.98180000000000012</c:v>
                </c:pt>
                <c:pt idx="210" formatCode="0.00">
                  <c:v>-0.22842000000000001</c:v>
                </c:pt>
                <c:pt idx="211">
                  <c:v>-0.41586000000000001</c:v>
                </c:pt>
                <c:pt idx="212" formatCode="0.00">
                  <c:v>-0.42224</c:v>
                </c:pt>
                <c:pt idx="213" formatCode="0.00">
                  <c:v>-0.41337000000000002</c:v>
                </c:pt>
                <c:pt idx="214" formatCode="0.00">
                  <c:v>-0.48836000000000002</c:v>
                </c:pt>
                <c:pt idx="215" formatCode="0.00">
                  <c:v>-0.35225999999999996</c:v>
                </c:pt>
                <c:pt idx="216">
                  <c:v>-0.44489499999999998</c:v>
                </c:pt>
                <c:pt idx="217" formatCode="0.00">
                  <c:v>-0.54749999999999999</c:v>
                </c:pt>
                <c:pt idx="218" formatCode="0.00">
                  <c:v>-0.43731999999999999</c:v>
                </c:pt>
                <c:pt idx="219">
                  <c:v>-0.44454500000000008</c:v>
                </c:pt>
                <c:pt idx="220" formatCode="0.00">
                  <c:v>-0.34536</c:v>
                </c:pt>
                <c:pt idx="221" formatCode="0.00">
                  <c:v>0.11756999999999999</c:v>
                </c:pt>
                <c:pt idx="222" formatCode="0.00">
                  <c:v>6.7858000000000002E-2</c:v>
                </c:pt>
                <c:pt idx="223">
                  <c:v>-0.42119500000000004</c:v>
                </c:pt>
                <c:pt idx="224" formatCode="0.00">
                  <c:v>-0.37874999999999998</c:v>
                </c:pt>
                <c:pt idx="225" formatCode="0.00">
                  <c:v>-9.2136999999999997E-2</c:v>
                </c:pt>
                <c:pt idx="226" formatCode="0.00">
                  <c:v>-0.29602000000000001</c:v>
                </c:pt>
                <c:pt idx="227">
                  <c:v>-0.434415</c:v>
                </c:pt>
                <c:pt idx="228" formatCode="0.00">
                  <c:v>-6.8575999999999998E-2</c:v>
                </c:pt>
                <c:pt idx="229" formatCode="0.00">
                  <c:v>-0.44096999999999997</c:v>
                </c:pt>
                <c:pt idx="230" formatCode="0.00">
                  <c:v>1.4707000000000001</c:v>
                </c:pt>
                <c:pt idx="231" formatCode="0.00">
                  <c:v>-0.55506</c:v>
                </c:pt>
                <c:pt idx="232">
                  <c:v>-0.42026000000000002</c:v>
                </c:pt>
                <c:pt idx="233" formatCode="0.00">
                  <c:v>-0.13142000000000001</c:v>
                </c:pt>
                <c:pt idx="234" formatCode="0.00">
                  <c:v>-0.37948000000000004</c:v>
                </c:pt>
                <c:pt idx="235" formatCode="0.00">
                  <c:v>-0.57740999999999998</c:v>
                </c:pt>
                <c:pt idx="236">
                  <c:v>-0.42719500000000005</c:v>
                </c:pt>
                <c:pt idx="237" formatCode="0.00">
                  <c:v>-0.62983</c:v>
                </c:pt>
                <c:pt idx="239" formatCode="0.00">
                  <c:v>-0.25411</c:v>
                </c:pt>
                <c:pt idx="240">
                  <c:v>-0.43320499999999995</c:v>
                </c:pt>
                <c:pt idx="241" formatCode="0.00">
                  <c:v>-0.37851999999999997</c:v>
                </c:pt>
                <c:pt idx="242" formatCode="0.00">
                  <c:v>-0.39950999999999998</c:v>
                </c:pt>
                <c:pt idx="243" formatCode="0.00">
                  <c:v>-0.40387000000000001</c:v>
                </c:pt>
                <c:pt idx="244" formatCode="0.00">
                  <c:v>-0.27578000000000003</c:v>
                </c:pt>
                <c:pt idx="245">
                  <c:v>-0.37846000000000002</c:v>
                </c:pt>
                <c:pt idx="246" formatCode="0.00">
                  <c:v>-6.9267E-3</c:v>
                </c:pt>
                <c:pt idx="247" formatCode="0.00">
                  <c:v>-0.41426000000000002</c:v>
                </c:pt>
                <c:pt idx="248">
                  <c:v>-8.9289000000000007E-2</c:v>
                </c:pt>
                <c:pt idx="249" formatCode="0.00">
                  <c:v>-0.13331000000000001</c:v>
                </c:pt>
                <c:pt idx="250" formatCode="0.00">
                  <c:v>0.20422999999999999</c:v>
                </c:pt>
                <c:pt idx="251" formatCode="0.00">
                  <c:v>-0.42780000000000001</c:v>
                </c:pt>
                <c:pt idx="252" formatCode="0.00">
                  <c:v>0.16349</c:v>
                </c:pt>
                <c:pt idx="253">
                  <c:v>-0.12423000000000002</c:v>
                </c:pt>
                <c:pt idx="254" formatCode="0.00">
                  <c:v>-0.21235999999999999</c:v>
                </c:pt>
                <c:pt idx="255" formatCode="0.00">
                  <c:v>-0.68593999999999999</c:v>
                </c:pt>
                <c:pt idx="256">
                  <c:v>-0.30940499999999999</c:v>
                </c:pt>
                <c:pt idx="257" formatCode="0.00">
                  <c:v>-0.30513000000000001</c:v>
                </c:pt>
                <c:pt idx="258" formatCode="0.00">
                  <c:v>0.16972000000000001</c:v>
                </c:pt>
                <c:pt idx="259">
                  <c:v>-0.31716499999999997</c:v>
                </c:pt>
                <c:pt idx="260" formatCode="0.00">
                  <c:v>-3.8433999999999996E-2</c:v>
                </c:pt>
                <c:pt idx="261" formatCode="0.00">
                  <c:v>-0.41357999999999995</c:v>
                </c:pt>
                <c:pt idx="262" formatCode="0.00">
                  <c:v>-0.43889999999999996</c:v>
                </c:pt>
                <c:pt idx="263" formatCode="0.00">
                  <c:v>-0.39034000000000002</c:v>
                </c:pt>
                <c:pt idx="264">
                  <c:v>-0.32800000000000001</c:v>
                </c:pt>
                <c:pt idx="265" formatCode="0.00">
                  <c:v>-0.25295000000000001</c:v>
                </c:pt>
                <c:pt idx="266" formatCode="0.00">
                  <c:v>-0.32639000000000001</c:v>
                </c:pt>
                <c:pt idx="267" formatCode="0.00">
                  <c:v>1.0519999999999998</c:v>
                </c:pt>
                <c:pt idx="268">
                  <c:v>-0.35099000000000002</c:v>
                </c:pt>
                <c:pt idx="269" formatCode="0.00">
                  <c:v>0.11889999999999999</c:v>
                </c:pt>
                <c:pt idx="270" formatCode="0.00">
                  <c:v>-0.95848</c:v>
                </c:pt>
                <c:pt idx="271">
                  <c:v>-7.2423499999999998E-3</c:v>
                </c:pt>
                <c:pt idx="272" formatCode="0.00">
                  <c:v>-0.19998000000000002</c:v>
                </c:pt>
                <c:pt idx="273" formatCode="0.00">
                  <c:v>-0.41048999999999997</c:v>
                </c:pt>
                <c:pt idx="274" formatCode="0.00">
                  <c:v>-0.28610999999999998</c:v>
                </c:pt>
                <c:pt idx="275">
                  <c:v>-0.30449500000000002</c:v>
                </c:pt>
                <c:pt idx="276" formatCode="0.00">
                  <c:v>-0.53556999999999999</c:v>
                </c:pt>
                <c:pt idx="277" formatCode="0.00">
                  <c:v>-0.37795999999999996</c:v>
                </c:pt>
                <c:pt idx="278" formatCode="0.00">
                  <c:v>-0.11322000000000002</c:v>
                </c:pt>
                <c:pt idx="279" formatCode="0.00">
                  <c:v>-9.0426000000000006E-2</c:v>
                </c:pt>
                <c:pt idx="280">
                  <c:v>-4.7657499999999998E-2</c:v>
                </c:pt>
                <c:pt idx="281" formatCode="0.00">
                  <c:v>-7.6761999999999997E-2</c:v>
                </c:pt>
                <c:pt idx="282" formatCode="0.00">
                  <c:v>-0.26843</c:v>
                </c:pt>
                <c:pt idx="283" formatCode="0.00">
                  <c:v>-0.38084999999999997</c:v>
                </c:pt>
                <c:pt idx="284" formatCode="0.00">
                  <c:v>0.10693</c:v>
                </c:pt>
                <c:pt idx="285" formatCode="0.00">
                  <c:v>-0.48120000000000002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5925392"/>
        <c:axId val="75925952"/>
      </c:lineChart>
      <c:catAx>
        <c:axId val="7592539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925952"/>
        <c:crosses val="autoZero"/>
        <c:auto val="1"/>
        <c:lblAlgn val="ctr"/>
        <c:lblOffset val="100"/>
        <c:noMultiLvlLbl val="0"/>
      </c:catAx>
      <c:valAx>
        <c:axId val="75925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925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EXP(</a:t>
            </a:r>
            <a:r>
              <a:rPr lang="en-US" i="1"/>
              <a:t>K</a:t>
            </a:r>
            <a:r>
              <a:rPr lang="en-US"/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'Все образцы'!$F$1</c:f>
              <c:strCache>
                <c:ptCount val="1"/>
                <c:pt idx="0">
                  <c:v>EXP(K)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'Все образцы'!$F$2:$F$287</c:f>
              <c:numCache>
                <c:formatCode>General</c:formatCode>
                <c:ptCount val="286"/>
                <c:pt idx="0">
                  <c:v>1.1651618448653378</c:v>
                </c:pt>
                <c:pt idx="1">
                  <c:v>0.99651105057790679</c:v>
                </c:pt>
                <c:pt idx="2">
                  <c:v>1.1081921567964323</c:v>
                </c:pt>
                <c:pt idx="3">
                  <c:v>1.4480386708571866</c:v>
                </c:pt>
                <c:pt idx="4">
                  <c:v>1.1849730124216096</c:v>
                </c:pt>
                <c:pt idx="5">
                  <c:v>1.8208437635451953</c:v>
                </c:pt>
                <c:pt idx="6">
                  <c:v>1.635469632323983</c:v>
                </c:pt>
                <c:pt idx="7">
                  <c:v>1.5061398696519714</c:v>
                </c:pt>
                <c:pt idx="8">
                  <c:v>2.4010112433352071</c:v>
                </c:pt>
                <c:pt idx="9">
                  <c:v>0.94020391160879579</c:v>
                </c:pt>
                <c:pt idx="10">
                  <c:v>0.99463245701448799</c:v>
                </c:pt>
                <c:pt idx="11">
                  <c:v>3.6832665208669821</c:v>
                </c:pt>
                <c:pt idx="12">
                  <c:v>3.2268292540410615</c:v>
                </c:pt>
                <c:pt idx="13">
                  <c:v>4.7707331819676027</c:v>
                </c:pt>
                <c:pt idx="14">
                  <c:v>4.9848334867632698</c:v>
                </c:pt>
                <c:pt idx="15">
                  <c:v>3.5883769600233517</c:v>
                </c:pt>
                <c:pt idx="16">
                  <c:v>3.1635664038121276</c:v>
                </c:pt>
                <c:pt idx="17">
                  <c:v>3.5564042774098712</c:v>
                </c:pt>
                <c:pt idx="18">
                  <c:v>7.1299198989911066</c:v>
                </c:pt>
                <c:pt idx="19">
                  <c:v>5.8124373944025871</c:v>
                </c:pt>
                <c:pt idx="20">
                  <c:v>3.18642627871465</c:v>
                </c:pt>
                <c:pt idx="21">
                  <c:v>4.4704988412767905</c:v>
                </c:pt>
                <c:pt idx="22">
                  <c:v>2.6302528966794543</c:v>
                </c:pt>
                <c:pt idx="23">
                  <c:v>3.5711940226561483</c:v>
                </c:pt>
                <c:pt idx="24">
                  <c:v>1.4299793448404778</c:v>
                </c:pt>
                <c:pt idx="25">
                  <c:v>1.0743265498366124</c:v>
                </c:pt>
                <c:pt idx="26">
                  <c:v>1.0225060236318897</c:v>
                </c:pt>
                <c:pt idx="27">
                  <c:v>0.97600262795092552</c:v>
                </c:pt>
                <c:pt idx="28">
                  <c:v>1.0220230036581788</c:v>
                </c:pt>
                <c:pt idx="29">
                  <c:v>1.2740744583666945</c:v>
                </c:pt>
                <c:pt idx="30">
                  <c:v>1.4715407777556189</c:v>
                </c:pt>
                <c:pt idx="31">
                  <c:v>0.88039905738248736</c:v>
                </c:pt>
                <c:pt idx="32">
                  <c:v>2.0719703200614998</c:v>
                </c:pt>
                <c:pt idx="33">
                  <c:v>1.5647483306901118</c:v>
                </c:pt>
                <c:pt idx="34">
                  <c:v>1.6224380710122246</c:v>
                </c:pt>
                <c:pt idx="35">
                  <c:v>1.8444479156436868</c:v>
                </c:pt>
                <c:pt idx="36">
                  <c:v>1.7010573018484008</c:v>
                </c:pt>
                <c:pt idx="37">
                  <c:v>1.5043561509684822</c:v>
                </c:pt>
                <c:pt idx="38">
                  <c:v>1.6013227396682381</c:v>
                </c:pt>
                <c:pt idx="39">
                  <c:v>1.4193371970432815</c:v>
                </c:pt>
                <c:pt idx="40">
                  <c:v>1.3135849466032814</c:v>
                </c:pt>
                <c:pt idx="41">
                  <c:v>1.4422364513437897</c:v>
                </c:pt>
                <c:pt idx="42">
                  <c:v>1.7501648788796782</c:v>
                </c:pt>
                <c:pt idx="43">
                  <c:v>3.1446418358667607</c:v>
                </c:pt>
                <c:pt idx="44">
                  <c:v>2.1629867041427606</c:v>
                </c:pt>
                <c:pt idx="45">
                  <c:v>2.046109121144601</c:v>
                </c:pt>
                <c:pt idx="46">
                  <c:v>2.6870394195643263</c:v>
                </c:pt>
                <c:pt idx="47">
                  <c:v>2.4525786959608458</c:v>
                </c:pt>
                <c:pt idx="48">
                  <c:v>2.9701130022903093</c:v>
                </c:pt>
                <c:pt idx="49">
                  <c:v>3.2920155290102282</c:v>
                </c:pt>
                <c:pt idx="50">
                  <c:v>3.1462145499304457</c:v>
                </c:pt>
                <c:pt idx="51">
                  <c:v>3.0304162914450328</c:v>
                </c:pt>
                <c:pt idx="52">
                  <c:v>2.590653084233093</c:v>
                </c:pt>
                <c:pt idx="53">
                  <c:v>2.9998131398153669</c:v>
                </c:pt>
                <c:pt idx="54">
                  <c:v>3.132714872473024</c:v>
                </c:pt>
                <c:pt idx="55">
                  <c:v>5.2205355895852303</c:v>
                </c:pt>
                <c:pt idx="56">
                  <c:v>5.1747964238956179</c:v>
                </c:pt>
                <c:pt idx="57">
                  <c:v>5.1719510684069601</c:v>
                </c:pt>
                <c:pt idx="58">
                  <c:v>6.7815114172030926</c:v>
                </c:pt>
                <c:pt idx="59">
                  <c:v>6.0811875644175784</c:v>
                </c:pt>
                <c:pt idx="60">
                  <c:v>2.0233205531843579</c:v>
                </c:pt>
                <c:pt idx="61">
                  <c:v>1.5237585302607937</c:v>
                </c:pt>
                <c:pt idx="62">
                  <c:v>1.9171697309037876</c:v>
                </c:pt>
                <c:pt idx="63">
                  <c:v>2.3143526138862076</c:v>
                </c:pt>
                <c:pt idx="64">
                  <c:v>2.488275748185822</c:v>
                </c:pt>
                <c:pt idx="65">
                  <c:v>8.489244420879448</c:v>
                </c:pt>
                <c:pt idx="66">
                  <c:v>6.4520634862957102</c:v>
                </c:pt>
                <c:pt idx="67">
                  <c:v>6.535180714355759</c:v>
                </c:pt>
                <c:pt idx="68">
                  <c:v>1.0070402669724774</c:v>
                </c:pt>
                <c:pt idx="69">
                  <c:v>2.3138203739949472</c:v>
                </c:pt>
                <c:pt idx="70">
                  <c:v>4.2588535315005638</c:v>
                </c:pt>
                <c:pt idx="71">
                  <c:v>8.5882930274170164</c:v>
                </c:pt>
                <c:pt idx="72">
                  <c:v>0.85835286454636328</c:v>
                </c:pt>
                <c:pt idx="73">
                  <c:v>0.71408376899643522</c:v>
                </c:pt>
                <c:pt idx="74">
                  <c:v>0.75658529697103938</c:v>
                </c:pt>
                <c:pt idx="75">
                  <c:v>0.54967944386666245</c:v>
                </c:pt>
                <c:pt idx="76">
                  <c:v>0.66454678299752379</c:v>
                </c:pt>
                <c:pt idx="77">
                  <c:v>0.66156304092875273</c:v>
                </c:pt>
                <c:pt idx="78">
                  <c:v>0.73986318130987339</c:v>
                </c:pt>
                <c:pt idx="79">
                  <c:v>0.71712866886398563</c:v>
                </c:pt>
                <c:pt idx="80">
                  <c:v>0.73891676227519665</c:v>
                </c:pt>
                <c:pt idx="81">
                  <c:v>0.71201948597659548</c:v>
                </c:pt>
                <c:pt idx="82">
                  <c:v>0.71640473455679854</c:v>
                </c:pt>
                <c:pt idx="83">
                  <c:v>0.74408500250231646</c:v>
                </c:pt>
                <c:pt idx="84">
                  <c:v>1.0996390614448543</c:v>
                </c:pt>
                <c:pt idx="85">
                  <c:v>0.65738857300949038</c:v>
                </c:pt>
                <c:pt idx="86">
                  <c:v>0.81134655338975503</c:v>
                </c:pt>
                <c:pt idx="87">
                  <c:v>0.86164665960875875</c:v>
                </c:pt>
                <c:pt idx="88">
                  <c:v>0.64706404612909418</c:v>
                </c:pt>
                <c:pt idx="89">
                  <c:v>0.66215209412496923</c:v>
                </c:pt>
                <c:pt idx="90">
                  <c:v>0.62207787071718923</c:v>
                </c:pt>
                <c:pt idx="91">
                  <c:v>0.83836643567610858</c:v>
                </c:pt>
                <c:pt idx="92">
                  <c:v>0.67189043157788031</c:v>
                </c:pt>
                <c:pt idx="93">
                  <c:v>0.6630399726768702</c:v>
                </c:pt>
                <c:pt idx="94">
                  <c:v>0.53506341842456462</c:v>
                </c:pt>
                <c:pt idx="95">
                  <c:v>0.6793356117311945</c:v>
                </c:pt>
                <c:pt idx="96">
                  <c:v>0.70609181526092712</c:v>
                </c:pt>
                <c:pt idx="97">
                  <c:v>0.71755907517428497</c:v>
                </c:pt>
                <c:pt idx="98">
                  <c:v>0.72133255983638289</c:v>
                </c:pt>
                <c:pt idx="99">
                  <c:v>0.65828981256264585</c:v>
                </c:pt>
                <c:pt idx="100">
                  <c:v>0.72174022788807024</c:v>
                </c:pt>
                <c:pt idx="101">
                  <c:v>0.84704623418939962</c:v>
                </c:pt>
                <c:pt idx="102">
                  <c:v>0.84903064323049515</c:v>
                </c:pt>
                <c:pt idx="103">
                  <c:v>1.2859914792295886</c:v>
                </c:pt>
                <c:pt idx="104">
                  <c:v>0.81293022274466087</c:v>
                </c:pt>
                <c:pt idx="105">
                  <c:v>0.71908191405251143</c:v>
                </c:pt>
                <c:pt idx="106">
                  <c:v>0.76370781810396904</c:v>
                </c:pt>
                <c:pt idx="107">
                  <c:v>0.72803948108234373</c:v>
                </c:pt>
                <c:pt idx="108">
                  <c:v>0.81525037853102356</c:v>
                </c:pt>
                <c:pt idx="109">
                  <c:v>0.79422538326396186</c:v>
                </c:pt>
                <c:pt idx="110">
                  <c:v>0.90983137394424707</c:v>
                </c:pt>
                <c:pt idx="111">
                  <c:v>0.7749784937607167</c:v>
                </c:pt>
                <c:pt idx="112">
                  <c:v>2.8996788805021896</c:v>
                </c:pt>
                <c:pt idx="113">
                  <c:v>0.79499456565917881</c:v>
                </c:pt>
                <c:pt idx="114">
                  <c:v>0.66440724282532515</c:v>
                </c:pt>
                <c:pt idx="115">
                  <c:v>0.77160694284989007</c:v>
                </c:pt>
                <c:pt idx="116">
                  <c:v>0.82846557000813159</c:v>
                </c:pt>
                <c:pt idx="117">
                  <c:v>0.77904614396038352</c:v>
                </c:pt>
                <c:pt idx="118">
                  <c:v>0.75615416623569831</c:v>
                </c:pt>
                <c:pt idx="119">
                  <c:v>0.69877253820431606</c:v>
                </c:pt>
                <c:pt idx="120">
                  <c:v>0.74828601582231458</c:v>
                </c:pt>
                <c:pt idx="121">
                  <c:v>0.82830403497215788</c:v>
                </c:pt>
                <c:pt idx="122">
                  <c:v>0.89079585208757917</c:v>
                </c:pt>
                <c:pt idx="123">
                  <c:v>0.88647708734537833</c:v>
                </c:pt>
                <c:pt idx="124">
                  <c:v>0.80846329490489532</c:v>
                </c:pt>
                <c:pt idx="125">
                  <c:v>1.1435300350157618</c:v>
                </c:pt>
                <c:pt idx="126">
                  <c:v>0.92165989584599994</c:v>
                </c:pt>
                <c:pt idx="127">
                  <c:v>1.0951649596452107</c:v>
                </c:pt>
                <c:pt idx="128">
                  <c:v>1.073099296099272</c:v>
                </c:pt>
                <c:pt idx="129">
                  <c:v>1.4087319873138164</c:v>
                </c:pt>
                <c:pt idx="130">
                  <c:v>1.2712237255926464</c:v>
                </c:pt>
                <c:pt idx="131">
                  <c:v>1.5418145468852889</c:v>
                </c:pt>
                <c:pt idx="132">
                  <c:v>1.3540634032248597</c:v>
                </c:pt>
                <c:pt idx="133">
                  <c:v>1.3311856349854121</c:v>
                </c:pt>
                <c:pt idx="134">
                  <c:v>1.2760125241002271</c:v>
                </c:pt>
                <c:pt idx="135">
                  <c:v>1.406972172443111</c:v>
                </c:pt>
                <c:pt idx="136">
                  <c:v>1.6785494536389085</c:v>
                </c:pt>
                <c:pt idx="137">
                  <c:v>1.3752561435670623</c:v>
                </c:pt>
                <c:pt idx="138">
                  <c:v>1.3423475712684219</c:v>
                </c:pt>
                <c:pt idx="139">
                  <c:v>1.7078751576769795</c:v>
                </c:pt>
                <c:pt idx="140">
                  <c:v>3.2498212668045312</c:v>
                </c:pt>
                <c:pt idx="141">
                  <c:v>3.405868591423904</c:v>
                </c:pt>
                <c:pt idx="142">
                  <c:v>1.6344723000655299</c:v>
                </c:pt>
                <c:pt idx="143">
                  <c:v>1.8666399565881768</c:v>
                </c:pt>
                <c:pt idx="144">
                  <c:v>2.5498894365126339</c:v>
                </c:pt>
                <c:pt idx="145">
                  <c:v>2.1441645728768193</c:v>
                </c:pt>
                <c:pt idx="146">
                  <c:v>2.0173000329663782</c:v>
                </c:pt>
                <c:pt idx="147">
                  <c:v>2.132873219337434</c:v>
                </c:pt>
                <c:pt idx="148">
                  <c:v>1.3703415289821701</c:v>
                </c:pt>
                <c:pt idx="149">
                  <c:v>1.8341662159195851</c:v>
                </c:pt>
                <c:pt idx="150">
                  <c:v>1.5868644100618297</c:v>
                </c:pt>
                <c:pt idx="151">
                  <c:v>1.5174025129350848</c:v>
                </c:pt>
                <c:pt idx="152">
                  <c:v>2.8010658346990791</c:v>
                </c:pt>
                <c:pt idx="153">
                  <c:v>2.3067509054536961</c:v>
                </c:pt>
                <c:pt idx="154">
                  <c:v>1.811979691904936</c:v>
                </c:pt>
                <c:pt idx="155">
                  <c:v>3.6535525660259363</c:v>
                </c:pt>
                <c:pt idx="156">
                  <c:v>3.0071716925542109</c:v>
                </c:pt>
                <c:pt idx="157">
                  <c:v>2.6403988888341572</c:v>
                </c:pt>
                <c:pt idx="158">
                  <c:v>2.0401023945431844</c:v>
                </c:pt>
                <c:pt idx="159">
                  <c:v>3.1645156161079964</c:v>
                </c:pt>
                <c:pt idx="160">
                  <c:v>3.384140636060657</c:v>
                </c:pt>
                <c:pt idx="161">
                  <c:v>6.4115432590683756</c:v>
                </c:pt>
                <c:pt idx="162">
                  <c:v>6.4611027011505184</c:v>
                </c:pt>
                <c:pt idx="163">
                  <c:v>7.6369629155340295</c:v>
                </c:pt>
                <c:pt idx="164">
                  <c:v>10.145193027933278</c:v>
                </c:pt>
                <c:pt idx="165">
                  <c:v>12.30369962902696</c:v>
                </c:pt>
                <c:pt idx="166">
                  <c:v>14.413279944962442</c:v>
                </c:pt>
                <c:pt idx="167">
                  <c:v>14.093306945931891</c:v>
                </c:pt>
                <c:pt idx="168">
                  <c:v>10.656819330865373</c:v>
                </c:pt>
                <c:pt idx="169">
                  <c:v>11.918597555793095</c:v>
                </c:pt>
                <c:pt idx="170">
                  <c:v>12.023944059063233</c:v>
                </c:pt>
                <c:pt idx="171">
                  <c:v>14.091897685701481</c:v>
                </c:pt>
                <c:pt idx="172">
                  <c:v>13.377845261632931</c:v>
                </c:pt>
                <c:pt idx="173">
                  <c:v>10.059324346094064</c:v>
                </c:pt>
                <c:pt idx="174">
                  <c:v>9.3740946825603455</c:v>
                </c:pt>
                <c:pt idx="175">
                  <c:v>9.9353588983848269</c:v>
                </c:pt>
                <c:pt idx="176">
                  <c:v>10.597307930057832</c:v>
                </c:pt>
                <c:pt idx="177">
                  <c:v>12.757253349440838</c:v>
                </c:pt>
                <c:pt idx="178">
                  <c:v>12.436056059170586</c:v>
                </c:pt>
                <c:pt idx="179">
                  <c:v>14.535588185053118</c:v>
                </c:pt>
                <c:pt idx="180">
                  <c:v>15.103099686408745</c:v>
                </c:pt>
                <c:pt idx="181">
                  <c:v>4.3767218145608426</c:v>
                </c:pt>
                <c:pt idx="182">
                  <c:v>2.7416913198898891</c:v>
                </c:pt>
                <c:pt idx="183">
                  <c:v>1.9076268831531957</c:v>
                </c:pt>
                <c:pt idx="184">
                  <c:v>1.0003584942437078</c:v>
                </c:pt>
                <c:pt idx="185">
                  <c:v>0.70150307218362162</c:v>
                </c:pt>
                <c:pt idx="186">
                  <c:v>0.9471422366295611</c:v>
                </c:pt>
                <c:pt idx="187">
                  <c:v>0.80746949636355836</c:v>
                </c:pt>
                <c:pt idx="188">
                  <c:v>0.67679287380059261</c:v>
                </c:pt>
                <c:pt idx="189">
                  <c:v>0.6362555424725892</c:v>
                </c:pt>
                <c:pt idx="190">
                  <c:v>0.63725843452215591</c:v>
                </c:pt>
                <c:pt idx="191">
                  <c:v>0.60177599755700495</c:v>
                </c:pt>
                <c:pt idx="192">
                  <c:v>0.76043092485575048</c:v>
                </c:pt>
                <c:pt idx="193">
                  <c:v>0.71900281939225175</c:v>
                </c:pt>
                <c:pt idx="194">
                  <c:v>0.6342227788930288</c:v>
                </c:pt>
                <c:pt idx="195">
                  <c:v>0.63785773907961996</c:v>
                </c:pt>
                <c:pt idx="196">
                  <c:v>0.56998228362284875</c:v>
                </c:pt>
                <c:pt idx="197">
                  <c:v>0.7191106779043468</c:v>
                </c:pt>
                <c:pt idx="198">
                  <c:v>0.64828815359344572</c:v>
                </c:pt>
                <c:pt idx="199">
                  <c:v>0.60476822108478179</c:v>
                </c:pt>
                <c:pt idx="200">
                  <c:v>1.1480444308735924</c:v>
                </c:pt>
                <c:pt idx="201">
                  <c:v>1.5356442502652488</c:v>
                </c:pt>
                <c:pt idx="202">
                  <c:v>1.4266228388193696</c:v>
                </c:pt>
                <c:pt idx="203">
                  <c:v>0.96009311925540064</c:v>
                </c:pt>
                <c:pt idx="204">
                  <c:v>0.60251362485849258</c:v>
                </c:pt>
                <c:pt idx="205">
                  <c:v>0.91229579944356576</c:v>
                </c:pt>
                <c:pt idx="206">
                  <c:v>0.70521680402908538</c:v>
                </c:pt>
                <c:pt idx="207">
                  <c:v>0.73528654397132942</c:v>
                </c:pt>
                <c:pt idx="208">
                  <c:v>0.77594006314278785</c:v>
                </c:pt>
                <c:pt idx="209">
                  <c:v>0.37463614651280885</c:v>
                </c:pt>
                <c:pt idx="210">
                  <c:v>0.79578995785465301</c:v>
                </c:pt>
                <c:pt idx="211">
                  <c:v>0.65977263218742521</c:v>
                </c:pt>
                <c:pt idx="212">
                  <c:v>0.65557668210761688</c:v>
                </c:pt>
                <c:pt idx="213">
                  <c:v>0.66141751306840002</c:v>
                </c:pt>
                <c:pt idx="214">
                  <c:v>0.6136319257814149</c:v>
                </c:pt>
                <c:pt idx="215">
                  <c:v>0.70309729291343526</c:v>
                </c:pt>
                <c:pt idx="216">
                  <c:v>0.64089156611396969</c:v>
                </c:pt>
                <c:pt idx="217">
                  <c:v>0.57839398937800834</c:v>
                </c:pt>
                <c:pt idx="218">
                  <c:v>0.64576475362278274</c:v>
                </c:pt>
                <c:pt idx="219">
                  <c:v>0.64111591742129803</c:v>
                </c:pt>
                <c:pt idx="220">
                  <c:v>0.70796544002772388</c:v>
                </c:pt>
                <c:pt idx="221">
                  <c:v>1.1247603604133631</c:v>
                </c:pt>
                <c:pt idx="222">
                  <c:v>1.0702133273958827</c:v>
                </c:pt>
                <c:pt idx="223">
                  <c:v>0.6562621178182021</c:v>
                </c:pt>
                <c:pt idx="224">
                  <c:v>0.68471677046327795</c:v>
                </c:pt>
                <c:pt idx="225">
                  <c:v>0.91198019969886268</c:v>
                </c:pt>
                <c:pt idx="226">
                  <c:v>0.74377255242037565</c:v>
                </c:pt>
                <c:pt idx="227">
                  <c:v>0.64764342768495098</c:v>
                </c:pt>
                <c:pt idx="228">
                  <c:v>0.93372249449728217</c:v>
                </c:pt>
                <c:pt idx="229">
                  <c:v>0.64341200864368298</c:v>
                </c:pt>
                <c:pt idx="230">
                  <c:v>4.3522806714727693</c:v>
                </c:pt>
                <c:pt idx="231">
                  <c:v>0.5740378178940736</c:v>
                </c:pt>
                <c:pt idx="232">
                  <c:v>0.65687600984816275</c:v>
                </c:pt>
                <c:pt idx="233">
                  <c:v>0.87684942028557622</c:v>
                </c:pt>
                <c:pt idx="234">
                  <c:v>0.68421710961923699</c:v>
                </c:pt>
                <c:pt idx="235">
                  <c:v>0.56135038288425021</c:v>
                </c:pt>
                <c:pt idx="236">
                  <c:v>0.65233633423937298</c:v>
                </c:pt>
                <c:pt idx="237">
                  <c:v>0.53268234930945602</c:v>
                </c:pt>
                <c:pt idx="239">
                  <c:v>0.77560648064101423</c:v>
                </c:pt>
                <c:pt idx="240">
                  <c:v>0.64842755053110224</c:v>
                </c:pt>
                <c:pt idx="241">
                  <c:v>0.68487427343263174</c:v>
                </c:pt>
                <c:pt idx="242">
                  <c:v>0.67064858334326372</c:v>
                </c:pt>
                <c:pt idx="243">
                  <c:v>0.66773092064653117</c:v>
                </c:pt>
                <c:pt idx="244">
                  <c:v>0.75897988797062854</c:v>
                </c:pt>
                <c:pt idx="245">
                  <c:v>0.68491536712183598</c:v>
                </c:pt>
                <c:pt idx="246">
                  <c:v>0.99309723429267283</c:v>
                </c:pt>
                <c:pt idx="247">
                  <c:v>0.66082911335847927</c:v>
                </c:pt>
                <c:pt idx="248">
                  <c:v>0.91458122140441744</c:v>
                </c:pt>
                <c:pt idx="249">
                  <c:v>0.87519373999196859</c:v>
                </c:pt>
                <c:pt idx="250">
                  <c:v>1.2265802344695786</c:v>
                </c:pt>
                <c:pt idx="251">
                  <c:v>0.65194179011878906</c:v>
                </c:pt>
                <c:pt idx="252">
                  <c:v>1.1776135789927513</c:v>
                </c:pt>
                <c:pt idx="253">
                  <c:v>0.88317668688295337</c:v>
                </c:pt>
                <c:pt idx="254">
                  <c:v>0.80867352268999837</c:v>
                </c:pt>
                <c:pt idx="255">
                  <c:v>0.50361660739632341</c:v>
                </c:pt>
                <c:pt idx="256">
                  <c:v>0.73388348701827533</c:v>
                </c:pt>
                <c:pt idx="257">
                  <c:v>0.73702755458137947</c:v>
                </c:pt>
                <c:pt idx="258">
                  <c:v>1.1849730124216096</c:v>
                </c:pt>
                <c:pt idx="259">
                  <c:v>0.72821059046496317</c:v>
                </c:pt>
                <c:pt idx="260">
                  <c:v>0.96229521412811714</c:v>
                </c:pt>
                <c:pt idx="261">
                  <c:v>0.66127862997389097</c:v>
                </c:pt>
                <c:pt idx="262">
                  <c:v>0.64474525093127566</c:v>
                </c:pt>
                <c:pt idx="263">
                  <c:v>0.67682671429028785</c:v>
                </c:pt>
                <c:pt idx="264">
                  <c:v>0.72036301970530137</c:v>
                </c:pt>
                <c:pt idx="265">
                  <c:v>0.77650670618842998</c:v>
                </c:pt>
                <c:pt idx="266">
                  <c:v>0.72152373829476646</c:v>
                </c:pt>
                <c:pt idx="267">
                  <c:v>2.8633721394136331</c:v>
                </c:pt>
                <c:pt idx="268">
                  <c:v>0.70399079372835871</c:v>
                </c:pt>
                <c:pt idx="269">
                  <c:v>1.1262572869281859</c:v>
                </c:pt>
                <c:pt idx="270">
                  <c:v>0.38347532570384896</c:v>
                </c:pt>
                <c:pt idx="271">
                  <c:v>0.99278381261904636</c:v>
                </c:pt>
                <c:pt idx="272">
                  <c:v>0.8187471278567906</c:v>
                </c:pt>
                <c:pt idx="273">
                  <c:v>0.66332514117195374</c:v>
                </c:pt>
                <c:pt idx="274">
                  <c:v>0.75117998160410404</c:v>
                </c:pt>
                <c:pt idx="275">
                  <c:v>0.73749571570396388</c:v>
                </c:pt>
                <c:pt idx="276">
                  <c:v>0.58533555377331303</c:v>
                </c:pt>
                <c:pt idx="277">
                  <c:v>0.68525791043408868</c:v>
                </c:pt>
                <c:pt idx="278">
                  <c:v>0.89295418858345099</c:v>
                </c:pt>
                <c:pt idx="279">
                  <c:v>0.91354193350281598</c:v>
                </c:pt>
                <c:pt idx="280">
                  <c:v>0.95346029131023691</c:v>
                </c:pt>
                <c:pt idx="281">
                  <c:v>0.92611024161678668</c:v>
                </c:pt>
                <c:pt idx="282">
                  <c:v>0.76457894146257932</c:v>
                </c:pt>
                <c:pt idx="283">
                  <c:v>0.68328037398947827</c:v>
                </c:pt>
                <c:pt idx="284">
                  <c:v>1.1128563518081374</c:v>
                </c:pt>
                <c:pt idx="285">
                  <c:v>0.6180412970818594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5928192"/>
        <c:axId val="75928752"/>
      </c:lineChart>
      <c:catAx>
        <c:axId val="7592819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928752"/>
        <c:crosses val="autoZero"/>
        <c:auto val="1"/>
        <c:lblAlgn val="ctr"/>
        <c:lblOffset val="100"/>
        <c:noMultiLvlLbl val="0"/>
      </c:catAx>
      <c:valAx>
        <c:axId val="75928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928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'Все образцы'!$E$1</c:f>
              <c:strCache>
                <c:ptCount val="1"/>
                <c:pt idx="0">
                  <c:v>К(*10-8 м3/кг)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'Все образцы'!$E$2:$E$287</c:f>
              <c:numCache>
                <c:formatCode>General</c:formatCode>
                <c:ptCount val="286"/>
                <c:pt idx="0" formatCode="0.00">
                  <c:v>0.15286</c:v>
                </c:pt>
                <c:pt idx="1">
                  <c:v>-3.4950500000000004E-3</c:v>
                </c:pt>
                <c:pt idx="2" formatCode="0.00">
                  <c:v>0.10273</c:v>
                </c:pt>
                <c:pt idx="3" formatCode="0.00">
                  <c:v>0.37020999999999998</c:v>
                </c:pt>
                <c:pt idx="4" formatCode="0.00">
                  <c:v>0.16972000000000001</c:v>
                </c:pt>
                <c:pt idx="5">
                  <c:v>0.59929999999999994</c:v>
                </c:pt>
                <c:pt idx="6" formatCode="0.00">
                  <c:v>0.49192999999999998</c:v>
                </c:pt>
                <c:pt idx="7" formatCode="0.00">
                  <c:v>0.40955000000000003</c:v>
                </c:pt>
                <c:pt idx="8" formatCode="0.00">
                  <c:v>0.87589000000000006</c:v>
                </c:pt>
                <c:pt idx="9">
                  <c:v>-6.1658499999999998E-2</c:v>
                </c:pt>
                <c:pt idx="10" formatCode="0.00">
                  <c:v>-5.3820000000000005E-3</c:v>
                </c:pt>
                <c:pt idx="11" formatCode="0.00">
                  <c:v>1.3038000000000001</c:v>
                </c:pt>
                <c:pt idx="12">
                  <c:v>1.1715</c:v>
                </c:pt>
                <c:pt idx="13" formatCode="0.00">
                  <c:v>1.5625</c:v>
                </c:pt>
                <c:pt idx="14" formatCode="0.00">
                  <c:v>1.6064000000000001</c:v>
                </c:pt>
                <c:pt idx="15" formatCode="0.00">
                  <c:v>1.2776999999999998</c:v>
                </c:pt>
                <c:pt idx="16" formatCode="0.00">
                  <c:v>1.1516999999999999</c:v>
                </c:pt>
                <c:pt idx="17">
                  <c:v>1.26875</c:v>
                </c:pt>
                <c:pt idx="18" formatCode="0.00">
                  <c:v>1.9642999999999999</c:v>
                </c:pt>
                <c:pt idx="19" formatCode="0.00">
                  <c:v>1.7599999999999998</c:v>
                </c:pt>
                <c:pt idx="20" formatCode="0.00">
                  <c:v>1.1589</c:v>
                </c:pt>
                <c:pt idx="21" formatCode="0.00">
                  <c:v>1.4975000000000001</c:v>
                </c:pt>
                <c:pt idx="22">
                  <c:v>0.96708000000000005</c:v>
                </c:pt>
                <c:pt idx="23" formatCode="0.00">
                  <c:v>1.2728999999999999</c:v>
                </c:pt>
                <c:pt idx="24" formatCode="0.00">
                  <c:v>0.35765999999999998</c:v>
                </c:pt>
                <c:pt idx="25" formatCode="0.00">
                  <c:v>7.1694000000000008E-2</c:v>
                </c:pt>
                <c:pt idx="26">
                  <c:v>2.2256500000000005E-2</c:v>
                </c:pt>
                <c:pt idx="27" formatCode="0.00">
                  <c:v>-2.4290000000000003E-2</c:v>
                </c:pt>
                <c:pt idx="28" formatCode="0.00">
                  <c:v>2.1783999999999998E-2</c:v>
                </c:pt>
                <c:pt idx="29">
                  <c:v>0.24222000000000002</c:v>
                </c:pt>
                <c:pt idx="30" formatCode="0.00">
                  <c:v>0.38630999999999999</c:v>
                </c:pt>
                <c:pt idx="31" formatCode="0.00">
                  <c:v>-0.12738000000000002</c:v>
                </c:pt>
                <c:pt idx="32" formatCode="0.00">
                  <c:v>0.72850000000000004</c:v>
                </c:pt>
                <c:pt idx="33">
                  <c:v>0.44772500000000004</c:v>
                </c:pt>
                <c:pt idx="34" formatCode="0.00">
                  <c:v>0.48393000000000003</c:v>
                </c:pt>
                <c:pt idx="35" formatCode="0.00">
                  <c:v>0.61218000000000006</c:v>
                </c:pt>
                <c:pt idx="36" formatCode="0.00">
                  <c:v>0.53125</c:v>
                </c:pt>
                <c:pt idx="37">
                  <c:v>0.40836499999999998</c:v>
                </c:pt>
                <c:pt idx="38" formatCode="0.00">
                  <c:v>0.47083000000000003</c:v>
                </c:pt>
                <c:pt idx="39" formatCode="0.00">
                  <c:v>0.35019</c:v>
                </c:pt>
                <c:pt idx="40" formatCode="0.00">
                  <c:v>0.27276</c:v>
                </c:pt>
                <c:pt idx="41">
                  <c:v>0.36619499999999999</c:v>
                </c:pt>
                <c:pt idx="42" formatCode="0.00">
                  <c:v>0.55971000000000004</c:v>
                </c:pt>
                <c:pt idx="43" formatCode="0.00">
                  <c:v>1.1456999999999999</c:v>
                </c:pt>
                <c:pt idx="44" formatCode="0.00">
                  <c:v>0.7714899999999999</c:v>
                </c:pt>
                <c:pt idx="45">
                  <c:v>0.71594000000000002</c:v>
                </c:pt>
                <c:pt idx="46" formatCode="0.00">
                  <c:v>0.98843999999999999</c:v>
                </c:pt>
                <c:pt idx="47" formatCode="0.00">
                  <c:v>0.89713999999999994</c:v>
                </c:pt>
                <c:pt idx="48">
                  <c:v>1.0886</c:v>
                </c:pt>
                <c:pt idx="49" formatCode="0.00">
                  <c:v>1.1915</c:v>
                </c:pt>
                <c:pt idx="50" formatCode="0.00">
                  <c:v>1.1462000000000001</c:v>
                </c:pt>
                <c:pt idx="51" formatCode="0.00">
                  <c:v>1.1087</c:v>
                </c:pt>
                <c:pt idx="52" formatCode="0.00">
                  <c:v>0.95190999999999992</c:v>
                </c:pt>
                <c:pt idx="53">
                  <c:v>1.0985499999999999</c:v>
                </c:pt>
                <c:pt idx="54" formatCode="0.00">
                  <c:v>1.1418999999999999</c:v>
                </c:pt>
                <c:pt idx="55" formatCode="0.00">
                  <c:v>1.6525999999999998</c:v>
                </c:pt>
                <c:pt idx="56" formatCode="0.00">
                  <c:v>1.6438000000000001</c:v>
                </c:pt>
                <c:pt idx="57">
                  <c:v>1.6432499999999999</c:v>
                </c:pt>
                <c:pt idx="58" formatCode="0.00">
                  <c:v>1.9142000000000001</c:v>
                </c:pt>
                <c:pt idx="59" formatCode="0.00">
                  <c:v>1.8051999999999999</c:v>
                </c:pt>
                <c:pt idx="60" formatCode="0.00">
                  <c:v>0.70474000000000003</c:v>
                </c:pt>
                <c:pt idx="61" formatCode="0.00">
                  <c:v>0.42118</c:v>
                </c:pt>
                <c:pt idx="62">
                  <c:v>0.65085000000000004</c:v>
                </c:pt>
                <c:pt idx="63" formatCode="0.00">
                  <c:v>0.83913000000000004</c:v>
                </c:pt>
                <c:pt idx="64" formatCode="0.00">
                  <c:v>0.91159000000000001</c:v>
                </c:pt>
                <c:pt idx="65">
                  <c:v>2.1387999999999998</c:v>
                </c:pt>
                <c:pt idx="66" formatCode="0.00">
                  <c:v>1.8644000000000001</c:v>
                </c:pt>
                <c:pt idx="67" formatCode="0.00">
                  <c:v>1.8772000000000002</c:v>
                </c:pt>
                <c:pt idx="68" formatCode="0.00">
                  <c:v>7.0155999999999994E-3</c:v>
                </c:pt>
                <c:pt idx="69">
                  <c:v>0.83889999999999998</c:v>
                </c:pt>
                <c:pt idx="70" formatCode="0.00">
                  <c:v>1.4489999999999998</c:v>
                </c:pt>
                <c:pt idx="71" formatCode="0.00">
                  <c:v>2.1503999999999999</c:v>
                </c:pt>
                <c:pt idx="72" formatCode="0.00">
                  <c:v>-0.15273999999999999</c:v>
                </c:pt>
                <c:pt idx="73">
                  <c:v>-0.33675500000000003</c:v>
                </c:pt>
                <c:pt idx="74" formatCode="0.00">
                  <c:v>-0.27893999999999997</c:v>
                </c:pt>
                <c:pt idx="75" formatCode="0.00">
                  <c:v>-0.59842000000000006</c:v>
                </c:pt>
                <c:pt idx="76" formatCode="0.00">
                  <c:v>-0.40865000000000001</c:v>
                </c:pt>
                <c:pt idx="77">
                  <c:v>-0.41314999999999996</c:v>
                </c:pt>
                <c:pt idx="78" formatCode="0.00">
                  <c:v>-0.30129</c:v>
                </c:pt>
                <c:pt idx="79" formatCode="0.00">
                  <c:v>-0.33250000000000002</c:v>
                </c:pt>
                <c:pt idx="80">
                  <c:v>-0.30257000000000001</c:v>
                </c:pt>
                <c:pt idx="81" formatCode="0.00">
                  <c:v>-0.33965000000000001</c:v>
                </c:pt>
                <c:pt idx="82" formatCode="0.00">
                  <c:v>-0.33351000000000003</c:v>
                </c:pt>
                <c:pt idx="83" formatCode="0.00">
                  <c:v>-0.29560000000000003</c:v>
                </c:pt>
                <c:pt idx="84" formatCode="0.00">
                  <c:v>9.4981999999999997E-2</c:v>
                </c:pt>
                <c:pt idx="85">
                  <c:v>-0.41947999999999996</c:v>
                </c:pt>
                <c:pt idx="86" formatCode="0.00">
                  <c:v>-0.20906000000000002</c:v>
                </c:pt>
                <c:pt idx="87" formatCode="0.00">
                  <c:v>-0.14890999999999999</c:v>
                </c:pt>
                <c:pt idx="88">
                  <c:v>-0.43530999999999997</c:v>
                </c:pt>
                <c:pt idx="89" formatCode="0.00">
                  <c:v>-0.41225999999999996</c:v>
                </c:pt>
                <c:pt idx="90" formatCode="0.00">
                  <c:v>-0.47469</c:v>
                </c:pt>
                <c:pt idx="91" formatCode="0.00">
                  <c:v>-0.17630000000000001</c:v>
                </c:pt>
                <c:pt idx="92">
                  <c:v>-0.39765999999999996</c:v>
                </c:pt>
                <c:pt idx="93" formatCode="0.00">
                  <c:v>-0.41092000000000001</c:v>
                </c:pt>
                <c:pt idx="94" formatCode="0.00">
                  <c:v>-0.62536999999999998</c:v>
                </c:pt>
                <c:pt idx="95" formatCode="0.00">
                  <c:v>-0.38663999999999998</c:v>
                </c:pt>
                <c:pt idx="96" formatCode="0.00">
                  <c:v>-0.34800999999999999</c:v>
                </c:pt>
                <c:pt idx="97" formatCode="0.00">
                  <c:v>-0.33189999999999997</c:v>
                </c:pt>
                <c:pt idx="98">
                  <c:v>-0.32665500000000003</c:v>
                </c:pt>
                <c:pt idx="99" formatCode="0.00">
                  <c:v>-0.41810999999999998</c:v>
                </c:pt>
                <c:pt idx="100" formatCode="0.00">
                  <c:v>-0.32608999999999999</c:v>
                </c:pt>
                <c:pt idx="101">
                  <c:v>-0.16600000000000001</c:v>
                </c:pt>
                <c:pt idx="102" formatCode="0.00">
                  <c:v>-0.16366</c:v>
                </c:pt>
                <c:pt idx="103" formatCode="0.00">
                  <c:v>0.25153000000000003</c:v>
                </c:pt>
                <c:pt idx="104" formatCode="0.00">
                  <c:v>-0.20710999999999999</c:v>
                </c:pt>
                <c:pt idx="105">
                  <c:v>-0.32978000000000002</c:v>
                </c:pt>
                <c:pt idx="106" formatCode="0.00">
                  <c:v>-0.26957000000000003</c:v>
                </c:pt>
                <c:pt idx="107" formatCode="0.00">
                  <c:v>-0.31740000000000002</c:v>
                </c:pt>
                <c:pt idx="108" formatCode="0.00">
                  <c:v>-0.20426</c:v>
                </c:pt>
                <c:pt idx="109">
                  <c:v>-0.23038800000000001</c:v>
                </c:pt>
                <c:pt idx="110" formatCode="0.00">
                  <c:v>-9.4495999999999997E-2</c:v>
                </c:pt>
                <c:pt idx="111" formatCode="0.00">
                  <c:v>-0.25491999999999998</c:v>
                </c:pt>
                <c:pt idx="112" formatCode="0.00">
                  <c:v>1.0646</c:v>
                </c:pt>
                <c:pt idx="113" formatCode="0.00">
                  <c:v>-0.22942000000000001</c:v>
                </c:pt>
                <c:pt idx="114">
                  <c:v>-0.40886</c:v>
                </c:pt>
                <c:pt idx="115" formatCode="0.00">
                  <c:v>-0.25928000000000001</c:v>
                </c:pt>
                <c:pt idx="116" formatCode="0.00">
                  <c:v>-0.18817999999999999</c:v>
                </c:pt>
                <c:pt idx="117">
                  <c:v>-0.24968500000000002</c:v>
                </c:pt>
                <c:pt idx="118" formatCode="0.00">
                  <c:v>-0.27950999999999998</c:v>
                </c:pt>
                <c:pt idx="119" formatCode="0.00">
                  <c:v>-0.35843000000000003</c:v>
                </c:pt>
                <c:pt idx="120" formatCode="0.00">
                  <c:v>-0.28997000000000001</c:v>
                </c:pt>
                <c:pt idx="121">
                  <c:v>-0.18837500000000001</c:v>
                </c:pt>
                <c:pt idx="122" formatCode="0.00">
                  <c:v>-0.11564000000000001</c:v>
                </c:pt>
                <c:pt idx="123" formatCode="0.00">
                  <c:v>-0.12050000000000001</c:v>
                </c:pt>
                <c:pt idx="124" formatCode="0.00">
                  <c:v>-0.21262</c:v>
                </c:pt>
                <c:pt idx="125">
                  <c:v>0.13412000000000002</c:v>
                </c:pt>
                <c:pt idx="126" formatCode="0.00">
                  <c:v>-8.1578999999999999E-2</c:v>
                </c:pt>
                <c:pt idx="127" formatCode="0.00">
                  <c:v>9.0905E-2</c:v>
                </c:pt>
                <c:pt idx="128" formatCode="0.00">
                  <c:v>7.0551000000000003E-2</c:v>
                </c:pt>
                <c:pt idx="129" formatCode="0.00">
                  <c:v>0.34268999999999999</c:v>
                </c:pt>
                <c:pt idx="130">
                  <c:v>0.23998</c:v>
                </c:pt>
                <c:pt idx="131" formatCode="0.00">
                  <c:v>0.43295999999999996</c:v>
                </c:pt>
                <c:pt idx="132" formatCode="0.00">
                  <c:v>0.30310999999999999</c:v>
                </c:pt>
                <c:pt idx="133">
                  <c:v>0.28607000000000005</c:v>
                </c:pt>
                <c:pt idx="134" formatCode="0.00">
                  <c:v>0.24373999999999998</c:v>
                </c:pt>
                <c:pt idx="135" formatCode="0.00">
                  <c:v>0.34144000000000002</c:v>
                </c:pt>
                <c:pt idx="136" formatCode="0.00">
                  <c:v>0.51793</c:v>
                </c:pt>
                <c:pt idx="137" formatCode="0.00">
                  <c:v>0.31864000000000003</c:v>
                </c:pt>
                <c:pt idx="138">
                  <c:v>0.29441999999999996</c:v>
                </c:pt>
                <c:pt idx="139" formatCode="0.00">
                  <c:v>0.53525</c:v>
                </c:pt>
                <c:pt idx="140" formatCode="0.00">
                  <c:v>1.1786000000000001</c:v>
                </c:pt>
                <c:pt idx="141">
                  <c:v>1.2255</c:v>
                </c:pt>
                <c:pt idx="142" formatCode="0.00">
                  <c:v>0.49131999999999998</c:v>
                </c:pt>
                <c:pt idx="143" formatCode="0.00">
                  <c:v>0.62414000000000003</c:v>
                </c:pt>
                <c:pt idx="144" formatCode="0.00">
                  <c:v>0.93604999999999994</c:v>
                </c:pt>
                <c:pt idx="145" formatCode="0.00">
                  <c:v>0.76275000000000004</c:v>
                </c:pt>
                <c:pt idx="146">
                  <c:v>0.70176000000000005</c:v>
                </c:pt>
                <c:pt idx="147" formatCode="0.00">
                  <c:v>0.75747000000000009</c:v>
                </c:pt>
                <c:pt idx="148" formatCode="0.00">
                  <c:v>0.31506000000000001</c:v>
                </c:pt>
                <c:pt idx="149" formatCode="0.00">
                  <c:v>0.60658999999999996</c:v>
                </c:pt>
                <c:pt idx="150">
                  <c:v>0.46176</c:v>
                </c:pt>
                <c:pt idx="151" formatCode="0.00">
                  <c:v>0.41700000000000004</c:v>
                </c:pt>
                <c:pt idx="152" formatCode="0.00">
                  <c:v>1.03</c:v>
                </c:pt>
                <c:pt idx="153">
                  <c:v>0.83583999999999992</c:v>
                </c:pt>
                <c:pt idx="154" formatCode="0.00">
                  <c:v>0.59442000000000006</c:v>
                </c:pt>
                <c:pt idx="155" formatCode="0.00">
                  <c:v>1.2957000000000001</c:v>
                </c:pt>
                <c:pt idx="156" formatCode="0.00">
                  <c:v>1.101</c:v>
                </c:pt>
                <c:pt idx="157" formatCode="0.00">
                  <c:v>0.97093000000000007</c:v>
                </c:pt>
                <c:pt idx="158">
                  <c:v>0.71299999999999997</c:v>
                </c:pt>
                <c:pt idx="159" formatCode="0.00">
                  <c:v>1.1519999999999999</c:v>
                </c:pt>
                <c:pt idx="160" formatCode="0.00">
                  <c:v>1.2191000000000001</c:v>
                </c:pt>
                <c:pt idx="161" formatCode="0.00">
                  <c:v>1.8580999999999999</c:v>
                </c:pt>
                <c:pt idx="162">
                  <c:v>1.8658000000000001</c:v>
                </c:pt>
                <c:pt idx="163" formatCode="0.00">
                  <c:v>2.0329999999999999</c:v>
                </c:pt>
                <c:pt idx="164" formatCode="0.00">
                  <c:v>2.3169999999999997</c:v>
                </c:pt>
                <c:pt idx="165" formatCode="0.00">
                  <c:v>2.5099</c:v>
                </c:pt>
                <c:pt idx="166">
                  <c:v>2.6681499999999998</c:v>
                </c:pt>
                <c:pt idx="167" formatCode="0.00">
                  <c:v>2.6457000000000002</c:v>
                </c:pt>
                <c:pt idx="168" formatCode="0.00">
                  <c:v>2.3662000000000001</c:v>
                </c:pt>
                <c:pt idx="169">
                  <c:v>2.4781000000000004</c:v>
                </c:pt>
                <c:pt idx="170" formatCode="0.00">
                  <c:v>2.4868999999999999</c:v>
                </c:pt>
                <c:pt idx="171" formatCode="0.00">
                  <c:v>2.6456</c:v>
                </c:pt>
                <c:pt idx="172" formatCode="0.00">
                  <c:v>2.5936000000000003</c:v>
                </c:pt>
                <c:pt idx="173" formatCode="0.00">
                  <c:v>2.3085</c:v>
                </c:pt>
                <c:pt idx="174">
                  <c:v>2.2379499999999997</c:v>
                </c:pt>
                <c:pt idx="175" formatCode="0.00">
                  <c:v>2.2961</c:v>
                </c:pt>
                <c:pt idx="176" formatCode="0.00">
                  <c:v>2.3605999999999998</c:v>
                </c:pt>
                <c:pt idx="177" formatCode="0.00">
                  <c:v>2.5461</c:v>
                </c:pt>
                <c:pt idx="178">
                  <c:v>2.5206</c:v>
                </c:pt>
                <c:pt idx="179" formatCode="0.00">
                  <c:v>2.6766000000000001</c:v>
                </c:pt>
                <c:pt idx="180" formatCode="0.00">
                  <c:v>2.7149000000000001</c:v>
                </c:pt>
                <c:pt idx="181" formatCode="0.00">
                  <c:v>1.4762999999999999</c:v>
                </c:pt>
                <c:pt idx="182">
                  <c:v>1.008575</c:v>
                </c:pt>
                <c:pt idx="183" formatCode="0.00">
                  <c:v>0.64585999999999999</c:v>
                </c:pt>
                <c:pt idx="184" formatCode="0.00">
                  <c:v>3.5843000000000002E-4</c:v>
                </c:pt>
                <c:pt idx="185">
                  <c:v>-0.35453000000000001</c:v>
                </c:pt>
                <c:pt idx="186" formatCode="0.00">
                  <c:v>-5.4306E-2</c:v>
                </c:pt>
                <c:pt idx="187" formatCode="0.00">
                  <c:v>-0.21385000000000001</c:v>
                </c:pt>
                <c:pt idx="188" formatCode="0.00">
                  <c:v>-0.39039000000000001</c:v>
                </c:pt>
                <c:pt idx="189">
                  <c:v>-0.45215499999999997</c:v>
                </c:pt>
                <c:pt idx="190" formatCode="0.00">
                  <c:v>-0.45057999999999998</c:v>
                </c:pt>
                <c:pt idx="191" formatCode="0.00">
                  <c:v>-0.50786999999999993</c:v>
                </c:pt>
                <c:pt idx="192" formatCode="0.00">
                  <c:v>-0.27387</c:v>
                </c:pt>
                <c:pt idx="193" formatCode="0.00">
                  <c:v>-0.32988999999999996</c:v>
                </c:pt>
                <c:pt idx="194">
                  <c:v>-0.45535499999999995</c:v>
                </c:pt>
                <c:pt idx="195" formatCode="0.00">
                  <c:v>-0.44964000000000004</c:v>
                </c:pt>
                <c:pt idx="196" formatCode="0.00">
                  <c:v>-0.56215000000000004</c:v>
                </c:pt>
                <c:pt idx="197" formatCode="0.00">
                  <c:v>-0.32973999999999998</c:v>
                </c:pt>
                <c:pt idx="198" formatCode="0.00">
                  <c:v>-0.43342000000000003</c:v>
                </c:pt>
                <c:pt idx="199">
                  <c:v>-0.50291000000000008</c:v>
                </c:pt>
                <c:pt idx="200" formatCode="0.00">
                  <c:v>0.13805999999999999</c:v>
                </c:pt>
                <c:pt idx="201" formatCode="0.00">
                  <c:v>0.42895</c:v>
                </c:pt>
                <c:pt idx="202" formatCode="0.00">
                  <c:v>0.35531000000000001</c:v>
                </c:pt>
                <c:pt idx="203" formatCode="0.00">
                  <c:v>-4.0725000000000004E-2</c:v>
                </c:pt>
                <c:pt idx="204">
                  <c:v>-0.50664500000000001</c:v>
                </c:pt>
                <c:pt idx="205" formatCode="0.00">
                  <c:v>-9.1790999999999998E-2</c:v>
                </c:pt>
                <c:pt idx="206" formatCode="0.00">
                  <c:v>-0.34925</c:v>
                </c:pt>
                <c:pt idx="207">
                  <c:v>-0.30749500000000002</c:v>
                </c:pt>
                <c:pt idx="208" formatCode="0.00">
                  <c:v>-0.25368000000000002</c:v>
                </c:pt>
                <c:pt idx="209" formatCode="0.00">
                  <c:v>-0.98180000000000012</c:v>
                </c:pt>
                <c:pt idx="210" formatCode="0.00">
                  <c:v>-0.22842000000000001</c:v>
                </c:pt>
                <c:pt idx="211">
                  <c:v>-0.41586000000000001</c:v>
                </c:pt>
                <c:pt idx="212" formatCode="0.00">
                  <c:v>-0.42224</c:v>
                </c:pt>
                <c:pt idx="213" formatCode="0.00">
                  <c:v>-0.41337000000000002</c:v>
                </c:pt>
                <c:pt idx="214" formatCode="0.00">
                  <c:v>-0.48836000000000002</c:v>
                </c:pt>
                <c:pt idx="215" formatCode="0.00">
                  <c:v>-0.35225999999999996</c:v>
                </c:pt>
                <c:pt idx="216">
                  <c:v>-0.44489499999999998</c:v>
                </c:pt>
                <c:pt idx="217" formatCode="0.00">
                  <c:v>-0.54749999999999999</c:v>
                </c:pt>
                <c:pt idx="218" formatCode="0.00">
                  <c:v>-0.43731999999999999</c:v>
                </c:pt>
                <c:pt idx="219">
                  <c:v>-0.44454500000000008</c:v>
                </c:pt>
                <c:pt idx="220" formatCode="0.00">
                  <c:v>-0.34536</c:v>
                </c:pt>
                <c:pt idx="221" formatCode="0.00">
                  <c:v>0.11756999999999999</c:v>
                </c:pt>
                <c:pt idx="222" formatCode="0.00">
                  <c:v>6.7858000000000002E-2</c:v>
                </c:pt>
                <c:pt idx="223">
                  <c:v>-0.42119500000000004</c:v>
                </c:pt>
                <c:pt idx="224" formatCode="0.00">
                  <c:v>-0.37874999999999998</c:v>
                </c:pt>
                <c:pt idx="225" formatCode="0.00">
                  <c:v>-9.2136999999999997E-2</c:v>
                </c:pt>
                <c:pt idx="226" formatCode="0.00">
                  <c:v>-0.29602000000000001</c:v>
                </c:pt>
                <c:pt idx="227">
                  <c:v>-0.434415</c:v>
                </c:pt>
                <c:pt idx="228" formatCode="0.00">
                  <c:v>-6.8575999999999998E-2</c:v>
                </c:pt>
                <c:pt idx="229" formatCode="0.00">
                  <c:v>-0.44096999999999997</c:v>
                </c:pt>
                <c:pt idx="230" formatCode="0.00">
                  <c:v>1.4707000000000001</c:v>
                </c:pt>
                <c:pt idx="231" formatCode="0.00">
                  <c:v>-0.55506</c:v>
                </c:pt>
                <c:pt idx="232">
                  <c:v>-0.42026000000000002</c:v>
                </c:pt>
                <c:pt idx="233" formatCode="0.00">
                  <c:v>-0.13142000000000001</c:v>
                </c:pt>
                <c:pt idx="234" formatCode="0.00">
                  <c:v>-0.37948000000000004</c:v>
                </c:pt>
                <c:pt idx="235" formatCode="0.00">
                  <c:v>-0.57740999999999998</c:v>
                </c:pt>
                <c:pt idx="236">
                  <c:v>-0.42719500000000005</c:v>
                </c:pt>
                <c:pt idx="237" formatCode="0.00">
                  <c:v>-0.62983</c:v>
                </c:pt>
                <c:pt idx="239" formatCode="0.00">
                  <c:v>-0.25411</c:v>
                </c:pt>
                <c:pt idx="240">
                  <c:v>-0.43320499999999995</c:v>
                </c:pt>
                <c:pt idx="241" formatCode="0.00">
                  <c:v>-0.37851999999999997</c:v>
                </c:pt>
                <c:pt idx="242" formatCode="0.00">
                  <c:v>-0.39950999999999998</c:v>
                </c:pt>
                <c:pt idx="243" formatCode="0.00">
                  <c:v>-0.40387000000000001</c:v>
                </c:pt>
                <c:pt idx="244" formatCode="0.00">
                  <c:v>-0.27578000000000003</c:v>
                </c:pt>
                <c:pt idx="245">
                  <c:v>-0.37846000000000002</c:v>
                </c:pt>
                <c:pt idx="246" formatCode="0.00">
                  <c:v>-6.9267E-3</c:v>
                </c:pt>
                <c:pt idx="247" formatCode="0.00">
                  <c:v>-0.41426000000000002</c:v>
                </c:pt>
                <c:pt idx="248">
                  <c:v>-8.9289000000000007E-2</c:v>
                </c:pt>
                <c:pt idx="249" formatCode="0.00">
                  <c:v>-0.13331000000000001</c:v>
                </c:pt>
                <c:pt idx="250" formatCode="0.00">
                  <c:v>0.20422999999999999</c:v>
                </c:pt>
                <c:pt idx="251" formatCode="0.00">
                  <c:v>-0.42780000000000001</c:v>
                </c:pt>
                <c:pt idx="252" formatCode="0.00">
                  <c:v>0.16349</c:v>
                </c:pt>
                <c:pt idx="253">
                  <c:v>-0.12423000000000002</c:v>
                </c:pt>
                <c:pt idx="254" formatCode="0.00">
                  <c:v>-0.21235999999999999</c:v>
                </c:pt>
                <c:pt idx="255" formatCode="0.00">
                  <c:v>-0.68593999999999999</c:v>
                </c:pt>
                <c:pt idx="256">
                  <c:v>-0.30940499999999999</c:v>
                </c:pt>
                <c:pt idx="257" formatCode="0.00">
                  <c:v>-0.30513000000000001</c:v>
                </c:pt>
                <c:pt idx="258" formatCode="0.00">
                  <c:v>0.16972000000000001</c:v>
                </c:pt>
                <c:pt idx="259">
                  <c:v>-0.31716499999999997</c:v>
                </c:pt>
                <c:pt idx="260" formatCode="0.00">
                  <c:v>-3.8433999999999996E-2</c:v>
                </c:pt>
                <c:pt idx="261" formatCode="0.00">
                  <c:v>-0.41357999999999995</c:v>
                </c:pt>
                <c:pt idx="262" formatCode="0.00">
                  <c:v>-0.43889999999999996</c:v>
                </c:pt>
                <c:pt idx="263" formatCode="0.00">
                  <c:v>-0.39034000000000002</c:v>
                </c:pt>
                <c:pt idx="264">
                  <c:v>-0.32800000000000001</c:v>
                </c:pt>
                <c:pt idx="265" formatCode="0.00">
                  <c:v>-0.25295000000000001</c:v>
                </c:pt>
                <c:pt idx="266" formatCode="0.00">
                  <c:v>-0.32639000000000001</c:v>
                </c:pt>
                <c:pt idx="267" formatCode="0.00">
                  <c:v>1.0519999999999998</c:v>
                </c:pt>
                <c:pt idx="268">
                  <c:v>-0.35099000000000002</c:v>
                </c:pt>
                <c:pt idx="269" formatCode="0.00">
                  <c:v>0.11889999999999999</c:v>
                </c:pt>
                <c:pt idx="270" formatCode="0.00">
                  <c:v>-0.95848</c:v>
                </c:pt>
                <c:pt idx="271">
                  <c:v>-7.2423499999999998E-3</c:v>
                </c:pt>
                <c:pt idx="272" formatCode="0.00">
                  <c:v>-0.19998000000000002</c:v>
                </c:pt>
                <c:pt idx="273" formatCode="0.00">
                  <c:v>-0.41048999999999997</c:v>
                </c:pt>
                <c:pt idx="274" formatCode="0.00">
                  <c:v>-0.28610999999999998</c:v>
                </c:pt>
                <c:pt idx="275">
                  <c:v>-0.30449500000000002</c:v>
                </c:pt>
                <c:pt idx="276" formatCode="0.00">
                  <c:v>-0.53556999999999999</c:v>
                </c:pt>
                <c:pt idx="277" formatCode="0.00">
                  <c:v>-0.37795999999999996</c:v>
                </c:pt>
                <c:pt idx="278" formatCode="0.00">
                  <c:v>-0.11322000000000002</c:v>
                </c:pt>
                <c:pt idx="279" formatCode="0.00">
                  <c:v>-9.0426000000000006E-2</c:v>
                </c:pt>
                <c:pt idx="280">
                  <c:v>-4.7657499999999998E-2</c:v>
                </c:pt>
                <c:pt idx="281" formatCode="0.00">
                  <c:v>-7.6761999999999997E-2</c:v>
                </c:pt>
                <c:pt idx="282" formatCode="0.00">
                  <c:v>-0.26843</c:v>
                </c:pt>
                <c:pt idx="283" formatCode="0.00">
                  <c:v>-0.38084999999999997</c:v>
                </c:pt>
                <c:pt idx="284" formatCode="0.00">
                  <c:v>0.10693</c:v>
                </c:pt>
                <c:pt idx="285" formatCode="0.00">
                  <c:v>-0.48120000000000002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931552"/>
        <c:axId val="75932112"/>
      </c:lineChart>
      <c:lineChart>
        <c:grouping val="standard"/>
        <c:varyColors val="0"/>
        <c:ser>
          <c:idx val="1"/>
          <c:order val="1"/>
          <c:tx>
            <c:strRef>
              <c:f>'Все образцы'!$F$1</c:f>
              <c:strCache>
                <c:ptCount val="1"/>
                <c:pt idx="0">
                  <c:v>EXP(K)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'Все образцы'!$F$2:$F$287</c:f>
              <c:numCache>
                <c:formatCode>General</c:formatCode>
                <c:ptCount val="286"/>
                <c:pt idx="0">
                  <c:v>1.1651618448653378</c:v>
                </c:pt>
                <c:pt idx="1">
                  <c:v>0.99651105057790679</c:v>
                </c:pt>
                <c:pt idx="2">
                  <c:v>1.1081921567964323</c:v>
                </c:pt>
                <c:pt idx="3">
                  <c:v>1.4480386708571866</c:v>
                </c:pt>
                <c:pt idx="4">
                  <c:v>1.1849730124216096</c:v>
                </c:pt>
                <c:pt idx="5">
                  <c:v>1.8208437635451953</c:v>
                </c:pt>
                <c:pt idx="6">
                  <c:v>1.635469632323983</c:v>
                </c:pt>
                <c:pt idx="7">
                  <c:v>1.5061398696519714</c:v>
                </c:pt>
                <c:pt idx="8">
                  <c:v>2.4010112433352071</c:v>
                </c:pt>
                <c:pt idx="9">
                  <c:v>0.94020391160879579</c:v>
                </c:pt>
                <c:pt idx="10">
                  <c:v>0.99463245701448799</c:v>
                </c:pt>
                <c:pt idx="11">
                  <c:v>3.6832665208669821</c:v>
                </c:pt>
                <c:pt idx="12">
                  <c:v>3.2268292540410615</c:v>
                </c:pt>
                <c:pt idx="13">
                  <c:v>4.7707331819676027</c:v>
                </c:pt>
                <c:pt idx="14">
                  <c:v>4.9848334867632698</c:v>
                </c:pt>
                <c:pt idx="15">
                  <c:v>3.5883769600233517</c:v>
                </c:pt>
                <c:pt idx="16">
                  <c:v>3.1635664038121276</c:v>
                </c:pt>
                <c:pt idx="17">
                  <c:v>3.5564042774098712</c:v>
                </c:pt>
                <c:pt idx="18">
                  <c:v>7.1299198989911066</c:v>
                </c:pt>
                <c:pt idx="19">
                  <c:v>5.8124373944025871</c:v>
                </c:pt>
                <c:pt idx="20">
                  <c:v>3.18642627871465</c:v>
                </c:pt>
                <c:pt idx="21">
                  <c:v>4.4704988412767905</c:v>
                </c:pt>
                <c:pt idx="22">
                  <c:v>2.6302528966794543</c:v>
                </c:pt>
                <c:pt idx="23">
                  <c:v>3.5711940226561483</c:v>
                </c:pt>
                <c:pt idx="24">
                  <c:v>1.4299793448404778</c:v>
                </c:pt>
                <c:pt idx="25">
                  <c:v>1.0743265498366124</c:v>
                </c:pt>
                <c:pt idx="26">
                  <c:v>1.0225060236318897</c:v>
                </c:pt>
                <c:pt idx="27">
                  <c:v>0.97600262795092552</c:v>
                </c:pt>
                <c:pt idx="28">
                  <c:v>1.0220230036581788</c:v>
                </c:pt>
                <c:pt idx="29">
                  <c:v>1.2740744583666945</c:v>
                </c:pt>
                <c:pt idx="30">
                  <c:v>1.4715407777556189</c:v>
                </c:pt>
                <c:pt idx="31">
                  <c:v>0.88039905738248736</c:v>
                </c:pt>
                <c:pt idx="32">
                  <c:v>2.0719703200614998</c:v>
                </c:pt>
                <c:pt idx="33">
                  <c:v>1.5647483306901118</c:v>
                </c:pt>
                <c:pt idx="34">
                  <c:v>1.6224380710122246</c:v>
                </c:pt>
                <c:pt idx="35">
                  <c:v>1.8444479156436868</c:v>
                </c:pt>
                <c:pt idx="36">
                  <c:v>1.7010573018484008</c:v>
                </c:pt>
                <c:pt idx="37">
                  <c:v>1.5043561509684822</c:v>
                </c:pt>
                <c:pt idx="38">
                  <c:v>1.6013227396682381</c:v>
                </c:pt>
                <c:pt idx="39">
                  <c:v>1.4193371970432815</c:v>
                </c:pt>
                <c:pt idx="40">
                  <c:v>1.3135849466032814</c:v>
                </c:pt>
                <c:pt idx="41">
                  <c:v>1.4422364513437897</c:v>
                </c:pt>
                <c:pt idx="42">
                  <c:v>1.7501648788796782</c:v>
                </c:pt>
                <c:pt idx="43">
                  <c:v>3.1446418358667607</c:v>
                </c:pt>
                <c:pt idx="44">
                  <c:v>2.1629867041427606</c:v>
                </c:pt>
                <c:pt idx="45">
                  <c:v>2.046109121144601</c:v>
                </c:pt>
                <c:pt idx="46">
                  <c:v>2.6870394195643263</c:v>
                </c:pt>
                <c:pt idx="47">
                  <c:v>2.4525786959608458</c:v>
                </c:pt>
                <c:pt idx="48">
                  <c:v>2.9701130022903093</c:v>
                </c:pt>
                <c:pt idx="49">
                  <c:v>3.2920155290102282</c:v>
                </c:pt>
                <c:pt idx="50">
                  <c:v>3.1462145499304457</c:v>
                </c:pt>
                <c:pt idx="51">
                  <c:v>3.0304162914450328</c:v>
                </c:pt>
                <c:pt idx="52">
                  <c:v>2.590653084233093</c:v>
                </c:pt>
                <c:pt idx="53">
                  <c:v>2.9998131398153669</c:v>
                </c:pt>
                <c:pt idx="54">
                  <c:v>3.132714872473024</c:v>
                </c:pt>
                <c:pt idx="55">
                  <c:v>5.2205355895852303</c:v>
                </c:pt>
                <c:pt idx="56">
                  <c:v>5.1747964238956179</c:v>
                </c:pt>
                <c:pt idx="57">
                  <c:v>5.1719510684069601</c:v>
                </c:pt>
                <c:pt idx="58">
                  <c:v>6.7815114172030926</c:v>
                </c:pt>
                <c:pt idx="59">
                  <c:v>6.0811875644175784</c:v>
                </c:pt>
                <c:pt idx="60">
                  <c:v>2.0233205531843579</c:v>
                </c:pt>
                <c:pt idx="61">
                  <c:v>1.5237585302607937</c:v>
                </c:pt>
                <c:pt idx="62">
                  <c:v>1.9171697309037876</c:v>
                </c:pt>
                <c:pt idx="63">
                  <c:v>2.3143526138862076</c:v>
                </c:pt>
                <c:pt idx="64">
                  <c:v>2.488275748185822</c:v>
                </c:pt>
                <c:pt idx="65">
                  <c:v>8.489244420879448</c:v>
                </c:pt>
                <c:pt idx="66">
                  <c:v>6.4520634862957102</c:v>
                </c:pt>
                <c:pt idx="67">
                  <c:v>6.535180714355759</c:v>
                </c:pt>
                <c:pt idx="68">
                  <c:v>1.0070402669724774</c:v>
                </c:pt>
                <c:pt idx="69">
                  <c:v>2.3138203739949472</c:v>
                </c:pt>
                <c:pt idx="70">
                  <c:v>4.2588535315005638</c:v>
                </c:pt>
                <c:pt idx="71">
                  <c:v>8.5882930274170164</c:v>
                </c:pt>
                <c:pt idx="72">
                  <c:v>0.85835286454636328</c:v>
                </c:pt>
                <c:pt idx="73">
                  <c:v>0.71408376899643522</c:v>
                </c:pt>
                <c:pt idx="74">
                  <c:v>0.75658529697103938</c:v>
                </c:pt>
                <c:pt idx="75">
                  <c:v>0.54967944386666245</c:v>
                </c:pt>
                <c:pt idx="76">
                  <c:v>0.66454678299752379</c:v>
                </c:pt>
                <c:pt idx="77">
                  <c:v>0.66156304092875273</c:v>
                </c:pt>
                <c:pt idx="78">
                  <c:v>0.73986318130987339</c:v>
                </c:pt>
                <c:pt idx="79">
                  <c:v>0.71712866886398563</c:v>
                </c:pt>
                <c:pt idx="80">
                  <c:v>0.73891676227519665</c:v>
                </c:pt>
                <c:pt idx="81">
                  <c:v>0.71201948597659548</c:v>
                </c:pt>
                <c:pt idx="82">
                  <c:v>0.71640473455679854</c:v>
                </c:pt>
                <c:pt idx="83">
                  <c:v>0.74408500250231646</c:v>
                </c:pt>
                <c:pt idx="84">
                  <c:v>1.0996390614448543</c:v>
                </c:pt>
                <c:pt idx="85">
                  <c:v>0.65738857300949038</c:v>
                </c:pt>
                <c:pt idx="86">
                  <c:v>0.81134655338975503</c:v>
                </c:pt>
                <c:pt idx="87">
                  <c:v>0.86164665960875875</c:v>
                </c:pt>
                <c:pt idx="88">
                  <c:v>0.64706404612909418</c:v>
                </c:pt>
                <c:pt idx="89">
                  <c:v>0.66215209412496923</c:v>
                </c:pt>
                <c:pt idx="90">
                  <c:v>0.62207787071718923</c:v>
                </c:pt>
                <c:pt idx="91">
                  <c:v>0.83836643567610858</c:v>
                </c:pt>
                <c:pt idx="92">
                  <c:v>0.67189043157788031</c:v>
                </c:pt>
                <c:pt idx="93">
                  <c:v>0.6630399726768702</c:v>
                </c:pt>
                <c:pt idx="94">
                  <c:v>0.53506341842456462</c:v>
                </c:pt>
                <c:pt idx="95">
                  <c:v>0.6793356117311945</c:v>
                </c:pt>
                <c:pt idx="96">
                  <c:v>0.70609181526092712</c:v>
                </c:pt>
                <c:pt idx="97">
                  <c:v>0.71755907517428497</c:v>
                </c:pt>
                <c:pt idx="98">
                  <c:v>0.72133255983638289</c:v>
                </c:pt>
                <c:pt idx="99">
                  <c:v>0.65828981256264585</c:v>
                </c:pt>
                <c:pt idx="100">
                  <c:v>0.72174022788807024</c:v>
                </c:pt>
                <c:pt idx="101">
                  <c:v>0.84704623418939962</c:v>
                </c:pt>
                <c:pt idx="102">
                  <c:v>0.84903064323049515</c:v>
                </c:pt>
                <c:pt idx="103">
                  <c:v>1.2859914792295886</c:v>
                </c:pt>
                <c:pt idx="104">
                  <c:v>0.81293022274466087</c:v>
                </c:pt>
                <c:pt idx="105">
                  <c:v>0.71908191405251143</c:v>
                </c:pt>
                <c:pt idx="106">
                  <c:v>0.76370781810396904</c:v>
                </c:pt>
                <c:pt idx="107">
                  <c:v>0.72803948108234373</c:v>
                </c:pt>
                <c:pt idx="108">
                  <c:v>0.81525037853102356</c:v>
                </c:pt>
                <c:pt idx="109">
                  <c:v>0.79422538326396186</c:v>
                </c:pt>
                <c:pt idx="110">
                  <c:v>0.90983137394424707</c:v>
                </c:pt>
                <c:pt idx="111">
                  <c:v>0.7749784937607167</c:v>
                </c:pt>
                <c:pt idx="112">
                  <c:v>2.8996788805021896</c:v>
                </c:pt>
                <c:pt idx="113">
                  <c:v>0.79499456565917881</c:v>
                </c:pt>
                <c:pt idx="114">
                  <c:v>0.66440724282532515</c:v>
                </c:pt>
                <c:pt idx="115">
                  <c:v>0.77160694284989007</c:v>
                </c:pt>
                <c:pt idx="116">
                  <c:v>0.82846557000813159</c:v>
                </c:pt>
                <c:pt idx="117">
                  <c:v>0.77904614396038352</c:v>
                </c:pt>
                <c:pt idx="118">
                  <c:v>0.75615416623569831</c:v>
                </c:pt>
                <c:pt idx="119">
                  <c:v>0.69877253820431606</c:v>
                </c:pt>
                <c:pt idx="120">
                  <c:v>0.74828601582231458</c:v>
                </c:pt>
                <c:pt idx="121">
                  <c:v>0.82830403497215788</c:v>
                </c:pt>
                <c:pt idx="122">
                  <c:v>0.89079585208757917</c:v>
                </c:pt>
                <c:pt idx="123">
                  <c:v>0.88647708734537833</c:v>
                </c:pt>
                <c:pt idx="124">
                  <c:v>0.80846329490489532</c:v>
                </c:pt>
                <c:pt idx="125">
                  <c:v>1.1435300350157618</c:v>
                </c:pt>
                <c:pt idx="126">
                  <c:v>0.92165989584599994</c:v>
                </c:pt>
                <c:pt idx="127">
                  <c:v>1.0951649596452107</c:v>
                </c:pt>
                <c:pt idx="128">
                  <c:v>1.073099296099272</c:v>
                </c:pt>
                <c:pt idx="129">
                  <c:v>1.4087319873138164</c:v>
                </c:pt>
                <c:pt idx="130">
                  <c:v>1.2712237255926464</c:v>
                </c:pt>
                <c:pt idx="131">
                  <c:v>1.5418145468852889</c:v>
                </c:pt>
                <c:pt idx="132">
                  <c:v>1.3540634032248597</c:v>
                </c:pt>
                <c:pt idx="133">
                  <c:v>1.3311856349854121</c:v>
                </c:pt>
                <c:pt idx="134">
                  <c:v>1.2760125241002271</c:v>
                </c:pt>
                <c:pt idx="135">
                  <c:v>1.406972172443111</c:v>
                </c:pt>
                <c:pt idx="136">
                  <c:v>1.6785494536389085</c:v>
                </c:pt>
                <c:pt idx="137">
                  <c:v>1.3752561435670623</c:v>
                </c:pt>
                <c:pt idx="138">
                  <c:v>1.3423475712684219</c:v>
                </c:pt>
                <c:pt idx="139">
                  <c:v>1.7078751576769795</c:v>
                </c:pt>
                <c:pt idx="140">
                  <c:v>3.2498212668045312</c:v>
                </c:pt>
                <c:pt idx="141">
                  <c:v>3.405868591423904</c:v>
                </c:pt>
                <c:pt idx="142">
                  <c:v>1.6344723000655299</c:v>
                </c:pt>
                <c:pt idx="143">
                  <c:v>1.8666399565881768</c:v>
                </c:pt>
                <c:pt idx="144">
                  <c:v>2.5498894365126339</c:v>
                </c:pt>
                <c:pt idx="145">
                  <c:v>2.1441645728768193</c:v>
                </c:pt>
                <c:pt idx="146">
                  <c:v>2.0173000329663782</c:v>
                </c:pt>
                <c:pt idx="147">
                  <c:v>2.132873219337434</c:v>
                </c:pt>
                <c:pt idx="148">
                  <c:v>1.3703415289821701</c:v>
                </c:pt>
                <c:pt idx="149">
                  <c:v>1.8341662159195851</c:v>
                </c:pt>
                <c:pt idx="150">
                  <c:v>1.5868644100618297</c:v>
                </c:pt>
                <c:pt idx="151">
                  <c:v>1.5174025129350848</c:v>
                </c:pt>
                <c:pt idx="152">
                  <c:v>2.8010658346990791</c:v>
                </c:pt>
                <c:pt idx="153">
                  <c:v>2.3067509054536961</c:v>
                </c:pt>
                <c:pt idx="154">
                  <c:v>1.811979691904936</c:v>
                </c:pt>
                <c:pt idx="155">
                  <c:v>3.6535525660259363</c:v>
                </c:pt>
                <c:pt idx="156">
                  <c:v>3.0071716925542109</c:v>
                </c:pt>
                <c:pt idx="157">
                  <c:v>2.6403988888341572</c:v>
                </c:pt>
                <c:pt idx="158">
                  <c:v>2.0401023945431844</c:v>
                </c:pt>
                <c:pt idx="159">
                  <c:v>3.1645156161079964</c:v>
                </c:pt>
                <c:pt idx="160">
                  <c:v>3.384140636060657</c:v>
                </c:pt>
                <c:pt idx="161">
                  <c:v>6.4115432590683756</c:v>
                </c:pt>
                <c:pt idx="162">
                  <c:v>6.4611027011505184</c:v>
                </c:pt>
                <c:pt idx="163">
                  <c:v>7.6369629155340295</c:v>
                </c:pt>
                <c:pt idx="164">
                  <c:v>10.145193027933278</c:v>
                </c:pt>
                <c:pt idx="165">
                  <c:v>12.30369962902696</c:v>
                </c:pt>
                <c:pt idx="166">
                  <c:v>14.413279944962442</c:v>
                </c:pt>
                <c:pt idx="167">
                  <c:v>14.093306945931891</c:v>
                </c:pt>
                <c:pt idx="168">
                  <c:v>10.656819330865373</c:v>
                </c:pt>
                <c:pt idx="169">
                  <c:v>11.918597555793095</c:v>
                </c:pt>
                <c:pt idx="170">
                  <c:v>12.023944059063233</c:v>
                </c:pt>
                <c:pt idx="171">
                  <c:v>14.091897685701481</c:v>
                </c:pt>
                <c:pt idx="172">
                  <c:v>13.377845261632931</c:v>
                </c:pt>
                <c:pt idx="173">
                  <c:v>10.059324346094064</c:v>
                </c:pt>
                <c:pt idx="174">
                  <c:v>9.3740946825603455</c:v>
                </c:pt>
                <c:pt idx="175">
                  <c:v>9.9353588983848269</c:v>
                </c:pt>
                <c:pt idx="176">
                  <c:v>10.597307930057832</c:v>
                </c:pt>
                <c:pt idx="177">
                  <c:v>12.757253349440838</c:v>
                </c:pt>
                <c:pt idx="178">
                  <c:v>12.436056059170586</c:v>
                </c:pt>
                <c:pt idx="179">
                  <c:v>14.535588185053118</c:v>
                </c:pt>
                <c:pt idx="180">
                  <c:v>15.103099686408745</c:v>
                </c:pt>
                <c:pt idx="181">
                  <c:v>4.3767218145608426</c:v>
                </c:pt>
                <c:pt idx="182">
                  <c:v>2.7416913198898891</c:v>
                </c:pt>
                <c:pt idx="183">
                  <c:v>1.9076268831531957</c:v>
                </c:pt>
                <c:pt idx="184">
                  <c:v>1.0003584942437078</c:v>
                </c:pt>
                <c:pt idx="185">
                  <c:v>0.70150307218362162</c:v>
                </c:pt>
                <c:pt idx="186">
                  <c:v>0.9471422366295611</c:v>
                </c:pt>
                <c:pt idx="187">
                  <c:v>0.80746949636355836</c:v>
                </c:pt>
                <c:pt idx="188">
                  <c:v>0.67679287380059261</c:v>
                </c:pt>
                <c:pt idx="189">
                  <c:v>0.6362555424725892</c:v>
                </c:pt>
                <c:pt idx="190">
                  <c:v>0.63725843452215591</c:v>
                </c:pt>
                <c:pt idx="191">
                  <c:v>0.60177599755700495</c:v>
                </c:pt>
                <c:pt idx="192">
                  <c:v>0.76043092485575048</c:v>
                </c:pt>
                <c:pt idx="193">
                  <c:v>0.71900281939225175</c:v>
                </c:pt>
                <c:pt idx="194">
                  <c:v>0.6342227788930288</c:v>
                </c:pt>
                <c:pt idx="195">
                  <c:v>0.63785773907961996</c:v>
                </c:pt>
                <c:pt idx="196">
                  <c:v>0.56998228362284875</c:v>
                </c:pt>
                <c:pt idx="197">
                  <c:v>0.7191106779043468</c:v>
                </c:pt>
                <c:pt idx="198">
                  <c:v>0.64828815359344572</c:v>
                </c:pt>
                <c:pt idx="199">
                  <c:v>0.60476822108478179</c:v>
                </c:pt>
                <c:pt idx="200">
                  <c:v>1.1480444308735924</c:v>
                </c:pt>
                <c:pt idx="201">
                  <c:v>1.5356442502652488</c:v>
                </c:pt>
                <c:pt idx="202">
                  <c:v>1.4266228388193696</c:v>
                </c:pt>
                <c:pt idx="203">
                  <c:v>0.96009311925540064</c:v>
                </c:pt>
                <c:pt idx="204">
                  <c:v>0.60251362485849258</c:v>
                </c:pt>
                <c:pt idx="205">
                  <c:v>0.91229579944356576</c:v>
                </c:pt>
                <c:pt idx="206">
                  <c:v>0.70521680402908538</c:v>
                </c:pt>
                <c:pt idx="207">
                  <c:v>0.73528654397132942</c:v>
                </c:pt>
                <c:pt idx="208">
                  <c:v>0.77594006314278785</c:v>
                </c:pt>
                <c:pt idx="209">
                  <c:v>0.37463614651280885</c:v>
                </c:pt>
                <c:pt idx="210">
                  <c:v>0.79578995785465301</c:v>
                </c:pt>
                <c:pt idx="211">
                  <c:v>0.65977263218742521</c:v>
                </c:pt>
                <c:pt idx="212">
                  <c:v>0.65557668210761688</c:v>
                </c:pt>
                <c:pt idx="213">
                  <c:v>0.66141751306840002</c:v>
                </c:pt>
                <c:pt idx="214">
                  <c:v>0.6136319257814149</c:v>
                </c:pt>
                <c:pt idx="215">
                  <c:v>0.70309729291343526</c:v>
                </c:pt>
                <c:pt idx="216">
                  <c:v>0.64089156611396969</c:v>
                </c:pt>
                <c:pt idx="217">
                  <c:v>0.57839398937800834</c:v>
                </c:pt>
                <c:pt idx="218">
                  <c:v>0.64576475362278274</c:v>
                </c:pt>
                <c:pt idx="219">
                  <c:v>0.64111591742129803</c:v>
                </c:pt>
                <c:pt idx="220">
                  <c:v>0.70796544002772388</c:v>
                </c:pt>
                <c:pt idx="221">
                  <c:v>1.1247603604133631</c:v>
                </c:pt>
                <c:pt idx="222">
                  <c:v>1.0702133273958827</c:v>
                </c:pt>
                <c:pt idx="223">
                  <c:v>0.6562621178182021</c:v>
                </c:pt>
                <c:pt idx="224">
                  <c:v>0.68471677046327795</c:v>
                </c:pt>
                <c:pt idx="225">
                  <c:v>0.91198019969886268</c:v>
                </c:pt>
                <c:pt idx="226">
                  <c:v>0.74377255242037565</c:v>
                </c:pt>
                <c:pt idx="227">
                  <c:v>0.64764342768495098</c:v>
                </c:pt>
                <c:pt idx="228">
                  <c:v>0.93372249449728217</c:v>
                </c:pt>
                <c:pt idx="229">
                  <c:v>0.64341200864368298</c:v>
                </c:pt>
                <c:pt idx="230">
                  <c:v>4.3522806714727693</c:v>
                </c:pt>
                <c:pt idx="231">
                  <c:v>0.5740378178940736</c:v>
                </c:pt>
                <c:pt idx="232">
                  <c:v>0.65687600984816275</c:v>
                </c:pt>
                <c:pt idx="233">
                  <c:v>0.87684942028557622</c:v>
                </c:pt>
                <c:pt idx="234">
                  <c:v>0.68421710961923699</c:v>
                </c:pt>
                <c:pt idx="235">
                  <c:v>0.56135038288425021</c:v>
                </c:pt>
                <c:pt idx="236">
                  <c:v>0.65233633423937298</c:v>
                </c:pt>
                <c:pt idx="237">
                  <c:v>0.53268234930945602</c:v>
                </c:pt>
                <c:pt idx="239">
                  <c:v>0.77560648064101423</c:v>
                </c:pt>
                <c:pt idx="240">
                  <c:v>0.64842755053110224</c:v>
                </c:pt>
                <c:pt idx="241">
                  <c:v>0.68487427343263174</c:v>
                </c:pt>
                <c:pt idx="242">
                  <c:v>0.67064858334326372</c:v>
                </c:pt>
                <c:pt idx="243">
                  <c:v>0.66773092064653117</c:v>
                </c:pt>
                <c:pt idx="244">
                  <c:v>0.75897988797062854</c:v>
                </c:pt>
                <c:pt idx="245">
                  <c:v>0.68491536712183598</c:v>
                </c:pt>
                <c:pt idx="246">
                  <c:v>0.99309723429267283</c:v>
                </c:pt>
                <c:pt idx="247">
                  <c:v>0.66082911335847927</c:v>
                </c:pt>
                <c:pt idx="248">
                  <c:v>0.91458122140441744</c:v>
                </c:pt>
                <c:pt idx="249">
                  <c:v>0.87519373999196859</c:v>
                </c:pt>
                <c:pt idx="250">
                  <c:v>1.2265802344695786</c:v>
                </c:pt>
                <c:pt idx="251">
                  <c:v>0.65194179011878906</c:v>
                </c:pt>
                <c:pt idx="252">
                  <c:v>1.1776135789927513</c:v>
                </c:pt>
                <c:pt idx="253">
                  <c:v>0.88317668688295337</c:v>
                </c:pt>
                <c:pt idx="254">
                  <c:v>0.80867352268999837</c:v>
                </c:pt>
                <c:pt idx="255">
                  <c:v>0.50361660739632341</c:v>
                </c:pt>
                <c:pt idx="256">
                  <c:v>0.73388348701827533</c:v>
                </c:pt>
                <c:pt idx="257">
                  <c:v>0.73702755458137947</c:v>
                </c:pt>
                <c:pt idx="258">
                  <c:v>1.1849730124216096</c:v>
                </c:pt>
                <c:pt idx="259">
                  <c:v>0.72821059046496317</c:v>
                </c:pt>
                <c:pt idx="260">
                  <c:v>0.96229521412811714</c:v>
                </c:pt>
                <c:pt idx="261">
                  <c:v>0.66127862997389097</c:v>
                </c:pt>
                <c:pt idx="262">
                  <c:v>0.64474525093127566</c:v>
                </c:pt>
                <c:pt idx="263">
                  <c:v>0.67682671429028785</c:v>
                </c:pt>
                <c:pt idx="264">
                  <c:v>0.72036301970530137</c:v>
                </c:pt>
                <c:pt idx="265">
                  <c:v>0.77650670618842998</c:v>
                </c:pt>
                <c:pt idx="266">
                  <c:v>0.72152373829476646</c:v>
                </c:pt>
                <c:pt idx="267">
                  <c:v>2.8633721394136331</c:v>
                </c:pt>
                <c:pt idx="268">
                  <c:v>0.70399079372835871</c:v>
                </c:pt>
                <c:pt idx="269">
                  <c:v>1.1262572869281859</c:v>
                </c:pt>
                <c:pt idx="270">
                  <c:v>0.38347532570384896</c:v>
                </c:pt>
                <c:pt idx="271">
                  <c:v>0.99278381261904636</c:v>
                </c:pt>
                <c:pt idx="272">
                  <c:v>0.8187471278567906</c:v>
                </c:pt>
                <c:pt idx="273">
                  <c:v>0.66332514117195374</c:v>
                </c:pt>
                <c:pt idx="274">
                  <c:v>0.75117998160410404</c:v>
                </c:pt>
                <c:pt idx="275">
                  <c:v>0.73749571570396388</c:v>
                </c:pt>
                <c:pt idx="276">
                  <c:v>0.58533555377331303</c:v>
                </c:pt>
                <c:pt idx="277">
                  <c:v>0.68525791043408868</c:v>
                </c:pt>
                <c:pt idx="278">
                  <c:v>0.89295418858345099</c:v>
                </c:pt>
                <c:pt idx="279">
                  <c:v>0.91354193350281598</c:v>
                </c:pt>
                <c:pt idx="280">
                  <c:v>0.95346029131023691</c:v>
                </c:pt>
                <c:pt idx="281">
                  <c:v>0.92611024161678668</c:v>
                </c:pt>
                <c:pt idx="282">
                  <c:v>0.76457894146257932</c:v>
                </c:pt>
                <c:pt idx="283">
                  <c:v>0.68328037398947827</c:v>
                </c:pt>
                <c:pt idx="284">
                  <c:v>1.1128563518081374</c:v>
                </c:pt>
                <c:pt idx="285">
                  <c:v>0.6180412970818594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933232"/>
        <c:axId val="75932672"/>
      </c:lineChart>
      <c:catAx>
        <c:axId val="7593155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932112"/>
        <c:crosses val="autoZero"/>
        <c:auto val="1"/>
        <c:lblAlgn val="ctr"/>
        <c:lblOffset val="100"/>
        <c:noMultiLvlLbl val="0"/>
      </c:catAx>
      <c:valAx>
        <c:axId val="75932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931552"/>
        <c:crosses val="autoZero"/>
        <c:crossBetween val="between"/>
      </c:valAx>
      <c:valAx>
        <c:axId val="7593267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933232"/>
        <c:crosses val="max"/>
        <c:crossBetween val="between"/>
      </c:valAx>
      <c:catAx>
        <c:axId val="75933232"/>
        <c:scaling>
          <c:orientation val="minMax"/>
        </c:scaling>
        <c:delete val="1"/>
        <c:axPos val="b"/>
        <c:majorTickMark val="out"/>
        <c:minorTickMark val="none"/>
        <c:tickLblPos val="nextTo"/>
        <c:crossAx val="75932672"/>
        <c:crosses val="autoZero"/>
        <c:auto val="1"/>
        <c:lblAlgn val="ctr"/>
        <c:lblOffset val="100"/>
        <c:noMultiLvlLbl val="0"/>
      </c:catAx>
      <c:spPr>
        <a:solidFill>
          <a:schemeClr val="bg1"/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Частота</c:v>
          </c:tx>
          <c:invertIfNegative val="0"/>
          <c:cat>
            <c:strRef>
              <c:f>Лист6!$A$2:$A$6</c:f>
              <c:strCach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Еще</c:v>
                </c:pt>
              </c:strCache>
            </c:strRef>
          </c:cat>
          <c:val>
            <c:numRef>
              <c:f>Лист6!$B$2:$B$6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3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"/>
        <c:axId val="169843584"/>
        <c:axId val="169844144"/>
      </c:barChart>
      <c:catAx>
        <c:axId val="1698435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r>
                  <a:rPr lang="ru-RU">
                    <a:solidFill>
                      <a:schemeClr val="bg1"/>
                    </a:solidFill>
                  </a:rPr>
                  <a:t>Число гербов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69844144"/>
        <c:crosses val="autoZero"/>
        <c:auto val="1"/>
        <c:lblAlgn val="ctr"/>
        <c:lblOffset val="100"/>
        <c:noMultiLvlLbl val="0"/>
      </c:catAx>
      <c:valAx>
        <c:axId val="169844144"/>
        <c:scaling>
          <c:orientation val="minMax"/>
          <c:max val="3"/>
        </c:scaling>
        <c:delete val="0"/>
        <c:axPos val="l"/>
        <c:title>
          <c:tx>
            <c:rich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r>
                  <a:rPr lang="ru-RU">
                    <a:solidFill>
                      <a:schemeClr val="bg1"/>
                    </a:solidFill>
                  </a:rPr>
                  <a:t>Число комбинаций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69843584"/>
        <c:crosses val="autoZero"/>
        <c:crossBetween val="between"/>
        <c:maj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169845824"/>
        <c:axId val="169846384"/>
      </c:barChart>
      <c:catAx>
        <c:axId val="169845824"/>
        <c:scaling>
          <c:orientation val="minMax"/>
        </c:scaling>
        <c:delete val="0"/>
        <c:axPos val="b"/>
        <c:majorTickMark val="out"/>
        <c:minorTickMark val="none"/>
        <c:tickLblPos val="none"/>
        <c:crossAx val="169846384"/>
        <c:crosses val="autoZero"/>
        <c:auto val="1"/>
        <c:lblAlgn val="ctr"/>
        <c:lblOffset val="100"/>
        <c:noMultiLvlLbl val="0"/>
      </c:catAx>
      <c:valAx>
        <c:axId val="1698463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6984582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169848064"/>
        <c:axId val="169848624"/>
      </c:barChart>
      <c:catAx>
        <c:axId val="169848064"/>
        <c:scaling>
          <c:orientation val="minMax"/>
        </c:scaling>
        <c:delete val="0"/>
        <c:axPos val="b"/>
        <c:majorTickMark val="out"/>
        <c:minorTickMark val="none"/>
        <c:tickLblPos val="none"/>
        <c:crossAx val="169848624"/>
        <c:crosses val="autoZero"/>
        <c:auto val="1"/>
        <c:lblAlgn val="ctr"/>
        <c:lblOffset val="100"/>
        <c:noMultiLvlLbl val="0"/>
      </c:catAx>
      <c:valAx>
        <c:axId val="1698486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698480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invertIfNegative val="0"/>
          <c:val>
            <c:numRef>
              <c:f>Бернулли!$B$32:$L$32</c:f>
              <c:numCache>
                <c:formatCode>General</c:formatCode>
                <c:ptCount val="11"/>
                <c:pt idx="0">
                  <c:v>9.7656250000000065E-4</c:v>
                </c:pt>
                <c:pt idx="1">
                  <c:v>9.7656250000000052E-3</c:v>
                </c:pt>
                <c:pt idx="2">
                  <c:v>4.3945312499999951E-2</c:v>
                </c:pt>
                <c:pt idx="3">
                  <c:v>0.1171875</c:v>
                </c:pt>
                <c:pt idx="4">
                  <c:v>0.205078125</c:v>
                </c:pt>
                <c:pt idx="5">
                  <c:v>0.24609375000000008</c:v>
                </c:pt>
                <c:pt idx="6">
                  <c:v>0.205078125</c:v>
                </c:pt>
                <c:pt idx="7">
                  <c:v>0.1171875</c:v>
                </c:pt>
                <c:pt idx="8">
                  <c:v>4.3945312499999951E-2</c:v>
                </c:pt>
                <c:pt idx="9">
                  <c:v>9.7656250000000052E-3</c:v>
                </c:pt>
                <c:pt idx="10">
                  <c:v>9.7656250000000065E-4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169850864"/>
        <c:axId val="169851424"/>
      </c:barChart>
      <c:catAx>
        <c:axId val="169850864"/>
        <c:scaling>
          <c:orientation val="minMax"/>
        </c:scaling>
        <c:delete val="0"/>
        <c:axPos val="b"/>
        <c:majorTickMark val="out"/>
        <c:minorTickMark val="none"/>
        <c:tickLblPos val="none"/>
        <c:crossAx val="169851424"/>
        <c:crosses val="autoZero"/>
        <c:auto val="1"/>
        <c:lblAlgn val="ctr"/>
        <c:lblOffset val="100"/>
        <c:noMultiLvlLbl val="0"/>
      </c:catAx>
      <c:valAx>
        <c:axId val="1698514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698508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invertIfNegative val="0"/>
          <c:val>
            <c:numRef>
              <c:f>Бернулли!$B$32:$AZ$32</c:f>
              <c:numCache>
                <c:formatCode>General</c:formatCode>
                <c:ptCount val="51"/>
                <c:pt idx="0">
                  <c:v>8.8817841970012819E-16</c:v>
                </c:pt>
                <c:pt idx="1">
                  <c:v>4.4408920985006394E-14</c:v>
                </c:pt>
                <c:pt idx="2">
                  <c:v>1.088018564132657E-12</c:v>
                </c:pt>
                <c:pt idx="3">
                  <c:v>1.7408297026122474E-11</c:v>
                </c:pt>
                <c:pt idx="4">
                  <c:v>2.0454749005693918E-10</c:v>
                </c:pt>
                <c:pt idx="5">
                  <c:v>1.8818369085238402E-9</c:v>
                </c:pt>
                <c:pt idx="6">
                  <c:v>1.4113776813928787E-8</c:v>
                </c:pt>
                <c:pt idx="7">
                  <c:v>8.8715168544695348E-8</c:v>
                </c:pt>
                <c:pt idx="8">
                  <c:v>4.7684403092773717E-7</c:v>
                </c:pt>
                <c:pt idx="9">
                  <c:v>2.2252721443294406E-6</c:v>
                </c:pt>
                <c:pt idx="10">
                  <c:v>9.1236157917506978E-6</c:v>
                </c:pt>
                <c:pt idx="11">
                  <c:v>3.3176784697275245E-5</c:v>
                </c:pt>
                <c:pt idx="12">
                  <c:v>1.0782455026614473E-4</c:v>
                </c:pt>
                <c:pt idx="13">
                  <c:v>3.1517945462411517E-4</c:v>
                </c:pt>
                <c:pt idx="14">
                  <c:v>8.3297427293516112E-4</c:v>
                </c:pt>
                <c:pt idx="15">
                  <c:v>1.9991382550443859E-3</c:v>
                </c:pt>
                <c:pt idx="16">
                  <c:v>4.3731149329095942E-3</c:v>
                </c:pt>
                <c:pt idx="17">
                  <c:v>8.7462298658191849E-3</c:v>
                </c:pt>
                <c:pt idx="18">
                  <c:v>1.6034754754001842E-2</c:v>
                </c:pt>
                <c:pt idx="19">
                  <c:v>2.7005902743582062E-2</c:v>
                </c:pt>
                <c:pt idx="20">
                  <c:v>4.1859149252552144E-2</c:v>
                </c:pt>
                <c:pt idx="21">
                  <c:v>5.9798784646503185E-2</c:v>
                </c:pt>
                <c:pt idx="22">
                  <c:v>7.8825670670390494E-2</c:v>
                </c:pt>
                <c:pt idx="23">
                  <c:v>9.5961686033518789E-2</c:v>
                </c:pt>
                <c:pt idx="24">
                  <c:v>0.10795689678770863</c:v>
                </c:pt>
                <c:pt idx="25">
                  <c:v>0.11227517265921712</c:v>
                </c:pt>
                <c:pt idx="26">
                  <c:v>0.10795689678770863</c:v>
                </c:pt>
                <c:pt idx="27">
                  <c:v>9.5961686033518789E-2</c:v>
                </c:pt>
                <c:pt idx="28">
                  <c:v>7.8825670670390494E-2</c:v>
                </c:pt>
                <c:pt idx="29">
                  <c:v>5.9798784646503185E-2</c:v>
                </c:pt>
                <c:pt idx="30">
                  <c:v>4.1859149252552144E-2</c:v>
                </c:pt>
                <c:pt idx="31">
                  <c:v>2.7005902743582062E-2</c:v>
                </c:pt>
                <c:pt idx="32">
                  <c:v>1.6034754754001842E-2</c:v>
                </c:pt>
                <c:pt idx="33">
                  <c:v>8.7462298658191849E-3</c:v>
                </c:pt>
                <c:pt idx="34">
                  <c:v>4.3731149329095942E-3</c:v>
                </c:pt>
                <c:pt idx="35">
                  <c:v>1.9991382550443859E-3</c:v>
                </c:pt>
                <c:pt idx="36">
                  <c:v>8.3297427293516112E-4</c:v>
                </c:pt>
                <c:pt idx="37">
                  <c:v>3.1517945462411517E-4</c:v>
                </c:pt>
                <c:pt idx="38">
                  <c:v>1.0782455026614473E-4</c:v>
                </c:pt>
                <c:pt idx="39">
                  <c:v>3.3176784697275245E-5</c:v>
                </c:pt>
                <c:pt idx="40">
                  <c:v>9.1236157917506978E-6</c:v>
                </c:pt>
                <c:pt idx="41">
                  <c:v>2.2252721443294406E-6</c:v>
                </c:pt>
                <c:pt idx="42">
                  <c:v>4.7684403092773717E-7</c:v>
                </c:pt>
                <c:pt idx="43">
                  <c:v>8.8715168544695348E-8</c:v>
                </c:pt>
                <c:pt idx="44">
                  <c:v>1.4113776813928787E-8</c:v>
                </c:pt>
                <c:pt idx="45">
                  <c:v>1.8818369085238402E-9</c:v>
                </c:pt>
                <c:pt idx="46">
                  <c:v>2.0454749005693918E-10</c:v>
                </c:pt>
                <c:pt idx="47">
                  <c:v>1.7408297026122474E-11</c:v>
                </c:pt>
                <c:pt idx="48">
                  <c:v>1.088018564132657E-12</c:v>
                </c:pt>
                <c:pt idx="49">
                  <c:v>4.4408920985006394E-14</c:v>
                </c:pt>
                <c:pt idx="50">
                  <c:v>8.8817841970012819E-16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169853664"/>
        <c:axId val="169854224"/>
      </c:barChart>
      <c:catAx>
        <c:axId val="169853664"/>
        <c:scaling>
          <c:orientation val="minMax"/>
        </c:scaling>
        <c:delete val="0"/>
        <c:axPos val="b"/>
        <c:majorTickMark val="out"/>
        <c:minorTickMark val="none"/>
        <c:tickLblPos val="none"/>
        <c:crossAx val="169854224"/>
        <c:crosses val="autoZero"/>
        <c:auto val="1"/>
        <c:lblAlgn val="ctr"/>
        <c:lblOffset val="100"/>
        <c:noMultiLvlLbl val="0"/>
      </c:catAx>
      <c:valAx>
        <c:axId val="1698542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698536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invertIfNegative val="0"/>
          <c:val>
            <c:numRef>
              <c:f>Бернулли!$B$32:$E$32</c:f>
              <c:numCache>
                <c:formatCode>General</c:formatCode>
                <c:ptCount val="4"/>
                <c:pt idx="0">
                  <c:v>0.125</c:v>
                </c:pt>
                <c:pt idx="1">
                  <c:v>0.37500000000000017</c:v>
                </c:pt>
                <c:pt idx="2">
                  <c:v>0.37500000000000017</c:v>
                </c:pt>
                <c:pt idx="3">
                  <c:v>0.125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169856464"/>
        <c:axId val="170679280"/>
      </c:barChart>
      <c:catAx>
        <c:axId val="169856464"/>
        <c:scaling>
          <c:orientation val="minMax"/>
        </c:scaling>
        <c:delete val="0"/>
        <c:axPos val="b"/>
        <c:majorTickMark val="out"/>
        <c:minorTickMark val="none"/>
        <c:tickLblPos val="none"/>
        <c:crossAx val="170679280"/>
        <c:crosses val="autoZero"/>
        <c:auto val="1"/>
        <c:lblAlgn val="ctr"/>
        <c:lblOffset val="100"/>
        <c:noMultiLvlLbl val="0"/>
      </c:catAx>
      <c:valAx>
        <c:axId val="1706792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698564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1E00-79F0-4320-AE21-A5AC0BB8BC77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28561-B4CB-4CD7-AC50-8679839AE3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1E00-79F0-4320-AE21-A5AC0BB8BC77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28561-B4CB-4CD7-AC50-8679839AE3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1E00-79F0-4320-AE21-A5AC0BB8BC77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28561-B4CB-4CD7-AC50-8679839AE3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1E00-79F0-4320-AE21-A5AC0BB8BC77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28561-B4CB-4CD7-AC50-8679839AE3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1E00-79F0-4320-AE21-A5AC0BB8BC77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28561-B4CB-4CD7-AC50-8679839AE3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1E00-79F0-4320-AE21-A5AC0BB8BC77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28561-B4CB-4CD7-AC50-8679839AE3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1E00-79F0-4320-AE21-A5AC0BB8BC77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28561-B4CB-4CD7-AC50-8679839AE3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1E00-79F0-4320-AE21-A5AC0BB8BC77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28561-B4CB-4CD7-AC50-8679839AE3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1E00-79F0-4320-AE21-A5AC0BB8BC77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28561-B4CB-4CD7-AC50-8679839AE3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1E00-79F0-4320-AE21-A5AC0BB8BC77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28561-B4CB-4CD7-AC50-8679839AE3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1E00-79F0-4320-AE21-A5AC0BB8BC77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28561-B4CB-4CD7-AC50-8679839AE3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41E00-79F0-4320-AE21-A5AC0BB8BC77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28561-B4CB-4CD7-AC50-8679839AE34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0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chart" Target="../charts/chart6.xml"/><Relationship Id="rId7" Type="http://schemas.openxmlformats.org/officeDocument/2006/relationships/image" Target="../media/image38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eas2.unl.edu/research/earth/petroleumgeology_files/Cornwall%20fol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d/de/Comparison_mean_median_mode.svg/1280px-Comparison_mean_median_mod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9599"/>
            <a:ext cx="3851920" cy="288894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164967"/>
            <a:ext cx="93610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3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СТАТИСТИЧЕСКИЕ МЕТОДЫ В ГЕОЛОГИИ</a:t>
            </a:r>
            <a:endParaRPr lang="ru-RU" sz="33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548" y="759630"/>
            <a:ext cx="85689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(Математические методы моделирования в геологии)</a:t>
            </a:r>
            <a:endParaRPr lang="ru-RU" sz="250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9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-36512" y="0"/>
            <a:ext cx="1651195" cy="6858001"/>
            <a:chOff x="2918086" y="0"/>
            <a:chExt cx="1651195" cy="6858001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4683" y="2603403"/>
              <a:ext cx="6858001" cy="165119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635896" y="6488668"/>
              <a:ext cx="3257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b="1" dirty="0" smtClean="0"/>
                <a:t>ГК</a:t>
              </a:r>
              <a:endParaRPr lang="ru-RU" sz="1100" b="1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1619672" y="-5310"/>
            <a:ext cx="1546885" cy="6863310"/>
            <a:chOff x="4070516" y="-5310"/>
            <a:chExt cx="1546885" cy="6863310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412304" y="2652902"/>
              <a:ext cx="6863310" cy="154688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257362" y="6488668"/>
              <a:ext cx="3401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b="1" dirty="0" smtClean="0"/>
                <a:t>КС</a:t>
              </a:r>
              <a:endParaRPr lang="ru-RU" sz="1100" b="1" dirty="0"/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5650" y="2608679"/>
            <a:ext cx="6858001" cy="164064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175472" y="6234752"/>
            <a:ext cx="10615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Коэффициент</a:t>
            </a:r>
          </a:p>
          <a:p>
            <a:r>
              <a:rPr lang="ru-RU" sz="1100" dirty="0" smtClean="0"/>
              <a:t>корреляции</a:t>
            </a:r>
          </a:p>
          <a:p>
            <a:r>
              <a:rPr lang="ru-RU" sz="1100" dirty="0" smtClean="0"/>
              <a:t>между </a:t>
            </a:r>
            <a:r>
              <a:rPr lang="ru-RU" sz="1100" b="1" dirty="0" smtClean="0"/>
              <a:t>ГК</a:t>
            </a:r>
            <a:r>
              <a:rPr lang="ru-RU" sz="1100" dirty="0" smtClean="0"/>
              <a:t> и </a:t>
            </a:r>
            <a:r>
              <a:rPr lang="ru-RU" sz="1100" b="1" dirty="0" smtClean="0"/>
              <a:t>КС</a:t>
            </a:r>
          </a:p>
          <a:p>
            <a:endParaRPr lang="ru-RU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3275856" y="-27384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Для чего нужны математические (статистические) методы в геологии?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6558" y="702099"/>
            <a:ext cx="435777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dirty="0" smtClean="0">
                <a:solidFill>
                  <a:schemeClr val="bg1"/>
                </a:solidFill>
              </a:rPr>
              <a:t>Для того чтобы путем математических преобразований исходных данных обнаруживать в них важные особенности, незаметные (или плохо заметные) при визуальном анализе.</a:t>
            </a:r>
          </a:p>
          <a:p>
            <a:pPr indent="457200" algn="just"/>
            <a:r>
              <a:rPr lang="ru-RU" dirty="0" smtClean="0">
                <a:solidFill>
                  <a:schemeClr val="bg1"/>
                </a:solidFill>
              </a:rPr>
              <a:t>Например, если стоит задача расчленения разреза скважины по каротажным данным и выявления по ним корреляционного репера, то исходные кривые ГК и КС (рисунок слева), на первый взгляд, не </a:t>
            </a:r>
            <a:r>
              <a:rPr lang="ru-RU" dirty="0" err="1" smtClean="0">
                <a:solidFill>
                  <a:schemeClr val="bg1"/>
                </a:solidFill>
              </a:rPr>
              <a:t>информатины</a:t>
            </a:r>
            <a:r>
              <a:rPr lang="ru-RU" dirty="0" smtClean="0">
                <a:solidFill>
                  <a:schemeClr val="bg1"/>
                </a:solidFill>
              </a:rPr>
              <a:t> в этом смысле.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67238" y="4311094"/>
            <a:ext cx="43577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Однако по графику парной линейной корреляции между ГК и КС, построенному методом скользящего окна, разрез прекрасно дифференцируется на две части, а рубеж, на котором происходит сена обратной корреляции на положительную является перспективным корреляционным уровнем  (рисунок справа).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26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7892705"/>
              </p:ext>
            </p:extLst>
          </p:nvPr>
        </p:nvGraphicFramePr>
        <p:xfrm>
          <a:off x="107504" y="54868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5435218"/>
              </p:ext>
            </p:extLst>
          </p:nvPr>
        </p:nvGraphicFramePr>
        <p:xfrm>
          <a:off x="107504" y="328498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0199519"/>
              </p:ext>
            </p:extLst>
          </p:nvPr>
        </p:nvGraphicFramePr>
        <p:xfrm>
          <a:off x="4499992" y="2060848"/>
          <a:ext cx="4533900" cy="275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1954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2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1" y="548680"/>
            <a:ext cx="4621985" cy="432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016" y="548681"/>
            <a:ext cx="4651907" cy="432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44624"/>
            <a:ext cx="849290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 smtClean="0">
                <a:solidFill>
                  <a:schemeClr val="bg1"/>
                </a:solidFill>
              </a:rPr>
              <a:t>Для чего нужны математические (статистические) методы в геологии?</a:t>
            </a:r>
            <a:endParaRPr lang="ru-RU" sz="21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7491" y="4854059"/>
            <a:ext cx="87849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dirty="0" smtClean="0">
                <a:solidFill>
                  <a:schemeClr val="bg1"/>
                </a:solidFill>
              </a:rPr>
              <a:t>Для того чтобы путем математических трансформаций отфильтровывать помехи и усиливать полезный сигнал.  Например, если аэромагнитная съемка проводится с целью изучения строения фундамента платформы, то полезным сигналом являются низкочастотные аномалии, а высокочастотные аномалии, связанные с осадочным чехлом, выступают в данном случае в роли помех.  Используя различные математические фильтры (простейшим из которых является осреднение), помехи можно подавить. 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85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4" descr="Aktolagai_2013_Pg21g(презентация(р)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1074" y="552400"/>
            <a:ext cx="12954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Рисунок 19" descr="y4r5yy5y5ytyytytytytytyrthfghjiyui.jpg"/>
          <p:cNvPicPr>
            <a:picLocks noChangeAspect="1"/>
          </p:cNvPicPr>
          <p:nvPr/>
        </p:nvPicPr>
        <p:blipFill>
          <a:blip r:embed="rId3" cstate="print">
            <a:lum bright="-8000"/>
          </a:blip>
          <a:srcRect/>
          <a:stretch>
            <a:fillRect/>
          </a:stretch>
        </p:blipFill>
        <p:spPr bwMode="auto">
          <a:xfrm>
            <a:off x="1968474" y="628600"/>
            <a:ext cx="550862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Line 7"/>
          <p:cNvSpPr>
            <a:spLocks noChangeShapeType="1"/>
          </p:cNvSpPr>
          <p:nvPr/>
        </p:nvSpPr>
        <p:spPr bwMode="auto">
          <a:xfrm>
            <a:off x="5702274" y="4743400"/>
            <a:ext cx="0" cy="167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245" name="Line 8"/>
          <p:cNvSpPr>
            <a:spLocks noChangeShapeType="1"/>
          </p:cNvSpPr>
          <p:nvPr/>
        </p:nvSpPr>
        <p:spPr bwMode="auto">
          <a:xfrm>
            <a:off x="5092674" y="2381200"/>
            <a:ext cx="0" cy="2286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246" name="Line 9"/>
          <p:cNvSpPr>
            <a:spLocks noChangeShapeType="1"/>
          </p:cNvSpPr>
          <p:nvPr/>
        </p:nvSpPr>
        <p:spPr bwMode="auto">
          <a:xfrm>
            <a:off x="4864074" y="1924000"/>
            <a:ext cx="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247" name="Line 10"/>
          <p:cNvSpPr>
            <a:spLocks noChangeShapeType="1"/>
          </p:cNvSpPr>
          <p:nvPr/>
        </p:nvSpPr>
        <p:spPr bwMode="auto">
          <a:xfrm>
            <a:off x="4330674" y="2228800"/>
            <a:ext cx="1295400" cy="7620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8" name="Line 11"/>
          <p:cNvSpPr>
            <a:spLocks noChangeShapeType="1"/>
          </p:cNvSpPr>
          <p:nvPr/>
        </p:nvSpPr>
        <p:spPr bwMode="auto">
          <a:xfrm>
            <a:off x="4864074" y="4667200"/>
            <a:ext cx="1676400" cy="7620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9" name="Freeform 15"/>
          <p:cNvSpPr>
            <a:spLocks/>
          </p:cNvSpPr>
          <p:nvPr/>
        </p:nvSpPr>
        <p:spPr bwMode="auto">
          <a:xfrm>
            <a:off x="5607024" y="1911300"/>
            <a:ext cx="3067050" cy="403225"/>
          </a:xfrm>
          <a:custGeom>
            <a:avLst/>
            <a:gdLst>
              <a:gd name="T0" fmla="*/ 0 w 1932"/>
              <a:gd name="T1" fmla="*/ 1250107134 h 254"/>
              <a:gd name="T2" fmla="*/ 1209868766 w 1932"/>
              <a:gd name="T3" fmla="*/ 1008110280 h 254"/>
              <a:gd name="T4" fmla="*/ 2147483647 w 1932"/>
              <a:gd name="T5" fmla="*/ 282370244 h 254"/>
              <a:gd name="T6" fmla="*/ 2147483647 w 1932"/>
              <a:gd name="T7" fmla="*/ 40374890 h 254"/>
              <a:gd name="T8" fmla="*/ 2147483647 w 1932"/>
              <a:gd name="T9" fmla="*/ 40498715 h 2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32"/>
              <a:gd name="T16" fmla="*/ 0 h 254"/>
              <a:gd name="T17" fmla="*/ 1932 w 1932"/>
              <a:gd name="T18" fmla="*/ 254 h 2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32" h="254">
                <a:moveTo>
                  <a:pt x="0" y="254"/>
                </a:moveTo>
                <a:cubicBezTo>
                  <a:pt x="106" y="247"/>
                  <a:pt x="439" y="243"/>
                  <a:pt x="636" y="206"/>
                </a:cubicBezTo>
                <a:cubicBezTo>
                  <a:pt x="833" y="169"/>
                  <a:pt x="1025" y="64"/>
                  <a:pt x="1182" y="32"/>
                </a:cubicBezTo>
                <a:cubicBezTo>
                  <a:pt x="1339" y="0"/>
                  <a:pt x="1453" y="14"/>
                  <a:pt x="1578" y="14"/>
                </a:cubicBezTo>
                <a:cubicBezTo>
                  <a:pt x="1703" y="14"/>
                  <a:pt x="1858" y="28"/>
                  <a:pt x="1932" y="32"/>
                </a:cubicBezTo>
              </a:path>
            </a:pathLst>
          </a:custGeom>
          <a:noFill/>
          <a:ln w="19050" cap="flat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50" name="Freeform 16"/>
          <p:cNvSpPr>
            <a:spLocks/>
          </p:cNvSpPr>
          <p:nvPr/>
        </p:nvSpPr>
        <p:spPr bwMode="auto">
          <a:xfrm>
            <a:off x="6540474" y="4476700"/>
            <a:ext cx="2114550" cy="279400"/>
          </a:xfrm>
          <a:custGeom>
            <a:avLst/>
            <a:gdLst>
              <a:gd name="T0" fmla="*/ 0 w 1332"/>
              <a:gd name="T1" fmla="*/ 362889773 h 176"/>
              <a:gd name="T2" fmla="*/ 362865954 w 1332"/>
              <a:gd name="T3" fmla="*/ 362889773 h 176"/>
              <a:gd name="T4" fmla="*/ 846905936 w 1332"/>
              <a:gd name="T5" fmla="*/ 241963590 h 176"/>
              <a:gd name="T6" fmla="*/ 1330618597 w 1332"/>
              <a:gd name="T7" fmla="*/ 120962745 h 176"/>
              <a:gd name="T8" fmla="*/ 1935503897 w 1332"/>
              <a:gd name="T9" fmla="*/ 0 h 176"/>
              <a:gd name="T10" fmla="*/ 2147483647 w 1332"/>
              <a:gd name="T11" fmla="*/ 0 h 1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2"/>
              <a:gd name="T19" fmla="*/ 0 h 176"/>
              <a:gd name="T20" fmla="*/ 1332 w 1332"/>
              <a:gd name="T21" fmla="*/ 176 h 17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2" h="176">
                <a:moveTo>
                  <a:pt x="0" y="168"/>
                </a:moveTo>
                <a:cubicBezTo>
                  <a:pt x="0" y="168"/>
                  <a:pt x="88" y="176"/>
                  <a:pt x="144" y="168"/>
                </a:cubicBezTo>
                <a:cubicBezTo>
                  <a:pt x="200" y="160"/>
                  <a:pt x="272" y="136"/>
                  <a:pt x="336" y="120"/>
                </a:cubicBezTo>
                <a:cubicBezTo>
                  <a:pt x="400" y="104"/>
                  <a:pt x="455" y="92"/>
                  <a:pt x="528" y="72"/>
                </a:cubicBezTo>
                <a:cubicBezTo>
                  <a:pt x="601" y="52"/>
                  <a:pt x="640" y="12"/>
                  <a:pt x="774" y="0"/>
                </a:cubicBezTo>
                <a:lnTo>
                  <a:pt x="1332" y="0"/>
                </a:lnTo>
              </a:path>
            </a:pathLst>
          </a:custGeom>
          <a:noFill/>
          <a:ln w="19050" cap="flat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251" name="Picture 17" descr="Рисунок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074" y="628600"/>
            <a:ext cx="1216025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2" name="Line 18"/>
          <p:cNvSpPr>
            <a:spLocks noChangeShapeType="1"/>
          </p:cNvSpPr>
          <p:nvPr/>
        </p:nvSpPr>
        <p:spPr bwMode="auto">
          <a:xfrm>
            <a:off x="3263874" y="1771600"/>
            <a:ext cx="990600" cy="7620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53" name="Line 20"/>
          <p:cNvSpPr>
            <a:spLocks noChangeShapeType="1"/>
          </p:cNvSpPr>
          <p:nvPr/>
        </p:nvSpPr>
        <p:spPr bwMode="auto">
          <a:xfrm flipH="1">
            <a:off x="1892274" y="2152600"/>
            <a:ext cx="1371600" cy="2286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54" name="Line 21"/>
          <p:cNvSpPr>
            <a:spLocks noChangeShapeType="1"/>
          </p:cNvSpPr>
          <p:nvPr/>
        </p:nvSpPr>
        <p:spPr bwMode="auto">
          <a:xfrm>
            <a:off x="4406874" y="1847800"/>
            <a:ext cx="990600" cy="7620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55" name="Freeform 22"/>
          <p:cNvSpPr>
            <a:spLocks/>
          </p:cNvSpPr>
          <p:nvPr/>
        </p:nvSpPr>
        <p:spPr bwMode="auto">
          <a:xfrm>
            <a:off x="5397474" y="1608088"/>
            <a:ext cx="3305175" cy="334962"/>
          </a:xfrm>
          <a:custGeom>
            <a:avLst/>
            <a:gdLst>
              <a:gd name="T0" fmla="*/ 0 w 2082"/>
              <a:gd name="T1" fmla="*/ 1996184824 h 211"/>
              <a:gd name="T2" fmla="*/ 1088578799 w 2082"/>
              <a:gd name="T3" fmla="*/ 1391341655 h 211"/>
              <a:gd name="T4" fmla="*/ 2056204442 w 2082"/>
              <a:gd name="T5" fmla="*/ 423592069 h 211"/>
              <a:gd name="T6" fmla="*/ 2147483647 w 2082"/>
              <a:gd name="T7" fmla="*/ 60483667 h 211"/>
              <a:gd name="T8" fmla="*/ 2147483647 w 2082"/>
              <a:gd name="T9" fmla="*/ 60483667 h 2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2"/>
              <a:gd name="T16" fmla="*/ 0 h 211"/>
              <a:gd name="T17" fmla="*/ 2082 w 2082"/>
              <a:gd name="T18" fmla="*/ 211 h 2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2" h="211">
                <a:moveTo>
                  <a:pt x="0" y="211"/>
                </a:moveTo>
                <a:cubicBezTo>
                  <a:pt x="97" y="188"/>
                  <a:pt x="410" y="112"/>
                  <a:pt x="582" y="79"/>
                </a:cubicBezTo>
                <a:cubicBezTo>
                  <a:pt x="754" y="46"/>
                  <a:pt x="849" y="26"/>
                  <a:pt x="1032" y="13"/>
                </a:cubicBezTo>
                <a:cubicBezTo>
                  <a:pt x="1215" y="0"/>
                  <a:pt x="1505" y="2"/>
                  <a:pt x="1680" y="1"/>
                </a:cubicBezTo>
                <a:cubicBezTo>
                  <a:pt x="1855" y="0"/>
                  <a:pt x="1998" y="6"/>
                  <a:pt x="2082" y="7"/>
                </a:cubicBezTo>
              </a:path>
            </a:pathLst>
          </a:custGeom>
          <a:noFill/>
          <a:ln w="19050" cap="flat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56" name="Line 23"/>
          <p:cNvSpPr>
            <a:spLocks noChangeShapeType="1"/>
          </p:cNvSpPr>
          <p:nvPr/>
        </p:nvSpPr>
        <p:spPr bwMode="auto">
          <a:xfrm>
            <a:off x="2730474" y="4514800"/>
            <a:ext cx="1676400" cy="7620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57" name="Freeform 24"/>
          <p:cNvSpPr>
            <a:spLocks/>
          </p:cNvSpPr>
          <p:nvPr/>
        </p:nvSpPr>
        <p:spPr bwMode="auto">
          <a:xfrm>
            <a:off x="1435074" y="4511625"/>
            <a:ext cx="1295400" cy="244475"/>
          </a:xfrm>
          <a:custGeom>
            <a:avLst/>
            <a:gdLst>
              <a:gd name="T0" fmla="*/ 167794198 w 10000"/>
              <a:gd name="T1" fmla="*/ 92351 h 9178"/>
              <a:gd name="T2" fmla="*/ 118445921 w 10000"/>
              <a:gd name="T3" fmla="*/ 2121989 h 9178"/>
              <a:gd name="T4" fmla="*/ 88830239 w 10000"/>
              <a:gd name="T5" fmla="*/ 4151627 h 9178"/>
              <a:gd name="T6" fmla="*/ 59231381 w 10000"/>
              <a:gd name="T7" fmla="*/ 6181983 h 9178"/>
              <a:gd name="T8" fmla="*/ 0 w 10000"/>
              <a:gd name="T9" fmla="*/ 6181983 h 91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9178"/>
              <a:gd name="T17" fmla="*/ 10000 w 10000"/>
              <a:gd name="T18" fmla="*/ 9178 h 917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9178">
                <a:moveTo>
                  <a:pt x="10000" y="130"/>
                </a:moveTo>
                <a:cubicBezTo>
                  <a:pt x="9974" y="0"/>
                  <a:pt x="7843" y="2035"/>
                  <a:pt x="7059" y="2987"/>
                </a:cubicBezTo>
                <a:cubicBezTo>
                  <a:pt x="6275" y="3939"/>
                  <a:pt x="5882" y="4892"/>
                  <a:pt x="5294" y="5844"/>
                </a:cubicBezTo>
                <a:cubicBezTo>
                  <a:pt x="4706" y="6796"/>
                  <a:pt x="4412" y="8226"/>
                  <a:pt x="3530" y="8702"/>
                </a:cubicBezTo>
                <a:cubicBezTo>
                  <a:pt x="2648" y="9178"/>
                  <a:pt x="687" y="8702"/>
                  <a:pt x="0" y="8702"/>
                </a:cubicBezTo>
              </a:path>
            </a:pathLst>
          </a:custGeom>
          <a:noFill/>
          <a:ln w="25400" cap="flat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58" name="Line 25"/>
          <p:cNvSpPr>
            <a:spLocks noChangeShapeType="1"/>
          </p:cNvSpPr>
          <p:nvPr/>
        </p:nvSpPr>
        <p:spPr bwMode="auto">
          <a:xfrm>
            <a:off x="3187674" y="5124400"/>
            <a:ext cx="2286000" cy="15240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59" name="Полилиния 20"/>
          <p:cNvSpPr>
            <a:spLocks/>
          </p:cNvSpPr>
          <p:nvPr/>
        </p:nvSpPr>
        <p:spPr bwMode="auto">
          <a:xfrm>
            <a:off x="993749" y="5124400"/>
            <a:ext cx="2232025" cy="381000"/>
          </a:xfrm>
          <a:custGeom>
            <a:avLst/>
            <a:gdLst>
              <a:gd name="T0" fmla="*/ 2147483647 w 1406"/>
              <a:gd name="T1" fmla="*/ 0 h 240"/>
              <a:gd name="T2" fmla="*/ 2147483647 w 1406"/>
              <a:gd name="T3" fmla="*/ 238269501 h 240"/>
              <a:gd name="T4" fmla="*/ 1407621871 w 1406"/>
              <a:gd name="T5" fmla="*/ 527858102 h 240"/>
              <a:gd name="T6" fmla="*/ 366568009 w 1406"/>
              <a:gd name="T7" fmla="*/ 542521835 h 240"/>
              <a:gd name="T8" fmla="*/ 0 w 1406"/>
              <a:gd name="T9" fmla="*/ 527858102 h 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06"/>
              <a:gd name="T16" fmla="*/ 0 h 240"/>
              <a:gd name="T17" fmla="*/ 1406 w 1406"/>
              <a:gd name="T18" fmla="*/ 240 h 2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06" h="240">
                <a:moveTo>
                  <a:pt x="1406" y="0"/>
                </a:moveTo>
                <a:cubicBezTo>
                  <a:pt x="1296" y="7"/>
                  <a:pt x="881" y="7"/>
                  <a:pt x="740" y="42"/>
                </a:cubicBezTo>
                <a:cubicBezTo>
                  <a:pt x="599" y="77"/>
                  <a:pt x="658" y="182"/>
                  <a:pt x="559" y="211"/>
                </a:cubicBezTo>
                <a:cubicBezTo>
                  <a:pt x="460" y="240"/>
                  <a:pt x="239" y="217"/>
                  <a:pt x="145" y="217"/>
                </a:cubicBezTo>
                <a:cubicBezTo>
                  <a:pt x="52" y="217"/>
                  <a:pt x="0" y="211"/>
                  <a:pt x="0" y="211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10260" name="Line 8"/>
          <p:cNvSpPr>
            <a:spLocks noChangeShapeType="1"/>
          </p:cNvSpPr>
          <p:nvPr/>
        </p:nvSpPr>
        <p:spPr bwMode="auto">
          <a:xfrm>
            <a:off x="4025874" y="2305000"/>
            <a:ext cx="0" cy="2286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261" name="Line 8"/>
          <p:cNvSpPr>
            <a:spLocks noChangeShapeType="1"/>
          </p:cNvSpPr>
          <p:nvPr/>
        </p:nvSpPr>
        <p:spPr bwMode="auto">
          <a:xfrm>
            <a:off x="3949674" y="4591000"/>
            <a:ext cx="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262" name="Line 25"/>
          <p:cNvSpPr>
            <a:spLocks noChangeShapeType="1"/>
          </p:cNvSpPr>
          <p:nvPr/>
        </p:nvSpPr>
        <p:spPr bwMode="auto">
          <a:xfrm>
            <a:off x="3340074" y="6343600"/>
            <a:ext cx="1600200" cy="7620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63" name="Line 8"/>
          <p:cNvSpPr>
            <a:spLocks noChangeShapeType="1"/>
          </p:cNvSpPr>
          <p:nvPr/>
        </p:nvSpPr>
        <p:spPr bwMode="auto">
          <a:xfrm>
            <a:off x="4025874" y="5200600"/>
            <a:ext cx="0" cy="1143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264" name="Line 11"/>
          <p:cNvSpPr>
            <a:spLocks noChangeShapeType="1"/>
          </p:cNvSpPr>
          <p:nvPr/>
        </p:nvSpPr>
        <p:spPr bwMode="auto">
          <a:xfrm>
            <a:off x="5016474" y="6419800"/>
            <a:ext cx="1905000" cy="7620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65" name="TextBox 27"/>
          <p:cNvSpPr txBox="1">
            <a:spLocks noChangeArrowheads="1"/>
          </p:cNvSpPr>
          <p:nvPr/>
        </p:nvSpPr>
        <p:spPr bwMode="auto">
          <a:xfrm>
            <a:off x="5778474" y="5276800"/>
            <a:ext cx="152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Алашенская свита</a:t>
            </a:r>
          </a:p>
        </p:txBody>
      </p:sp>
      <p:sp>
        <p:nvSpPr>
          <p:cNvPr id="10266" name="TextBox 28"/>
          <p:cNvSpPr txBox="1">
            <a:spLocks noChangeArrowheads="1"/>
          </p:cNvSpPr>
          <p:nvPr/>
        </p:nvSpPr>
        <p:spPr bwMode="auto">
          <a:xfrm>
            <a:off x="5549874" y="3524200"/>
            <a:ext cx="198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err="1">
                <a:solidFill>
                  <a:srgbClr val="FFFF00"/>
                </a:solidFill>
              </a:rPr>
              <a:t>Тологайсорская</a:t>
            </a:r>
            <a:r>
              <a:rPr lang="ru-RU" dirty="0">
                <a:solidFill>
                  <a:srgbClr val="FFFF00"/>
                </a:solidFill>
              </a:rPr>
              <a:t> свита</a:t>
            </a:r>
          </a:p>
        </p:txBody>
      </p:sp>
      <p:sp>
        <p:nvSpPr>
          <p:cNvPr id="10267" name="TextBox 29"/>
          <p:cNvSpPr txBox="1">
            <a:spLocks noChangeArrowheads="1"/>
          </p:cNvSpPr>
          <p:nvPr/>
        </p:nvSpPr>
        <p:spPr bwMode="auto">
          <a:xfrm>
            <a:off x="5016474" y="192400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Кумская свита</a:t>
            </a:r>
          </a:p>
        </p:txBody>
      </p:sp>
      <p:sp>
        <p:nvSpPr>
          <p:cNvPr id="10268" name="TextBox 30"/>
          <p:cNvSpPr txBox="1">
            <a:spLocks noChangeArrowheads="1"/>
          </p:cNvSpPr>
          <p:nvPr/>
        </p:nvSpPr>
        <p:spPr bwMode="auto">
          <a:xfrm>
            <a:off x="2044674" y="3067000"/>
            <a:ext cx="198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err="1">
                <a:solidFill>
                  <a:srgbClr val="FFFF00"/>
                </a:solidFill>
              </a:rPr>
              <a:t>Тологайсорская</a:t>
            </a:r>
            <a:r>
              <a:rPr lang="ru-RU" dirty="0">
                <a:solidFill>
                  <a:srgbClr val="FFFF00"/>
                </a:solidFill>
              </a:rPr>
              <a:t> свита</a:t>
            </a:r>
          </a:p>
        </p:txBody>
      </p:sp>
      <p:sp>
        <p:nvSpPr>
          <p:cNvPr id="10269" name="TextBox 31"/>
          <p:cNvSpPr txBox="1">
            <a:spLocks noChangeArrowheads="1"/>
          </p:cNvSpPr>
          <p:nvPr/>
        </p:nvSpPr>
        <p:spPr bwMode="auto">
          <a:xfrm>
            <a:off x="2425674" y="5505400"/>
            <a:ext cx="152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Алашенская свита</a:t>
            </a:r>
          </a:p>
        </p:txBody>
      </p:sp>
      <p:sp>
        <p:nvSpPr>
          <p:cNvPr id="10270" name="TextBox 32"/>
          <p:cNvSpPr txBox="1">
            <a:spLocks noChangeArrowheads="1"/>
          </p:cNvSpPr>
          <p:nvPr/>
        </p:nvSpPr>
        <p:spPr bwMode="auto">
          <a:xfrm>
            <a:off x="2120874" y="4591000"/>
            <a:ext cx="2057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err="1" smtClean="0">
                <a:solidFill>
                  <a:srgbClr val="FFFF00"/>
                </a:solidFill>
              </a:rPr>
              <a:t>Актулагайская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свита</a:t>
            </a:r>
          </a:p>
        </p:txBody>
      </p:sp>
      <p:sp>
        <p:nvSpPr>
          <p:cNvPr id="10273" name="Freeform 16"/>
          <p:cNvSpPr>
            <a:spLocks/>
          </p:cNvSpPr>
          <p:nvPr/>
        </p:nvSpPr>
        <p:spPr bwMode="auto">
          <a:xfrm>
            <a:off x="6892899" y="6496000"/>
            <a:ext cx="1781175" cy="142875"/>
          </a:xfrm>
          <a:custGeom>
            <a:avLst/>
            <a:gdLst>
              <a:gd name="T0" fmla="*/ 0 w 1122"/>
              <a:gd name="T1" fmla="*/ 362889776 h 90"/>
              <a:gd name="T2" fmla="*/ 362865929 w 1122"/>
              <a:gd name="T3" fmla="*/ 362889776 h 90"/>
              <a:gd name="T4" fmla="*/ 846905878 w 1122"/>
              <a:gd name="T5" fmla="*/ 241963592 h 90"/>
              <a:gd name="T6" fmla="*/ 1330618505 w 1122"/>
              <a:gd name="T7" fmla="*/ 120962746 h 90"/>
              <a:gd name="T8" fmla="*/ 1935503764 w 1122"/>
              <a:gd name="T9" fmla="*/ 0 h 90"/>
              <a:gd name="T10" fmla="*/ 2147483647 w 1122"/>
              <a:gd name="T11" fmla="*/ 0 h 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22"/>
              <a:gd name="T19" fmla="*/ 0 h 90"/>
              <a:gd name="T20" fmla="*/ 1122 w 1122"/>
              <a:gd name="T21" fmla="*/ 90 h 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22" h="90">
                <a:moveTo>
                  <a:pt x="0" y="0"/>
                </a:moveTo>
                <a:cubicBezTo>
                  <a:pt x="20" y="4"/>
                  <a:pt x="64" y="16"/>
                  <a:pt x="114" y="24"/>
                </a:cubicBezTo>
                <a:cubicBezTo>
                  <a:pt x="164" y="32"/>
                  <a:pt x="244" y="40"/>
                  <a:pt x="300" y="48"/>
                </a:cubicBezTo>
                <a:cubicBezTo>
                  <a:pt x="356" y="56"/>
                  <a:pt x="369" y="65"/>
                  <a:pt x="450" y="72"/>
                </a:cubicBezTo>
                <a:cubicBezTo>
                  <a:pt x="531" y="79"/>
                  <a:pt x="674" y="87"/>
                  <a:pt x="786" y="90"/>
                </a:cubicBezTo>
                <a:lnTo>
                  <a:pt x="1122" y="90"/>
                </a:lnTo>
              </a:path>
            </a:pathLst>
          </a:custGeom>
          <a:noFill/>
          <a:ln w="19050" cap="flat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74" name="Полилиния 20"/>
          <p:cNvSpPr>
            <a:spLocks/>
          </p:cNvSpPr>
          <p:nvPr/>
        </p:nvSpPr>
        <p:spPr bwMode="auto">
          <a:xfrm>
            <a:off x="1339824" y="6334075"/>
            <a:ext cx="1979613" cy="74613"/>
          </a:xfrm>
          <a:custGeom>
            <a:avLst/>
            <a:gdLst>
              <a:gd name="T0" fmla="*/ 2147483647 w 1247"/>
              <a:gd name="T1" fmla="*/ 0 h 47"/>
              <a:gd name="T2" fmla="*/ 2147483647 w 1247"/>
              <a:gd name="T3" fmla="*/ 238271081 h 47"/>
              <a:gd name="T4" fmla="*/ 1407622164 w 1247"/>
              <a:gd name="T5" fmla="*/ 527861602 h 47"/>
              <a:gd name="T6" fmla="*/ 366568086 w 1247"/>
              <a:gd name="T7" fmla="*/ 542525433 h 47"/>
              <a:gd name="T8" fmla="*/ 0 w 1247"/>
              <a:gd name="T9" fmla="*/ 527861602 h 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47"/>
              <a:gd name="T16" fmla="*/ 0 h 47"/>
              <a:gd name="T17" fmla="*/ 1247 w 1247"/>
              <a:gd name="T18" fmla="*/ 47 h 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47" h="47">
                <a:moveTo>
                  <a:pt x="1247" y="6"/>
                </a:moveTo>
                <a:cubicBezTo>
                  <a:pt x="1155" y="6"/>
                  <a:pt x="839" y="0"/>
                  <a:pt x="696" y="6"/>
                </a:cubicBezTo>
                <a:cubicBezTo>
                  <a:pt x="553" y="12"/>
                  <a:pt x="506" y="37"/>
                  <a:pt x="390" y="42"/>
                </a:cubicBezTo>
                <a:cubicBezTo>
                  <a:pt x="274" y="47"/>
                  <a:pt x="81" y="37"/>
                  <a:pt x="0" y="36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10275" name="Rectangle 45"/>
          <p:cNvSpPr>
            <a:spLocks noChangeArrowheads="1"/>
          </p:cNvSpPr>
          <p:nvPr/>
        </p:nvSpPr>
        <p:spPr bwMode="auto">
          <a:xfrm>
            <a:off x="292074" y="6496000"/>
            <a:ext cx="2362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76" name="Text Box 38"/>
          <p:cNvSpPr txBox="1">
            <a:spLocks noChangeArrowheads="1"/>
          </p:cNvSpPr>
          <p:nvPr/>
        </p:nvSpPr>
        <p:spPr bwMode="auto">
          <a:xfrm>
            <a:off x="292074" y="6496000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[</a:t>
            </a:r>
            <a:r>
              <a:rPr lang="en-US" i="1"/>
              <a:t>King C. et al. 2013</a:t>
            </a:r>
            <a:r>
              <a:rPr lang="en-US"/>
              <a:t>]</a:t>
            </a:r>
            <a:endParaRPr lang="ru-RU"/>
          </a:p>
        </p:txBody>
      </p:sp>
      <p:sp>
        <p:nvSpPr>
          <p:cNvPr id="10277" name="Line 18"/>
          <p:cNvSpPr>
            <a:spLocks noChangeShapeType="1"/>
          </p:cNvSpPr>
          <p:nvPr/>
        </p:nvSpPr>
        <p:spPr bwMode="auto">
          <a:xfrm>
            <a:off x="3263874" y="2152600"/>
            <a:ext cx="990600" cy="7620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78" name="Line 20"/>
          <p:cNvSpPr>
            <a:spLocks noChangeShapeType="1"/>
          </p:cNvSpPr>
          <p:nvPr/>
        </p:nvSpPr>
        <p:spPr bwMode="auto">
          <a:xfrm flipH="1">
            <a:off x="1892274" y="1771600"/>
            <a:ext cx="1371600" cy="762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79" name="Line 20"/>
          <p:cNvSpPr>
            <a:spLocks noChangeShapeType="1"/>
          </p:cNvSpPr>
          <p:nvPr/>
        </p:nvSpPr>
        <p:spPr bwMode="auto">
          <a:xfrm flipH="1">
            <a:off x="1435074" y="1847800"/>
            <a:ext cx="4572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80" name="Line 20"/>
          <p:cNvSpPr>
            <a:spLocks noChangeShapeType="1"/>
          </p:cNvSpPr>
          <p:nvPr/>
        </p:nvSpPr>
        <p:spPr bwMode="auto">
          <a:xfrm flipH="1">
            <a:off x="1435074" y="2381200"/>
            <a:ext cx="4572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81" name="Line 8"/>
          <p:cNvSpPr>
            <a:spLocks noChangeShapeType="1"/>
          </p:cNvSpPr>
          <p:nvPr/>
        </p:nvSpPr>
        <p:spPr bwMode="auto">
          <a:xfrm>
            <a:off x="4102074" y="1847800"/>
            <a:ext cx="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282" name="TextBox 29"/>
          <p:cNvSpPr txBox="1">
            <a:spLocks noChangeArrowheads="1"/>
          </p:cNvSpPr>
          <p:nvPr/>
        </p:nvSpPr>
        <p:spPr bwMode="auto">
          <a:xfrm>
            <a:off x="2044674" y="177160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Кумская свита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79712" y="624408"/>
            <a:ext cx="5409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400" dirty="0" smtClean="0"/>
              <a:t>Имеются два альтернативных варианта </a:t>
            </a:r>
            <a:r>
              <a:rPr lang="ru-RU" sz="1400" dirty="0" err="1" smtClean="0"/>
              <a:t>свитного</a:t>
            </a:r>
            <a:r>
              <a:rPr lang="ru-RU" sz="1400" dirty="0" smtClean="0"/>
              <a:t> строения эоцена </a:t>
            </a:r>
            <a:r>
              <a:rPr lang="ru-RU" sz="1400" dirty="0" err="1" smtClean="0"/>
              <a:t>Прикаспия</a:t>
            </a:r>
            <a:r>
              <a:rPr lang="ru-RU" sz="1400" dirty="0" smtClean="0"/>
              <a:t>: выделять в нижней части разреза две свиты - </a:t>
            </a:r>
            <a:r>
              <a:rPr lang="ru-RU" sz="1400" dirty="0" err="1" smtClean="0"/>
              <a:t>алашенскую</a:t>
            </a:r>
            <a:r>
              <a:rPr lang="ru-RU" sz="1400" dirty="0" smtClean="0"/>
              <a:t> и </a:t>
            </a:r>
            <a:r>
              <a:rPr lang="ru-RU" sz="1400" dirty="0" err="1" smtClean="0"/>
              <a:t>актулагайскую</a:t>
            </a:r>
            <a:r>
              <a:rPr lang="ru-RU" sz="1400" dirty="0" smtClean="0"/>
              <a:t> (рисунок слева) или рассматривать эту часть разреза, как одну свиту – </a:t>
            </a:r>
            <a:r>
              <a:rPr lang="ru-RU" sz="1400" dirty="0" err="1" smtClean="0"/>
              <a:t>алашенскую</a:t>
            </a:r>
            <a:r>
              <a:rPr lang="ru-RU" sz="1400" dirty="0" smtClean="0"/>
              <a:t> (рисунок справа).</a:t>
            </a:r>
            <a:endParaRPr lang="ru-RU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367536" y="-82842"/>
            <a:ext cx="849290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 smtClean="0">
                <a:solidFill>
                  <a:schemeClr val="bg1"/>
                </a:solidFill>
              </a:rPr>
              <a:t>Для чего нужны математические (статистические) методы в геологии?</a:t>
            </a:r>
            <a:endParaRPr lang="ru-RU" sz="21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95736" y="251356"/>
            <a:ext cx="472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Для определения критериев выделения свит.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55364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8" descr="Aktolagai_2013_Pg21g(презентацияegrtergessss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314600"/>
            <a:ext cx="8077200" cy="419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108474" y="44624"/>
            <a:ext cx="885601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 algn="just"/>
            <a:r>
              <a:rPr lang="ru-RU" sz="1600" dirty="0">
                <a:solidFill>
                  <a:schemeClr val="bg1"/>
                </a:solidFill>
              </a:rPr>
              <a:t>По результатам исследований было выделено три петромагнитных комплекса с характерными особенностями петромагнитных вариаций. </a:t>
            </a:r>
            <a:r>
              <a:rPr lang="ru-RU" sz="1600" dirty="0" smtClean="0">
                <a:solidFill>
                  <a:schemeClr val="bg1"/>
                </a:solidFill>
              </a:rPr>
              <a:t> На петромагнитных </a:t>
            </a:r>
            <a:r>
              <a:rPr lang="ru-RU" sz="1600" dirty="0">
                <a:solidFill>
                  <a:schemeClr val="bg1"/>
                </a:solidFill>
              </a:rPr>
              <a:t>графиках отлично </a:t>
            </a:r>
            <a:r>
              <a:rPr lang="ru-RU" sz="1600" dirty="0" smtClean="0">
                <a:solidFill>
                  <a:schemeClr val="bg1"/>
                </a:solidFill>
              </a:rPr>
              <a:t>проявлены стратиграфические </a:t>
            </a:r>
            <a:r>
              <a:rPr lang="ru-RU" sz="1600" dirty="0">
                <a:solidFill>
                  <a:schemeClr val="bg1"/>
                </a:solidFill>
              </a:rPr>
              <a:t>границы. </a:t>
            </a:r>
            <a:r>
              <a:rPr lang="ru-RU" sz="1600" dirty="0" smtClean="0">
                <a:solidFill>
                  <a:schemeClr val="bg1"/>
                </a:solidFill>
              </a:rPr>
              <a:t>Граница </a:t>
            </a:r>
            <a:r>
              <a:rPr lang="ru-RU" sz="1600" dirty="0" err="1" smtClean="0">
                <a:solidFill>
                  <a:schemeClr val="bg1"/>
                </a:solidFill>
              </a:rPr>
              <a:t>алашенской</a:t>
            </a:r>
            <a:r>
              <a:rPr lang="ru-RU" sz="1600" dirty="0" smtClean="0">
                <a:solidFill>
                  <a:schemeClr val="bg1"/>
                </a:solidFill>
              </a:rPr>
              <a:t> и </a:t>
            </a:r>
            <a:r>
              <a:rPr lang="ru-RU" sz="1600" dirty="0" err="1" smtClean="0">
                <a:solidFill>
                  <a:schemeClr val="bg1"/>
                </a:solidFill>
              </a:rPr>
              <a:t>актулагайской</a:t>
            </a:r>
            <a:r>
              <a:rPr lang="ru-RU" sz="1600" dirty="0" smtClean="0">
                <a:solidFill>
                  <a:schemeClr val="bg1"/>
                </a:solidFill>
              </a:rPr>
              <a:t> свит, гораздо, менее выразительна, чем граница между </a:t>
            </a:r>
            <a:r>
              <a:rPr lang="ru-RU" sz="1600" dirty="0" err="1" smtClean="0">
                <a:solidFill>
                  <a:schemeClr val="bg1"/>
                </a:solidFill>
              </a:rPr>
              <a:t>актулагайской</a:t>
            </a:r>
            <a:r>
              <a:rPr lang="ru-RU" sz="1600" dirty="0" smtClean="0">
                <a:solidFill>
                  <a:schemeClr val="bg1"/>
                </a:solidFill>
              </a:rPr>
              <a:t> и </a:t>
            </a:r>
            <a:r>
              <a:rPr lang="ru-RU" sz="1600" dirty="0" err="1" smtClean="0">
                <a:solidFill>
                  <a:schemeClr val="bg1"/>
                </a:solidFill>
              </a:rPr>
              <a:t>толагайсорской</a:t>
            </a:r>
            <a:r>
              <a:rPr lang="ru-RU" sz="1600" dirty="0" smtClean="0">
                <a:solidFill>
                  <a:schemeClr val="bg1"/>
                </a:solidFill>
              </a:rPr>
              <a:t> свитами. Этот тезис нельзя, невозможно, однозначно обосновать по данным геологического описания разреза, но на математическом языке, по результатам анализа  петромагнитных параметров он бесспорен. Таким образом, нижнюю часть разреза </a:t>
            </a:r>
            <a:r>
              <a:rPr lang="ru-RU" sz="1600" dirty="0" err="1" smtClean="0">
                <a:solidFill>
                  <a:schemeClr val="bg1"/>
                </a:solidFill>
              </a:rPr>
              <a:t>целессообразно</a:t>
            </a:r>
            <a:r>
              <a:rPr lang="ru-RU" sz="1600" dirty="0" smtClean="0">
                <a:solidFill>
                  <a:schemeClr val="bg1"/>
                </a:solidFill>
              </a:rPr>
              <a:t> рассматривать в составе одной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</a:rPr>
              <a:t> – </a:t>
            </a:r>
            <a:r>
              <a:rPr lang="ru-RU" sz="1600" dirty="0" err="1" smtClean="0">
                <a:solidFill>
                  <a:schemeClr val="bg1"/>
                </a:solidFill>
              </a:rPr>
              <a:t>алашенской</a:t>
            </a:r>
            <a:r>
              <a:rPr lang="ru-RU" sz="1600" dirty="0" smtClean="0">
                <a:solidFill>
                  <a:schemeClr val="bg1"/>
                </a:solidFill>
              </a:rPr>
              <a:t> свиты. 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1270" name="Picture 17" descr="Рисунок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1628800"/>
            <a:ext cx="1219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271" name="Прямая соединительная линия 7"/>
          <p:cNvCxnSpPr>
            <a:cxnSpLocks noChangeShapeType="1"/>
          </p:cNvCxnSpPr>
          <p:nvPr/>
        </p:nvCxnSpPr>
        <p:spPr bwMode="auto">
          <a:xfrm flipH="1">
            <a:off x="838200" y="5486400"/>
            <a:ext cx="6781800" cy="0"/>
          </a:xfrm>
          <a:prstGeom prst="line">
            <a:avLst/>
          </a:prstGeom>
          <a:noFill/>
          <a:ln w="15875" algn="ctr">
            <a:solidFill>
              <a:srgbClr val="0070C0"/>
            </a:solidFill>
            <a:prstDash val="sysDash"/>
            <a:round/>
            <a:headEnd/>
            <a:tailEnd/>
          </a:ln>
        </p:spPr>
      </p:cxnSp>
      <p:cxnSp>
        <p:nvCxnSpPr>
          <p:cNvPr id="11272" name="Прямая соединительная линия 9"/>
          <p:cNvCxnSpPr>
            <a:cxnSpLocks noChangeShapeType="1"/>
          </p:cNvCxnSpPr>
          <p:nvPr/>
        </p:nvCxnSpPr>
        <p:spPr bwMode="auto">
          <a:xfrm flipH="1">
            <a:off x="838200" y="3048000"/>
            <a:ext cx="6781800" cy="0"/>
          </a:xfrm>
          <a:prstGeom prst="line">
            <a:avLst/>
          </a:prstGeom>
          <a:noFill/>
          <a:ln w="12700" algn="ctr">
            <a:solidFill>
              <a:srgbClr val="0070C0"/>
            </a:solidFill>
            <a:prstDash val="sysDash"/>
            <a:round/>
            <a:headEnd/>
            <a:tailEnd/>
          </a:ln>
        </p:spPr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4690120" y="6655514"/>
            <a:ext cx="381000" cy="0"/>
          </a:xfrm>
          <a:prstGeom prst="line">
            <a:avLst/>
          </a:prstGeom>
          <a:ln w="254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5" name="TextBox 14"/>
          <p:cNvSpPr txBox="1">
            <a:spLocks noChangeArrowheads="1"/>
          </p:cNvSpPr>
          <p:nvPr/>
        </p:nvSpPr>
        <p:spPr bwMode="auto">
          <a:xfrm>
            <a:off x="5147320" y="6474822"/>
            <a:ext cx="38891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Границы свит из статьи </a:t>
            </a:r>
            <a:r>
              <a:rPr lang="en-US" sz="1600" dirty="0">
                <a:solidFill>
                  <a:schemeClr val="bg1"/>
                </a:solidFill>
              </a:rPr>
              <a:t>[</a:t>
            </a:r>
            <a:r>
              <a:rPr lang="en-US" sz="1600" i="1" dirty="0">
                <a:solidFill>
                  <a:schemeClr val="bg1"/>
                </a:solidFill>
              </a:rPr>
              <a:t>King C. et al. 2013</a:t>
            </a:r>
            <a:r>
              <a:rPr lang="en-US" sz="1600" dirty="0">
                <a:solidFill>
                  <a:schemeClr val="bg1"/>
                </a:solidFill>
              </a:rPr>
              <a:t>]</a:t>
            </a:r>
            <a:endParaRPr lang="ru-RU" sz="1600" dirty="0">
              <a:solidFill>
                <a:schemeClr val="bg1"/>
              </a:solidFill>
            </a:endParaRPr>
          </a:p>
        </p:txBody>
      </p:sp>
      <p:cxnSp>
        <p:nvCxnSpPr>
          <p:cNvPr id="11276" name="Прямая соединительная линия 15"/>
          <p:cNvCxnSpPr>
            <a:cxnSpLocks noChangeShapeType="1"/>
          </p:cNvCxnSpPr>
          <p:nvPr/>
        </p:nvCxnSpPr>
        <p:spPr bwMode="auto">
          <a:xfrm flipH="1">
            <a:off x="838200" y="4876800"/>
            <a:ext cx="6781800" cy="0"/>
          </a:xfrm>
          <a:prstGeom prst="line">
            <a:avLst/>
          </a:prstGeom>
          <a:noFill/>
          <a:ln w="12700" algn="ctr">
            <a:solidFill>
              <a:srgbClr val="0070C0"/>
            </a:solidFill>
            <a:prstDash val="sysDash"/>
            <a:round/>
            <a:headEnd/>
            <a:tailEnd/>
          </a:ln>
        </p:spPr>
      </p:cxnSp>
      <p:pic>
        <p:nvPicPr>
          <p:cNvPr id="11277" name="Picture 14" descr="Aktolagai_2013_Pg21g(презентация(р)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314600"/>
            <a:ext cx="838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965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872" y="449145"/>
            <a:ext cx="14847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00" dirty="0" smtClean="0">
                <a:solidFill>
                  <a:schemeClr val="bg1"/>
                </a:solidFill>
              </a:rPr>
              <a:t>События</a:t>
            </a:r>
            <a:endParaRPr lang="ru-RU" sz="27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0978" y="1409001"/>
            <a:ext cx="215135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00" dirty="0" smtClean="0">
                <a:solidFill>
                  <a:schemeClr val="bg1"/>
                </a:solidFill>
              </a:rPr>
              <a:t>Достоверные</a:t>
            </a:r>
            <a:endParaRPr lang="ru-RU" sz="27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1409000"/>
            <a:ext cx="230543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00" dirty="0" smtClean="0">
                <a:solidFill>
                  <a:schemeClr val="bg1"/>
                </a:solidFill>
              </a:rPr>
              <a:t>Невозможные</a:t>
            </a:r>
            <a:endParaRPr lang="ru-RU" sz="27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6176" y="1405590"/>
            <a:ext cx="180369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00" dirty="0" smtClean="0">
                <a:solidFill>
                  <a:schemeClr val="bg1"/>
                </a:solidFill>
              </a:rPr>
              <a:t>Случайные</a:t>
            </a:r>
            <a:endParaRPr lang="ru-RU" sz="2700" dirty="0">
              <a:solidFill>
                <a:schemeClr val="bg1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1907704" y="881193"/>
            <a:ext cx="1440160" cy="52780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211961" y="956976"/>
            <a:ext cx="0" cy="45202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004048" y="881193"/>
            <a:ext cx="1872208" cy="52780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43608" y="2276870"/>
            <a:ext cx="2098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Испытания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40152" y="2276872"/>
            <a:ext cx="1686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События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979" y="3284984"/>
            <a:ext cx="4081182" cy="305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4581128" cy="305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http://img4.st.klumba-ua.com/img/used/2013/10/30/4241/4241904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23" y="3342117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4" y="3073484"/>
            <a:ext cx="3331530" cy="347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675" y="4581128"/>
            <a:ext cx="1144157" cy="108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461" y="4580098"/>
            <a:ext cx="615127" cy="61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4589895"/>
            <a:ext cx="90364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События называются </a:t>
            </a:r>
            <a:r>
              <a:rPr lang="ru-RU" sz="2400" b="1" i="1" u="sng" dirty="0">
                <a:solidFill>
                  <a:schemeClr val="bg1"/>
                </a:solidFill>
              </a:rPr>
              <a:t>несовместными (независимыми)</a:t>
            </a:r>
            <a:r>
              <a:rPr lang="ru-RU" dirty="0">
                <a:solidFill>
                  <a:schemeClr val="bg1"/>
                </a:solidFill>
              </a:rPr>
              <a:t>, если появление одного из них исключает появление других. То есть, может произойти только одно определённое событие, либо другое. 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902" y="2723147"/>
            <a:ext cx="5148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Испытанием в теории вероятностей называют какой-нибудь </a:t>
            </a:r>
            <a:r>
              <a:rPr lang="ru-RU" sz="1200" dirty="0" smtClean="0">
                <a:solidFill>
                  <a:schemeClr val="bg1"/>
                </a:solidFill>
              </a:rPr>
              <a:t>эксперимент.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6116" y="2723147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Событие – результат эксперимента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54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6" grpId="0"/>
      <p:bldP spid="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48776" y="455967"/>
            <a:ext cx="42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n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5197" y="404664"/>
            <a:ext cx="553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860" y="127500"/>
            <a:ext cx="254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Благоприятное событие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6882" y="-11000"/>
            <a:ext cx="2496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Общее число 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элементарных событий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1024" name="Группа 1023"/>
          <p:cNvGrpSpPr/>
          <p:nvPr/>
        </p:nvGrpSpPr>
        <p:grpSpPr>
          <a:xfrm>
            <a:off x="6639684" y="4348717"/>
            <a:ext cx="2068403" cy="2160240"/>
            <a:chOff x="6597872" y="4365104"/>
            <a:chExt cx="2068403" cy="2160240"/>
          </a:xfrm>
        </p:grpSpPr>
        <p:grpSp>
          <p:nvGrpSpPr>
            <p:cNvPr id="40" name="Группа 39"/>
            <p:cNvGrpSpPr/>
            <p:nvPr/>
          </p:nvGrpSpPr>
          <p:grpSpPr>
            <a:xfrm>
              <a:off x="6597872" y="4365104"/>
              <a:ext cx="2068403" cy="2105000"/>
              <a:chOff x="6597872" y="4365104"/>
              <a:chExt cx="2068403" cy="2105000"/>
            </a:xfrm>
          </p:grpSpPr>
          <p:sp>
            <p:nvSpPr>
              <p:cNvPr id="6" name="Овал 5"/>
              <p:cNvSpPr/>
              <p:nvPr/>
            </p:nvSpPr>
            <p:spPr>
              <a:xfrm>
                <a:off x="7623468" y="5935081"/>
                <a:ext cx="504056" cy="50405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Овал 6"/>
              <p:cNvSpPr/>
              <p:nvPr/>
            </p:nvSpPr>
            <p:spPr>
              <a:xfrm>
                <a:off x="7119412" y="5431025"/>
                <a:ext cx="504056" cy="50405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Овал 7"/>
              <p:cNvSpPr/>
              <p:nvPr/>
            </p:nvSpPr>
            <p:spPr>
              <a:xfrm>
                <a:off x="7119412" y="5966048"/>
                <a:ext cx="504056" cy="5040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Овал 8"/>
              <p:cNvSpPr/>
              <p:nvPr/>
            </p:nvSpPr>
            <p:spPr>
              <a:xfrm>
                <a:off x="6615356" y="5966048"/>
                <a:ext cx="504056" cy="50405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Овал 9"/>
              <p:cNvSpPr/>
              <p:nvPr/>
            </p:nvSpPr>
            <p:spPr>
              <a:xfrm>
                <a:off x="6634827" y="5431025"/>
                <a:ext cx="504056" cy="50405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Овал 10"/>
              <p:cNvSpPr/>
              <p:nvPr/>
            </p:nvSpPr>
            <p:spPr>
              <a:xfrm>
                <a:off x="8151255" y="5966048"/>
                <a:ext cx="504056" cy="50405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Овал 11"/>
              <p:cNvSpPr/>
              <p:nvPr/>
            </p:nvSpPr>
            <p:spPr>
              <a:xfrm>
                <a:off x="8162219" y="5431025"/>
                <a:ext cx="504056" cy="50405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Овал 12"/>
              <p:cNvSpPr/>
              <p:nvPr/>
            </p:nvSpPr>
            <p:spPr>
              <a:xfrm>
                <a:off x="7119412" y="4926969"/>
                <a:ext cx="504056" cy="50405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7609941" y="5431025"/>
                <a:ext cx="504056" cy="5040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Овал 14"/>
              <p:cNvSpPr/>
              <p:nvPr/>
            </p:nvSpPr>
            <p:spPr>
              <a:xfrm>
                <a:off x="6597872" y="4926969"/>
                <a:ext cx="504056" cy="50405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Овал 15"/>
              <p:cNvSpPr/>
              <p:nvPr/>
            </p:nvSpPr>
            <p:spPr>
              <a:xfrm>
                <a:off x="7609941" y="4926969"/>
                <a:ext cx="504056" cy="50405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Овал 16"/>
              <p:cNvSpPr/>
              <p:nvPr/>
            </p:nvSpPr>
            <p:spPr>
              <a:xfrm>
                <a:off x="8147298" y="4926969"/>
                <a:ext cx="504056" cy="5040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Овал 17"/>
              <p:cNvSpPr/>
              <p:nvPr/>
            </p:nvSpPr>
            <p:spPr>
              <a:xfrm>
                <a:off x="8127524" y="4365104"/>
                <a:ext cx="504056" cy="50405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Овал 18"/>
              <p:cNvSpPr/>
              <p:nvPr/>
            </p:nvSpPr>
            <p:spPr>
              <a:xfrm>
                <a:off x="7618186" y="4398707"/>
                <a:ext cx="504056" cy="50405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Овал 19"/>
              <p:cNvSpPr/>
              <p:nvPr/>
            </p:nvSpPr>
            <p:spPr>
              <a:xfrm>
                <a:off x="7101928" y="4398707"/>
                <a:ext cx="504056" cy="5040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Овал 20"/>
              <p:cNvSpPr/>
              <p:nvPr/>
            </p:nvSpPr>
            <p:spPr>
              <a:xfrm>
                <a:off x="6615356" y="4398707"/>
                <a:ext cx="504056" cy="50405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2" name="Прямоугольник 21"/>
            <p:cNvSpPr/>
            <p:nvPr/>
          </p:nvSpPr>
          <p:spPr>
            <a:xfrm>
              <a:off x="6597872" y="4365104"/>
              <a:ext cx="2068403" cy="216024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621307" y="5428837"/>
            <a:ext cx="1645930" cy="526739"/>
            <a:chOff x="433066" y="4501158"/>
            <a:chExt cx="1645930" cy="526739"/>
          </a:xfrm>
        </p:grpSpPr>
        <p:sp>
          <p:nvSpPr>
            <p:cNvPr id="24" name="Овал 23"/>
            <p:cNvSpPr/>
            <p:nvPr/>
          </p:nvSpPr>
          <p:spPr>
            <a:xfrm>
              <a:off x="1574940" y="4509710"/>
              <a:ext cx="504056" cy="5040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433066" y="4501158"/>
              <a:ext cx="504056" cy="5040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1005492" y="4523841"/>
              <a:ext cx="504056" cy="5040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48"/>
          <a:stretch/>
        </p:blipFill>
        <p:spPr bwMode="auto">
          <a:xfrm>
            <a:off x="6817223" y="1100287"/>
            <a:ext cx="788761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2" descr="&quot;Blog Archive &quot; Орёл или решка?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7512" y="1103061"/>
            <a:ext cx="754068" cy="738987"/>
          </a:xfrm>
          <a:prstGeom prst="rect">
            <a:avLst/>
          </a:prstGeom>
          <a:noFill/>
        </p:spPr>
      </p:pic>
      <p:pic>
        <p:nvPicPr>
          <p:cNvPr id="41" name="Picture 2" descr="&quot;Blog Archive &quot; Орёл или решка?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4543" y="1196752"/>
            <a:ext cx="754068" cy="738987"/>
          </a:xfrm>
          <a:prstGeom prst="rect">
            <a:avLst/>
          </a:prstGeom>
          <a:noFill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012" y="2132856"/>
            <a:ext cx="252412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071740" y="2053577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 </a:t>
            </a:r>
            <a:r>
              <a:rPr lang="ru-RU" dirty="0" smtClean="0">
                <a:solidFill>
                  <a:schemeClr val="bg1"/>
                </a:solidFill>
              </a:rPr>
              <a:t>=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55680" y="3619415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 </a:t>
            </a:r>
            <a:r>
              <a:rPr lang="ru-RU" dirty="0" smtClean="0">
                <a:solidFill>
                  <a:schemeClr val="bg1"/>
                </a:solidFill>
              </a:rPr>
              <a:t>=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06185" y="6470104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 </a:t>
            </a:r>
            <a:r>
              <a:rPr lang="ru-RU" dirty="0" smtClean="0">
                <a:solidFill>
                  <a:schemeClr val="bg1"/>
                </a:solidFill>
              </a:rPr>
              <a:t>=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smtClean="0">
                <a:solidFill>
                  <a:schemeClr val="bg1"/>
                </a:solidFill>
              </a:rPr>
              <a:t>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351522" y="1758219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 </a:t>
            </a:r>
            <a:r>
              <a:rPr lang="ru-RU" dirty="0" smtClean="0">
                <a:solidFill>
                  <a:schemeClr val="bg1"/>
                </a:solidFill>
              </a:rPr>
              <a:t>=</a:t>
            </a:r>
            <a:r>
              <a:rPr lang="en-US" dirty="0" smtClean="0">
                <a:solidFill>
                  <a:schemeClr val="bg1"/>
                </a:solidFill>
              </a:rPr>
              <a:t> 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380323" y="3923764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 </a:t>
            </a:r>
            <a:r>
              <a:rPr lang="ru-RU" dirty="0" smtClean="0">
                <a:solidFill>
                  <a:schemeClr val="bg1"/>
                </a:solidFill>
              </a:rPr>
              <a:t>=</a:t>
            </a:r>
            <a:r>
              <a:rPr lang="en-US" dirty="0" smtClean="0">
                <a:solidFill>
                  <a:schemeClr val="bg1"/>
                </a:solidFill>
              </a:rPr>
              <a:t> 6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454012" y="651988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 </a:t>
            </a:r>
            <a:r>
              <a:rPr lang="ru-RU" dirty="0" smtClean="0">
                <a:solidFill>
                  <a:schemeClr val="bg1"/>
                </a:solidFill>
              </a:rPr>
              <a:t>=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1</a:t>
            </a:r>
            <a:r>
              <a:rPr lang="en-US" dirty="0" smtClean="0">
                <a:solidFill>
                  <a:schemeClr val="bg1"/>
                </a:solidFill>
              </a:rPr>
              <a:t>6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384998" y="3022824"/>
            <a:ext cx="2412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ВЕРОЯТНОСТЬ</a:t>
            </a:r>
            <a:endParaRPr lang="ru-RU" sz="2800" b="1" dirty="0">
              <a:solidFill>
                <a:schemeClr val="bg1"/>
              </a:solidFill>
            </a:endParaRPr>
          </a:p>
        </p:txBody>
      </p:sp>
      <p:grpSp>
        <p:nvGrpSpPr>
          <p:cNvPr id="63" name="Группа 62"/>
          <p:cNvGrpSpPr/>
          <p:nvPr/>
        </p:nvGrpSpPr>
        <p:grpSpPr>
          <a:xfrm>
            <a:off x="3737148" y="3790120"/>
            <a:ext cx="1720664" cy="1083102"/>
            <a:chOff x="3425754" y="1651554"/>
            <a:chExt cx="1720664" cy="1083102"/>
          </a:xfrm>
        </p:grpSpPr>
        <p:sp>
          <p:nvSpPr>
            <p:cNvPr id="54" name="TextBox 53"/>
            <p:cNvSpPr txBox="1"/>
            <p:nvPr/>
          </p:nvSpPr>
          <p:spPr>
            <a:xfrm>
              <a:off x="3425754" y="1933556"/>
              <a:ext cx="122822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000" dirty="0" smtClean="0">
                  <a:solidFill>
                    <a:schemeClr val="bg1"/>
                  </a:solidFill>
                </a:rPr>
                <a:t>Р(</a:t>
              </a:r>
              <a:r>
                <a:rPr lang="en-US" sz="3000" dirty="0" smtClean="0">
                  <a:solidFill>
                    <a:schemeClr val="bg1"/>
                  </a:solidFill>
                </a:rPr>
                <a:t>A) = </a:t>
              </a:r>
              <a:endParaRPr lang="ru-RU" sz="3000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653975" y="1651554"/>
              <a:ext cx="49244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 smtClean="0">
                  <a:solidFill>
                    <a:schemeClr val="bg1"/>
                  </a:solidFill>
                </a:rPr>
                <a:t>m</a:t>
              </a:r>
              <a:endParaRPr lang="ru-RU" sz="3000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706874" y="2180658"/>
              <a:ext cx="38664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 smtClean="0">
                  <a:solidFill>
                    <a:schemeClr val="bg1"/>
                  </a:solidFill>
                </a:rPr>
                <a:t>n</a:t>
              </a:r>
              <a:endParaRPr lang="ru-RU" sz="3000" dirty="0">
                <a:solidFill>
                  <a:schemeClr val="bg1"/>
                </a:solidFill>
              </a:endParaRPr>
            </a:p>
          </p:txBody>
        </p:sp>
        <p:cxnSp>
          <p:nvCxnSpPr>
            <p:cNvPr id="58" name="Прямая соединительная линия 57"/>
            <p:cNvCxnSpPr>
              <a:stCxn id="54" idx="3"/>
            </p:cNvCxnSpPr>
            <p:nvPr/>
          </p:nvCxnSpPr>
          <p:spPr>
            <a:xfrm>
              <a:off x="4653975" y="2210555"/>
              <a:ext cx="427064" cy="0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Прямоугольник 30"/>
          <p:cNvSpPr/>
          <p:nvPr/>
        </p:nvSpPr>
        <p:spPr>
          <a:xfrm>
            <a:off x="4228947" y="138893"/>
            <a:ext cx="19652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 smtClean="0">
                <a:solidFill>
                  <a:schemeClr val="bg1"/>
                </a:solidFill>
              </a:rPr>
              <a:t>Элементарным </a:t>
            </a:r>
            <a:r>
              <a:rPr lang="ru-RU" sz="1200" u="sng" dirty="0">
                <a:solidFill>
                  <a:schemeClr val="bg1"/>
                </a:solidFill>
              </a:rPr>
              <a:t>событием </a:t>
            </a:r>
            <a:r>
              <a:rPr lang="ru-RU" sz="1200" dirty="0">
                <a:solidFill>
                  <a:schemeClr val="bg1"/>
                </a:solidFill>
              </a:rPr>
              <a:t>называется один из взаимоисключающих друг друга исходов опыта.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2329303" y="1407246"/>
            <a:ext cx="2161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 smtClean="0">
                <a:solidFill>
                  <a:schemeClr val="bg1"/>
                </a:solidFill>
              </a:rPr>
              <a:t>Благоприятным </a:t>
            </a:r>
            <a:r>
              <a:rPr lang="ru-RU" sz="1200" u="sng" dirty="0">
                <a:solidFill>
                  <a:schemeClr val="bg1"/>
                </a:solidFill>
              </a:rPr>
              <a:t>событием </a:t>
            </a:r>
            <a:r>
              <a:rPr lang="ru-RU" sz="1200" dirty="0">
                <a:solidFill>
                  <a:schemeClr val="bg1"/>
                </a:solidFill>
              </a:rPr>
              <a:t>называется </a:t>
            </a:r>
            <a:r>
              <a:rPr lang="ru-RU" sz="1200" dirty="0" smtClean="0">
                <a:solidFill>
                  <a:schemeClr val="bg1"/>
                </a:solidFill>
              </a:rPr>
              <a:t>интересующее нас событие.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2" t="50000"/>
          <a:stretch/>
        </p:blipFill>
        <p:spPr bwMode="auto">
          <a:xfrm>
            <a:off x="1012678" y="2650694"/>
            <a:ext cx="863189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61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8310"/>
            <a:ext cx="1440160" cy="108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54" y="4652946"/>
            <a:ext cx="12382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686" y="4653136"/>
            <a:ext cx="2009690" cy="133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00" y="188640"/>
            <a:ext cx="8737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Если происходят независимые события, то вероятность таких событий равна сумме вероятностей этих </a:t>
            </a:r>
            <a:r>
              <a:rPr lang="ru-RU" dirty="0" smtClean="0">
                <a:solidFill>
                  <a:schemeClr val="bg1"/>
                </a:solidFill>
              </a:rPr>
              <a:t>событий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31840" y="634480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P(A+B) = P(A) + P(B)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182539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494711" y="3717031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P(A</a:t>
            </a:r>
            <a:r>
              <a:rPr lang="ru-RU" sz="2400" baseline="30000" dirty="0">
                <a:solidFill>
                  <a:schemeClr val="bg1"/>
                </a:solidFill>
              </a:rPr>
              <a:t> .</a:t>
            </a:r>
            <a:r>
              <a:rPr lang="en-US" sz="2400" dirty="0">
                <a:solidFill>
                  <a:schemeClr val="bg1"/>
                </a:solidFill>
              </a:rPr>
              <a:t> B</a:t>
            </a:r>
            <a:r>
              <a:rPr lang="en-US" sz="2400" dirty="0" smtClean="0">
                <a:solidFill>
                  <a:schemeClr val="bg1"/>
                </a:solidFill>
              </a:rPr>
              <a:t>) = P(A) </a:t>
            </a:r>
            <a:r>
              <a:rPr lang="ru-RU" sz="2400" baseline="30000" dirty="0" smtClean="0">
                <a:solidFill>
                  <a:schemeClr val="bg1"/>
                </a:solidFill>
              </a:rPr>
              <a:t>.</a:t>
            </a:r>
            <a:r>
              <a:rPr lang="en-US" sz="2400" dirty="0" smtClean="0">
                <a:solidFill>
                  <a:schemeClr val="bg1"/>
                </a:solidFill>
              </a:rPr>
              <a:t> P(B)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8930" y="3079964"/>
            <a:ext cx="8953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Вероятность </a:t>
            </a:r>
            <a:r>
              <a:rPr lang="ru-RU" dirty="0">
                <a:solidFill>
                  <a:schemeClr val="bg1"/>
                </a:solidFill>
              </a:rPr>
              <a:t>совершения </a:t>
            </a:r>
            <a:r>
              <a:rPr lang="ru-RU" dirty="0" smtClean="0">
                <a:solidFill>
                  <a:schemeClr val="bg1"/>
                </a:solidFill>
              </a:rPr>
              <a:t>независимых событий </a:t>
            </a:r>
            <a:r>
              <a:rPr lang="ru-RU" dirty="0">
                <a:solidFill>
                  <a:schemeClr val="bg1"/>
                </a:solidFill>
              </a:rPr>
              <a:t>А и В одновременно равна произведению вероятностей.</a:t>
            </a:r>
          </a:p>
        </p:txBody>
      </p:sp>
      <p:grpSp>
        <p:nvGrpSpPr>
          <p:cNvPr id="45" name="Группа 44"/>
          <p:cNvGrpSpPr/>
          <p:nvPr/>
        </p:nvGrpSpPr>
        <p:grpSpPr>
          <a:xfrm>
            <a:off x="6146493" y="865312"/>
            <a:ext cx="2068403" cy="2160240"/>
            <a:chOff x="6597872" y="4365104"/>
            <a:chExt cx="2068403" cy="2160240"/>
          </a:xfrm>
        </p:grpSpPr>
        <p:grpSp>
          <p:nvGrpSpPr>
            <p:cNvPr id="46" name="Группа 45"/>
            <p:cNvGrpSpPr/>
            <p:nvPr/>
          </p:nvGrpSpPr>
          <p:grpSpPr>
            <a:xfrm>
              <a:off x="6597872" y="4365104"/>
              <a:ext cx="2068403" cy="2105000"/>
              <a:chOff x="6597872" y="4365104"/>
              <a:chExt cx="2068403" cy="2105000"/>
            </a:xfrm>
          </p:grpSpPr>
          <p:sp>
            <p:nvSpPr>
              <p:cNvPr id="48" name="Овал 47"/>
              <p:cNvSpPr/>
              <p:nvPr/>
            </p:nvSpPr>
            <p:spPr>
              <a:xfrm>
                <a:off x="7623468" y="5935081"/>
                <a:ext cx="504056" cy="50405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Овал 48"/>
              <p:cNvSpPr/>
              <p:nvPr/>
            </p:nvSpPr>
            <p:spPr>
              <a:xfrm>
                <a:off x="7119412" y="5431025"/>
                <a:ext cx="504056" cy="50405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Овал 49"/>
              <p:cNvSpPr/>
              <p:nvPr/>
            </p:nvSpPr>
            <p:spPr>
              <a:xfrm>
                <a:off x="7119412" y="5966048"/>
                <a:ext cx="504056" cy="5040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Овал 50"/>
              <p:cNvSpPr/>
              <p:nvPr/>
            </p:nvSpPr>
            <p:spPr>
              <a:xfrm>
                <a:off x="6615356" y="5966048"/>
                <a:ext cx="504056" cy="50405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Овал 51"/>
              <p:cNvSpPr/>
              <p:nvPr/>
            </p:nvSpPr>
            <p:spPr>
              <a:xfrm>
                <a:off x="6634827" y="5431025"/>
                <a:ext cx="504056" cy="50405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Овал 52"/>
              <p:cNvSpPr/>
              <p:nvPr/>
            </p:nvSpPr>
            <p:spPr>
              <a:xfrm>
                <a:off x="8151255" y="5966048"/>
                <a:ext cx="504056" cy="50405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Овал 53"/>
              <p:cNvSpPr/>
              <p:nvPr/>
            </p:nvSpPr>
            <p:spPr>
              <a:xfrm>
                <a:off x="8162219" y="5431025"/>
                <a:ext cx="504056" cy="50405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Овал 54"/>
              <p:cNvSpPr/>
              <p:nvPr/>
            </p:nvSpPr>
            <p:spPr>
              <a:xfrm>
                <a:off x="7119412" y="4926969"/>
                <a:ext cx="504056" cy="50405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Овал 55"/>
              <p:cNvSpPr/>
              <p:nvPr/>
            </p:nvSpPr>
            <p:spPr>
              <a:xfrm>
                <a:off x="7609941" y="5431025"/>
                <a:ext cx="504056" cy="5040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Овал 56"/>
              <p:cNvSpPr/>
              <p:nvPr/>
            </p:nvSpPr>
            <p:spPr>
              <a:xfrm>
                <a:off x="6597872" y="4926969"/>
                <a:ext cx="504056" cy="50405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/>
              <p:cNvSpPr/>
              <p:nvPr/>
            </p:nvSpPr>
            <p:spPr>
              <a:xfrm>
                <a:off x="7609941" y="4926969"/>
                <a:ext cx="504056" cy="50405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Овал 58"/>
              <p:cNvSpPr/>
              <p:nvPr/>
            </p:nvSpPr>
            <p:spPr>
              <a:xfrm>
                <a:off x="8147298" y="4926969"/>
                <a:ext cx="504056" cy="5040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Овал 59"/>
              <p:cNvSpPr/>
              <p:nvPr/>
            </p:nvSpPr>
            <p:spPr>
              <a:xfrm>
                <a:off x="8127524" y="4365104"/>
                <a:ext cx="504056" cy="50405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Овал 60"/>
              <p:cNvSpPr/>
              <p:nvPr/>
            </p:nvSpPr>
            <p:spPr>
              <a:xfrm>
                <a:off x="7618186" y="4398707"/>
                <a:ext cx="504056" cy="50405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Овал 61"/>
              <p:cNvSpPr/>
              <p:nvPr/>
            </p:nvSpPr>
            <p:spPr>
              <a:xfrm>
                <a:off x="7101928" y="4398707"/>
                <a:ext cx="504056" cy="5040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Овал 62"/>
              <p:cNvSpPr/>
              <p:nvPr/>
            </p:nvSpPr>
            <p:spPr>
              <a:xfrm>
                <a:off x="6615356" y="4398707"/>
                <a:ext cx="504056" cy="50405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7" name="Прямоугольник 46"/>
            <p:cNvSpPr/>
            <p:nvPr/>
          </p:nvSpPr>
          <p:spPr>
            <a:xfrm>
              <a:off x="6597872" y="4365104"/>
              <a:ext cx="2068403" cy="216024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22664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149132991"/>
              </p:ext>
            </p:extLst>
          </p:nvPr>
        </p:nvGraphicFramePr>
        <p:xfrm>
          <a:off x="395536" y="1556792"/>
          <a:ext cx="5072066" cy="2713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6336331" y="116632"/>
            <a:ext cx="2468579" cy="758671"/>
            <a:chOff x="285721" y="4143380"/>
            <a:chExt cx="2468579" cy="758671"/>
          </a:xfrm>
        </p:grpSpPr>
        <p:pic>
          <p:nvPicPr>
            <p:cNvPr id="6" name="Picture 2" descr="&quot;Blog Archive &quot; Орёл или решка?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21" y="4163064"/>
              <a:ext cx="754068" cy="738987"/>
            </a:xfrm>
            <a:prstGeom prst="rect">
              <a:avLst/>
            </a:prstGeom>
            <a:noFill/>
          </p:spPr>
        </p:pic>
        <p:pic>
          <p:nvPicPr>
            <p:cNvPr id="7" name="Picture 2" descr="&quot;Blog Archive &quot; Орёл или решка?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2976" y="4143380"/>
              <a:ext cx="754068" cy="738987"/>
            </a:xfrm>
            <a:prstGeom prst="rect">
              <a:avLst/>
            </a:prstGeom>
            <a:noFill/>
          </p:spPr>
        </p:pic>
        <p:pic>
          <p:nvPicPr>
            <p:cNvPr id="8" name="Picture 2" descr="&quot;Blog Archive &quot; Орёл или решка?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00232" y="4143380"/>
              <a:ext cx="754068" cy="738987"/>
            </a:xfrm>
            <a:prstGeom prst="rect">
              <a:avLst/>
            </a:prstGeom>
            <a:noFill/>
          </p:spPr>
        </p:pic>
      </p:grpSp>
      <p:grpSp>
        <p:nvGrpSpPr>
          <p:cNvPr id="9" name="Группа 8"/>
          <p:cNvGrpSpPr/>
          <p:nvPr/>
        </p:nvGrpSpPr>
        <p:grpSpPr>
          <a:xfrm>
            <a:off x="6347178" y="3432111"/>
            <a:ext cx="2357454" cy="714380"/>
            <a:chOff x="5000628" y="3857628"/>
            <a:chExt cx="2357454" cy="714380"/>
          </a:xfrm>
        </p:grpSpPr>
        <p:pic>
          <p:nvPicPr>
            <p:cNvPr id="10" name="Picture 4" descr="kredit-nalichnymi-v-tomske_1.jpg - Просмотр картинки - Хости…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00628" y="3857628"/>
              <a:ext cx="714380" cy="714380"/>
            </a:xfrm>
            <a:prstGeom prst="rect">
              <a:avLst/>
            </a:prstGeom>
            <a:noFill/>
          </p:spPr>
        </p:pic>
        <p:pic>
          <p:nvPicPr>
            <p:cNvPr id="11" name="Picture 4" descr="kredit-nalichnymi-v-tomske_1.jpg - Просмотр картинки - Хости…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86445" y="3857628"/>
              <a:ext cx="714380" cy="714380"/>
            </a:xfrm>
            <a:prstGeom prst="rect">
              <a:avLst/>
            </a:prstGeom>
            <a:noFill/>
          </p:spPr>
        </p:pic>
        <p:pic>
          <p:nvPicPr>
            <p:cNvPr id="12" name="Picture 4" descr="kredit-nalichnymi-v-tomske_1.jpg - Просмотр картинки - Хости…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43702" y="3857628"/>
              <a:ext cx="714380" cy="714380"/>
            </a:xfrm>
            <a:prstGeom prst="rect">
              <a:avLst/>
            </a:prstGeom>
            <a:noFill/>
          </p:spPr>
        </p:pic>
      </p:grpSp>
      <p:grpSp>
        <p:nvGrpSpPr>
          <p:cNvPr id="13" name="Группа 12"/>
          <p:cNvGrpSpPr/>
          <p:nvPr/>
        </p:nvGrpSpPr>
        <p:grpSpPr>
          <a:xfrm>
            <a:off x="6347177" y="955011"/>
            <a:ext cx="2428891" cy="743907"/>
            <a:chOff x="285721" y="5143512"/>
            <a:chExt cx="2428891" cy="743907"/>
          </a:xfrm>
        </p:grpSpPr>
        <p:pic>
          <p:nvPicPr>
            <p:cNvPr id="14" name="Picture 2" descr="&quot;Blog Archive &quot; Орёл или решка?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21" y="5148432"/>
              <a:ext cx="754068" cy="738987"/>
            </a:xfrm>
            <a:prstGeom prst="rect">
              <a:avLst/>
            </a:prstGeom>
            <a:noFill/>
          </p:spPr>
        </p:pic>
        <p:pic>
          <p:nvPicPr>
            <p:cNvPr id="15" name="Picture 2" descr="&quot;Blog Archive &quot; Орёл или решка?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2976" y="5143512"/>
              <a:ext cx="754068" cy="738987"/>
            </a:xfrm>
            <a:prstGeom prst="rect">
              <a:avLst/>
            </a:prstGeom>
            <a:noFill/>
          </p:spPr>
        </p:pic>
        <p:pic>
          <p:nvPicPr>
            <p:cNvPr id="16" name="Picture 4" descr="kredit-nalichnymi-v-tomske_1.jpg - Просмотр картинки - Хости…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00232" y="5143512"/>
              <a:ext cx="714380" cy="714380"/>
            </a:xfrm>
            <a:prstGeom prst="rect">
              <a:avLst/>
            </a:prstGeom>
            <a:noFill/>
          </p:spPr>
        </p:pic>
      </p:grpSp>
      <p:grpSp>
        <p:nvGrpSpPr>
          <p:cNvPr id="17" name="Группа 16"/>
          <p:cNvGrpSpPr/>
          <p:nvPr/>
        </p:nvGrpSpPr>
        <p:grpSpPr>
          <a:xfrm>
            <a:off x="6336331" y="1772816"/>
            <a:ext cx="2428891" cy="738988"/>
            <a:chOff x="285721" y="6119012"/>
            <a:chExt cx="2428891" cy="738988"/>
          </a:xfrm>
        </p:grpSpPr>
        <p:pic>
          <p:nvPicPr>
            <p:cNvPr id="18" name="Picture 2" descr="&quot;Blog Archive &quot; Орёл или решка?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21" y="6119012"/>
              <a:ext cx="754068" cy="738987"/>
            </a:xfrm>
            <a:prstGeom prst="rect">
              <a:avLst/>
            </a:prstGeom>
            <a:noFill/>
          </p:spPr>
        </p:pic>
        <p:pic>
          <p:nvPicPr>
            <p:cNvPr id="19" name="Picture 4" descr="kredit-nalichnymi-v-tomske_1.jpg - Просмотр картинки - Хости…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42976" y="6143620"/>
              <a:ext cx="714380" cy="714380"/>
            </a:xfrm>
            <a:prstGeom prst="rect">
              <a:avLst/>
            </a:prstGeom>
            <a:noFill/>
          </p:spPr>
        </p:pic>
        <p:pic>
          <p:nvPicPr>
            <p:cNvPr id="20" name="Picture 4" descr="kredit-nalichnymi-v-tomske_1.jpg - Просмотр картинки - Хости…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00232" y="6143620"/>
              <a:ext cx="714380" cy="714380"/>
            </a:xfrm>
            <a:prstGeom prst="rect">
              <a:avLst/>
            </a:prstGeom>
            <a:noFill/>
          </p:spPr>
        </p:pic>
      </p:grpSp>
      <p:grpSp>
        <p:nvGrpSpPr>
          <p:cNvPr id="21" name="Группа 20"/>
          <p:cNvGrpSpPr/>
          <p:nvPr/>
        </p:nvGrpSpPr>
        <p:grpSpPr>
          <a:xfrm>
            <a:off x="6347178" y="4221088"/>
            <a:ext cx="2468581" cy="743907"/>
            <a:chOff x="5072066" y="4857760"/>
            <a:chExt cx="2468581" cy="743907"/>
          </a:xfrm>
        </p:grpSpPr>
        <p:pic>
          <p:nvPicPr>
            <p:cNvPr id="22" name="Picture 4" descr="kredit-nalichnymi-v-tomske_1.jpg - Просмотр картинки - Хости…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72066" y="4857760"/>
              <a:ext cx="714380" cy="714380"/>
            </a:xfrm>
            <a:prstGeom prst="rect">
              <a:avLst/>
            </a:prstGeom>
            <a:noFill/>
          </p:spPr>
        </p:pic>
        <p:pic>
          <p:nvPicPr>
            <p:cNvPr id="23" name="Picture 4" descr="kredit-nalichnymi-v-tomske_1.jpg - Просмотр картинки - Хости…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29321" y="4857760"/>
              <a:ext cx="714380" cy="714380"/>
            </a:xfrm>
            <a:prstGeom prst="rect">
              <a:avLst/>
            </a:prstGeom>
            <a:noFill/>
          </p:spPr>
        </p:pic>
        <p:pic>
          <p:nvPicPr>
            <p:cNvPr id="24" name="Picture 2" descr="&quot;Blog Archive &quot; Орёл или решка?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86579" y="4862680"/>
              <a:ext cx="754068" cy="738987"/>
            </a:xfrm>
            <a:prstGeom prst="rect">
              <a:avLst/>
            </a:prstGeom>
            <a:noFill/>
          </p:spPr>
        </p:pic>
      </p:grpSp>
      <p:grpSp>
        <p:nvGrpSpPr>
          <p:cNvPr id="25" name="Группа 24"/>
          <p:cNvGrpSpPr/>
          <p:nvPr/>
        </p:nvGrpSpPr>
        <p:grpSpPr>
          <a:xfrm>
            <a:off x="6340047" y="5085184"/>
            <a:ext cx="2468580" cy="743907"/>
            <a:chOff x="5072066" y="5857892"/>
            <a:chExt cx="2468580" cy="743907"/>
          </a:xfrm>
        </p:grpSpPr>
        <p:pic>
          <p:nvPicPr>
            <p:cNvPr id="26" name="Picture 4" descr="kredit-nalichnymi-v-tomske_1.jpg - Просмотр картинки - Хости…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72066" y="5857892"/>
              <a:ext cx="714380" cy="714380"/>
            </a:xfrm>
            <a:prstGeom prst="rect">
              <a:avLst/>
            </a:prstGeom>
            <a:noFill/>
          </p:spPr>
        </p:pic>
        <p:pic>
          <p:nvPicPr>
            <p:cNvPr id="27" name="Picture 2" descr="&quot;Blog Archive &quot; Орёл или решка?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29322" y="5862812"/>
              <a:ext cx="754068" cy="738987"/>
            </a:xfrm>
            <a:prstGeom prst="rect">
              <a:avLst/>
            </a:prstGeom>
            <a:noFill/>
          </p:spPr>
        </p:pic>
        <p:pic>
          <p:nvPicPr>
            <p:cNvPr id="28" name="Picture 2" descr="&quot;Blog Archive &quot; Орёл или решка?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86578" y="5862812"/>
              <a:ext cx="754068" cy="738987"/>
            </a:xfrm>
            <a:prstGeom prst="rect">
              <a:avLst/>
            </a:prstGeom>
            <a:noFill/>
          </p:spPr>
        </p:pic>
      </p:grpSp>
      <p:grpSp>
        <p:nvGrpSpPr>
          <p:cNvPr id="29" name="Группа 28"/>
          <p:cNvGrpSpPr/>
          <p:nvPr/>
        </p:nvGrpSpPr>
        <p:grpSpPr>
          <a:xfrm>
            <a:off x="6367021" y="5949280"/>
            <a:ext cx="2357454" cy="743907"/>
            <a:chOff x="5000628" y="1643050"/>
            <a:chExt cx="2357454" cy="743907"/>
          </a:xfrm>
        </p:grpSpPr>
        <p:pic>
          <p:nvPicPr>
            <p:cNvPr id="30" name="Picture 4" descr="kredit-nalichnymi-v-tomske_1.jpg - Просмотр картинки - Хости…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00628" y="1643050"/>
              <a:ext cx="714380" cy="714380"/>
            </a:xfrm>
            <a:prstGeom prst="rect">
              <a:avLst/>
            </a:prstGeom>
            <a:noFill/>
          </p:spPr>
        </p:pic>
        <p:pic>
          <p:nvPicPr>
            <p:cNvPr id="31" name="Picture 4" descr="kredit-nalichnymi-v-tomske_1.jpg - Просмотр картинки - Хости…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43702" y="1643050"/>
              <a:ext cx="714380" cy="714380"/>
            </a:xfrm>
            <a:prstGeom prst="rect">
              <a:avLst/>
            </a:prstGeom>
            <a:noFill/>
          </p:spPr>
        </p:pic>
        <p:pic>
          <p:nvPicPr>
            <p:cNvPr id="32" name="Picture 2" descr="&quot;Blog Archive &quot; Орёл или решка?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86446" y="1647970"/>
              <a:ext cx="754068" cy="738987"/>
            </a:xfrm>
            <a:prstGeom prst="rect">
              <a:avLst/>
            </a:prstGeom>
            <a:noFill/>
          </p:spPr>
        </p:pic>
      </p:grpSp>
      <p:grpSp>
        <p:nvGrpSpPr>
          <p:cNvPr id="33" name="Группа 32"/>
          <p:cNvGrpSpPr/>
          <p:nvPr/>
        </p:nvGrpSpPr>
        <p:grpSpPr>
          <a:xfrm>
            <a:off x="6352205" y="2541163"/>
            <a:ext cx="2397141" cy="815345"/>
            <a:chOff x="5000629" y="2714620"/>
            <a:chExt cx="2397141" cy="815345"/>
          </a:xfrm>
        </p:grpSpPr>
        <p:pic>
          <p:nvPicPr>
            <p:cNvPr id="34" name="Picture 2" descr="&quot;Blog Archive &quot; Орёл или решка?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0629" y="2790978"/>
              <a:ext cx="754068" cy="738987"/>
            </a:xfrm>
            <a:prstGeom prst="rect">
              <a:avLst/>
            </a:prstGeom>
            <a:noFill/>
          </p:spPr>
        </p:pic>
        <p:pic>
          <p:nvPicPr>
            <p:cNvPr id="35" name="Picture 2" descr="&quot;Blog Archive &quot; Орёл или решка?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3702" y="2714620"/>
              <a:ext cx="754068" cy="738987"/>
            </a:xfrm>
            <a:prstGeom prst="rect">
              <a:avLst/>
            </a:prstGeom>
            <a:noFill/>
          </p:spPr>
        </p:pic>
        <p:pic>
          <p:nvPicPr>
            <p:cNvPr id="36" name="Picture 4" descr="kredit-nalichnymi-v-tomske_1.jpg - Просмотр картинки - Хости…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57883" y="2786058"/>
              <a:ext cx="714380" cy="714380"/>
            </a:xfrm>
            <a:prstGeom prst="rect">
              <a:avLst/>
            </a:prstGeom>
            <a:noFill/>
          </p:spPr>
        </p:pic>
      </p:grpSp>
      <p:sp>
        <p:nvSpPr>
          <p:cNvPr id="40" name="TextBox 39"/>
          <p:cNvSpPr txBox="1"/>
          <p:nvPr/>
        </p:nvSpPr>
        <p:spPr>
          <a:xfrm>
            <a:off x="7429520" y="3500438"/>
            <a:ext cx="2199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 </a:t>
            </a:r>
            <a:endParaRPr lang="ru-RU" baseline="30000" dirty="0"/>
          </a:p>
        </p:txBody>
      </p:sp>
      <p:grpSp>
        <p:nvGrpSpPr>
          <p:cNvPr id="43" name="Группа 42"/>
          <p:cNvGrpSpPr/>
          <p:nvPr/>
        </p:nvGrpSpPr>
        <p:grpSpPr>
          <a:xfrm>
            <a:off x="4019367" y="1750626"/>
            <a:ext cx="1622425" cy="1011237"/>
            <a:chOff x="5852420" y="5305089"/>
            <a:chExt cx="1622425" cy="1011237"/>
          </a:xfrm>
        </p:grpSpPr>
        <p:pic>
          <p:nvPicPr>
            <p:cNvPr id="4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2420" y="5305089"/>
              <a:ext cx="1622425" cy="1011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5" name="Прямая соединительная линия 44"/>
            <p:cNvCxnSpPr/>
            <p:nvPr/>
          </p:nvCxnSpPr>
          <p:spPr>
            <a:xfrm>
              <a:off x="5974641" y="5733256"/>
              <a:ext cx="1285884" cy="15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Группа 37"/>
          <p:cNvGrpSpPr/>
          <p:nvPr/>
        </p:nvGrpSpPr>
        <p:grpSpPr>
          <a:xfrm>
            <a:off x="1339857" y="4758423"/>
            <a:ext cx="3852337" cy="1011237"/>
            <a:chOff x="5334357" y="5298083"/>
            <a:chExt cx="3852337" cy="1011237"/>
          </a:xfrm>
        </p:grpSpPr>
        <p:sp>
          <p:nvSpPr>
            <p:cNvPr id="37" name="TextBox 36"/>
            <p:cNvSpPr txBox="1"/>
            <p:nvPr/>
          </p:nvSpPr>
          <p:spPr>
            <a:xfrm>
              <a:off x="5334357" y="5465942"/>
              <a:ext cx="38523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Pr =                        p</a:t>
              </a:r>
              <a:r>
                <a:rPr lang="en-US" sz="2400" baseline="30000" dirty="0" smtClean="0">
                  <a:solidFill>
                    <a:schemeClr val="bg1"/>
                  </a:solidFill>
                </a:rPr>
                <a:t>r </a:t>
              </a:r>
              <a:r>
                <a:rPr lang="en-US" sz="2400" dirty="0" smtClean="0">
                  <a:solidFill>
                    <a:schemeClr val="bg1"/>
                  </a:solidFill>
                </a:rPr>
                <a:t> (1 – p)</a:t>
              </a:r>
              <a:r>
                <a:rPr lang="en-US" sz="2400" baseline="30000" dirty="0" smtClean="0">
                  <a:solidFill>
                    <a:schemeClr val="bg1"/>
                  </a:solidFill>
                </a:rPr>
                <a:t>n-r</a:t>
              </a:r>
              <a:r>
                <a:rPr lang="en-US" sz="2400" dirty="0" smtClean="0">
                  <a:solidFill>
                    <a:schemeClr val="bg1"/>
                  </a:solidFill>
                </a:rPr>
                <a:t>  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5901903" y="5298083"/>
              <a:ext cx="1622425" cy="1011237"/>
              <a:chOff x="5852420" y="5305089"/>
              <a:chExt cx="1622425" cy="1011237"/>
            </a:xfrm>
          </p:grpSpPr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52420" y="5305089"/>
                <a:ext cx="1622425" cy="1011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42" name="Прямая соединительная линия 41"/>
              <p:cNvCxnSpPr/>
              <p:nvPr/>
            </p:nvCxnSpPr>
            <p:spPr>
              <a:xfrm>
                <a:off x="5974641" y="5733256"/>
                <a:ext cx="1285884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/>
            <p:cNvSpPr txBox="1"/>
            <p:nvPr/>
          </p:nvSpPr>
          <p:spPr>
            <a:xfrm>
              <a:off x="7324206" y="5460804"/>
              <a:ext cx="24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.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714002" y="5460804"/>
              <a:ext cx="24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.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76872" y="154318"/>
            <a:ext cx="4800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 – </a:t>
            </a:r>
            <a:r>
              <a:rPr lang="ru-RU" dirty="0" smtClean="0">
                <a:solidFill>
                  <a:schemeClr val="bg1"/>
                </a:solidFill>
              </a:rPr>
              <a:t>число испытаний (число бросаний монеты)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6873" y="539149"/>
            <a:ext cx="5805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 – </a:t>
            </a:r>
            <a:r>
              <a:rPr lang="ru-RU" dirty="0" smtClean="0">
                <a:solidFill>
                  <a:schemeClr val="bg1"/>
                </a:solidFill>
              </a:rPr>
              <a:t>сколько раз произойдет благоприятное событие при </a:t>
            </a:r>
            <a:r>
              <a:rPr lang="en-US" dirty="0" smtClean="0">
                <a:solidFill>
                  <a:schemeClr val="bg1"/>
                </a:solidFill>
              </a:rPr>
              <a:t>n </a:t>
            </a:r>
            <a:r>
              <a:rPr lang="ru-RU" dirty="0" smtClean="0">
                <a:solidFill>
                  <a:schemeClr val="bg1"/>
                </a:solidFill>
              </a:rPr>
              <a:t>испытаниях (например,  число выпадений герба при </a:t>
            </a:r>
            <a:r>
              <a:rPr lang="en-US" dirty="0" smtClean="0">
                <a:solidFill>
                  <a:schemeClr val="bg1"/>
                </a:solidFill>
              </a:rPr>
              <a:t>n </a:t>
            </a:r>
            <a:r>
              <a:rPr lang="ru-RU" dirty="0" smtClean="0">
                <a:solidFill>
                  <a:schemeClr val="bg1"/>
                </a:solidFill>
              </a:rPr>
              <a:t>бросаниях)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9376" y="6165304"/>
            <a:ext cx="517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Pr</a:t>
            </a:r>
            <a:r>
              <a:rPr lang="en-US" dirty="0" smtClean="0">
                <a:solidFill>
                  <a:schemeClr val="bg1"/>
                </a:solidFill>
              </a:rPr>
              <a:t> – </a:t>
            </a:r>
            <a:r>
              <a:rPr lang="ru-RU" dirty="0" smtClean="0">
                <a:solidFill>
                  <a:schemeClr val="bg1"/>
                </a:solidFill>
              </a:rPr>
              <a:t>вероятность того, что благоприятное событие произойдет при </a:t>
            </a:r>
            <a:r>
              <a:rPr lang="en-US" dirty="0" smtClean="0">
                <a:solidFill>
                  <a:schemeClr val="bg1"/>
                </a:solidFill>
              </a:rPr>
              <a:t>n </a:t>
            </a:r>
            <a:r>
              <a:rPr lang="ru-RU" dirty="0" smtClean="0">
                <a:solidFill>
                  <a:schemeClr val="bg1"/>
                </a:solidFill>
              </a:rPr>
              <a:t>испытаниях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91937" y="5799564"/>
            <a:ext cx="4313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 – </a:t>
            </a:r>
            <a:r>
              <a:rPr lang="ru-RU" dirty="0" smtClean="0">
                <a:solidFill>
                  <a:schemeClr val="bg1"/>
                </a:solidFill>
              </a:rPr>
              <a:t>вероятность элементарного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события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781419" y="4150222"/>
            <a:ext cx="2969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spc="100" dirty="0" smtClean="0">
                <a:solidFill>
                  <a:schemeClr val="bg1"/>
                </a:solidFill>
              </a:rPr>
              <a:t>Формула Бернулли</a:t>
            </a:r>
            <a:endParaRPr lang="ru-RU" sz="2400" b="1" u="sng" spc="100" dirty="0">
              <a:solidFill>
                <a:schemeClr val="bg1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202068" y="4719396"/>
            <a:ext cx="4004570" cy="10411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39" grpId="0"/>
      <p:bldP spid="50" grpId="0"/>
      <p:bldP spid="46" grpId="0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8404373"/>
              </p:ext>
            </p:extLst>
          </p:nvPr>
        </p:nvGraphicFramePr>
        <p:xfrm>
          <a:off x="683568" y="332656"/>
          <a:ext cx="2376264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1382661"/>
              </p:ext>
            </p:extLst>
          </p:nvPr>
        </p:nvGraphicFramePr>
        <p:xfrm>
          <a:off x="107504" y="1844824"/>
          <a:ext cx="4968552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266315" y="404664"/>
            <a:ext cx="38243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100" b="1" u="sng" dirty="0" smtClean="0">
                <a:solidFill>
                  <a:schemeClr val="bg1"/>
                </a:solidFill>
              </a:rPr>
              <a:t>Биномиальное распределение</a:t>
            </a:r>
          </a:p>
          <a:p>
            <a:pPr algn="ctr"/>
            <a:r>
              <a:rPr lang="ru-RU" sz="2100" b="1" u="sng" dirty="0" smtClean="0">
                <a:solidFill>
                  <a:schemeClr val="bg1"/>
                </a:solidFill>
              </a:rPr>
              <a:t>(распределение Бернулли)</a:t>
            </a:r>
            <a:endParaRPr lang="ru-RU" sz="2100" b="1" u="sng" dirty="0">
              <a:solidFill>
                <a:schemeClr val="bg1"/>
              </a:solidFill>
            </a:endParaRPr>
          </a:p>
        </p:txBody>
      </p:sp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7954126"/>
              </p:ext>
            </p:extLst>
          </p:nvPr>
        </p:nvGraphicFramePr>
        <p:xfrm>
          <a:off x="179512" y="2335335"/>
          <a:ext cx="5246517" cy="2070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3749323"/>
              </p:ext>
            </p:extLst>
          </p:nvPr>
        </p:nvGraphicFramePr>
        <p:xfrm>
          <a:off x="179512" y="4653136"/>
          <a:ext cx="5322553" cy="2070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8838798"/>
              </p:ext>
            </p:extLst>
          </p:nvPr>
        </p:nvGraphicFramePr>
        <p:xfrm>
          <a:off x="107504" y="332656"/>
          <a:ext cx="5256584" cy="1836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4283968" y="395372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 = 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83967" y="242088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 = 10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83968" y="472514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 = 50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714" y="1599079"/>
            <a:ext cx="395128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undefine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140968"/>
            <a:ext cx="2795626" cy="326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46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23" grpId="0">
        <p:bldAsOne/>
      </p:bldGraphic>
      <p:bldGraphic spid="24" grpId="0">
        <p:bldAsOne/>
      </p:bldGraphic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116632"/>
            <a:ext cx="9144000" cy="5674928"/>
            <a:chOff x="0" y="0"/>
            <a:chExt cx="9144000" cy="567492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14" t="3611" r="1072" b="17778"/>
            <a:stretch/>
          </p:blipFill>
          <p:spPr bwMode="auto">
            <a:xfrm>
              <a:off x="0" y="0"/>
              <a:ext cx="9144000" cy="5674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Скругленный прямоугольник 3"/>
            <p:cNvSpPr/>
            <p:nvPr/>
          </p:nvSpPr>
          <p:spPr>
            <a:xfrm>
              <a:off x="2267744" y="2664296"/>
              <a:ext cx="2232248" cy="173168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79513" y="5949280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Целью курса «Математические методы моделирования в геологии» является знакомство с методами математической статистики, используемыми в геологии.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9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30196" y="696301"/>
            <a:ext cx="3852337" cy="1728192"/>
            <a:chOff x="5580112" y="2129000"/>
            <a:chExt cx="3852337" cy="1728192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5580112" y="2129000"/>
              <a:ext cx="3744416" cy="172819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2" name="Группа 11"/>
            <p:cNvGrpSpPr/>
            <p:nvPr/>
          </p:nvGrpSpPr>
          <p:grpSpPr>
            <a:xfrm>
              <a:off x="5580112" y="2563341"/>
              <a:ext cx="3852337" cy="1011237"/>
              <a:chOff x="5334357" y="5298083"/>
              <a:chExt cx="3852337" cy="1011237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5334357" y="5465942"/>
                <a:ext cx="385233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1"/>
                    </a:solidFill>
                  </a:rPr>
                  <a:t>Pr =                        p</a:t>
                </a:r>
                <a:r>
                  <a:rPr lang="en-US" sz="2400" baseline="30000" dirty="0" smtClean="0">
                    <a:solidFill>
                      <a:schemeClr val="bg1"/>
                    </a:solidFill>
                  </a:rPr>
                  <a:t>r 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(1 – p)</a:t>
                </a:r>
                <a:r>
                  <a:rPr lang="en-US" sz="2400" baseline="30000" dirty="0" smtClean="0">
                    <a:solidFill>
                      <a:schemeClr val="bg1"/>
                    </a:solidFill>
                  </a:rPr>
                  <a:t>n-r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 </a:t>
                </a:r>
                <a:endParaRPr lang="ru-RU" sz="24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4" name="Группа 13"/>
              <p:cNvGrpSpPr/>
              <p:nvPr/>
            </p:nvGrpSpPr>
            <p:grpSpPr>
              <a:xfrm>
                <a:off x="5901903" y="5298083"/>
                <a:ext cx="1622425" cy="1011237"/>
                <a:chOff x="5852420" y="5305089"/>
                <a:chExt cx="1622425" cy="1011237"/>
              </a:xfrm>
            </p:grpSpPr>
            <p:pic>
              <p:nvPicPr>
                <p:cNvPr id="17" name="Picture 3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52420" y="5305089"/>
                  <a:ext cx="1622425" cy="1011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18" name="Прямая соединительная линия 17"/>
                <p:cNvCxnSpPr/>
                <p:nvPr/>
              </p:nvCxnSpPr>
              <p:spPr>
                <a:xfrm>
                  <a:off x="5974641" y="5733256"/>
                  <a:ext cx="1285884" cy="1588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TextBox 14"/>
              <p:cNvSpPr txBox="1"/>
              <p:nvPr/>
            </p:nvSpPr>
            <p:spPr>
              <a:xfrm>
                <a:off x="7324206" y="5460804"/>
                <a:ext cx="2423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.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714002" y="5460804"/>
                <a:ext cx="2423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.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0" y="2924944"/>
            <a:ext cx="39692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dirty="0" smtClean="0">
                <a:solidFill>
                  <a:srgbClr val="FFFF00"/>
                </a:solidFill>
              </a:rPr>
              <a:t>По многолетнему опыту известно, что в данном нефтегазоносном районе из 10 структур, в среднем, оказываются продуктивными 4</a:t>
            </a:r>
            <a:r>
              <a:rPr lang="ru-RU" dirty="0">
                <a:solidFill>
                  <a:srgbClr val="FFFF00"/>
                </a:solidFill>
              </a:rPr>
              <a:t>. </a:t>
            </a:r>
            <a:r>
              <a:rPr lang="ru-RU" dirty="0" smtClean="0">
                <a:solidFill>
                  <a:srgbClr val="FFFF00"/>
                </a:solidFill>
              </a:rPr>
              <a:t>Если </a:t>
            </a:r>
            <a:r>
              <a:rPr lang="ru-RU" dirty="0">
                <a:solidFill>
                  <a:srgbClr val="FFFF00"/>
                </a:solidFill>
              </a:rPr>
              <a:t>хотя </a:t>
            </a:r>
            <a:r>
              <a:rPr lang="ru-RU" dirty="0" smtClean="0">
                <a:solidFill>
                  <a:srgbClr val="FFFF00"/>
                </a:solidFill>
              </a:rPr>
              <a:t>бы </a:t>
            </a:r>
            <a:r>
              <a:rPr lang="ru-RU" dirty="0">
                <a:solidFill>
                  <a:srgbClr val="FFFF00"/>
                </a:solidFill>
              </a:rPr>
              <a:t>одна структура окажется продуктивной, то она окупит все затраты</a:t>
            </a:r>
            <a:r>
              <a:rPr lang="ru-RU" dirty="0" smtClean="0">
                <a:solidFill>
                  <a:srgbClr val="FFFF00"/>
                </a:solidFill>
              </a:rPr>
              <a:t>. </a:t>
            </a:r>
            <a:r>
              <a:rPr lang="ru-RU" u="sng" dirty="0">
                <a:solidFill>
                  <a:srgbClr val="FFFF00"/>
                </a:solidFill>
              </a:rPr>
              <a:t>Нужно принять решение о целесообразности начала работ, если имеется возможность разбурить только </a:t>
            </a:r>
            <a:r>
              <a:rPr lang="ru-RU" u="sng" dirty="0" smtClean="0">
                <a:solidFill>
                  <a:srgbClr val="FFFF00"/>
                </a:solidFill>
              </a:rPr>
              <a:t>три </a:t>
            </a:r>
            <a:r>
              <a:rPr lang="ru-RU" u="sng" dirty="0">
                <a:solidFill>
                  <a:srgbClr val="FFFF00"/>
                </a:solidFill>
              </a:rPr>
              <a:t>(или любое другое число) структур</a:t>
            </a:r>
            <a:r>
              <a:rPr lang="ru-RU" u="sng" dirty="0" smtClean="0">
                <a:solidFill>
                  <a:srgbClr val="FFFF00"/>
                </a:solidFill>
              </a:rPr>
              <a:t>.</a:t>
            </a:r>
            <a:endParaRPr lang="ru-RU" u="sng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1520" y="351620"/>
            <a:ext cx="2969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spc="100" dirty="0" smtClean="0">
                <a:solidFill>
                  <a:schemeClr val="bg1"/>
                </a:solidFill>
              </a:rPr>
              <a:t>Формула Бернулли</a:t>
            </a:r>
            <a:endParaRPr lang="ru-RU" sz="2400" b="1" u="sng" spc="1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2351" y="129236"/>
            <a:ext cx="46232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dirty="0">
                <a:solidFill>
                  <a:srgbClr val="FFFF00"/>
                </a:solidFill>
              </a:rPr>
              <a:t>На </a:t>
            </a:r>
            <a:r>
              <a:rPr lang="ru-RU" dirty="0" err="1">
                <a:solidFill>
                  <a:srgbClr val="FFFF00"/>
                </a:solidFill>
              </a:rPr>
              <a:t>горнообогатительном</a:t>
            </a:r>
            <a:r>
              <a:rPr lang="ru-RU" dirty="0">
                <a:solidFill>
                  <a:srgbClr val="FFFF00"/>
                </a:solidFill>
              </a:rPr>
              <a:t> комбинате в день производится обработка многих тысяч проб. Вероятность того, что в пробе будет алмаз, весом более трех карат, равна 0.0005. Находка алмаза весом более </a:t>
            </a:r>
            <a:r>
              <a:rPr lang="ru-RU" dirty="0" smtClean="0">
                <a:solidFill>
                  <a:srgbClr val="FFFF00"/>
                </a:solidFill>
              </a:rPr>
              <a:t>трех каратов </a:t>
            </a:r>
            <a:r>
              <a:rPr lang="ru-RU" dirty="0">
                <a:solidFill>
                  <a:srgbClr val="FFFF00"/>
                </a:solidFill>
              </a:rPr>
              <a:t>полностью окупает себестоимость дневного цикла производства ГОКа</a:t>
            </a:r>
            <a:r>
              <a:rPr lang="ru-RU" dirty="0" smtClean="0">
                <a:solidFill>
                  <a:srgbClr val="FFFF00"/>
                </a:solidFill>
              </a:rPr>
              <a:t>. Нужно </a:t>
            </a:r>
            <a:r>
              <a:rPr lang="ru-RU" dirty="0">
                <a:solidFill>
                  <a:srgbClr val="FFFF00"/>
                </a:solidFill>
              </a:rPr>
              <a:t>определить вероятность обнаружения </a:t>
            </a:r>
            <a:r>
              <a:rPr lang="ru-RU" dirty="0" smtClean="0">
                <a:solidFill>
                  <a:srgbClr val="FFFF00"/>
                </a:solidFill>
              </a:rPr>
              <a:t>хотя бы одного алмаза весом более трех каратов </a:t>
            </a:r>
            <a:r>
              <a:rPr lang="ru-RU" dirty="0">
                <a:solidFill>
                  <a:srgbClr val="FFFF00"/>
                </a:solidFill>
              </a:rPr>
              <a:t>при исследовании </a:t>
            </a:r>
            <a:r>
              <a:rPr lang="ru-RU" dirty="0" smtClean="0">
                <a:solidFill>
                  <a:srgbClr val="FFFF00"/>
                </a:solidFill>
              </a:rPr>
              <a:t>десяти тысяч (или любое другое количество проб).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347" y="4509753"/>
            <a:ext cx="2395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309616" y="3557867"/>
            <a:ext cx="20529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100" b="1" dirty="0" smtClean="0">
                <a:solidFill>
                  <a:schemeClr val="bg1"/>
                </a:solidFill>
              </a:rPr>
              <a:t>Распределение </a:t>
            </a:r>
          </a:p>
          <a:p>
            <a:pPr algn="ctr"/>
            <a:r>
              <a:rPr lang="ru-RU" sz="2100" b="1" dirty="0" smtClean="0">
                <a:solidFill>
                  <a:schemeClr val="bg1"/>
                </a:solidFill>
              </a:rPr>
              <a:t>Пуассона</a:t>
            </a:r>
          </a:p>
        </p:txBody>
      </p:sp>
      <p:pic>
        <p:nvPicPr>
          <p:cNvPr id="1028" name="Picture 4" descr="undefin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54856"/>
            <a:ext cx="2305553" cy="270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10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441325" y="764704"/>
            <a:ext cx="4298293" cy="1306852"/>
            <a:chOff x="611560" y="859397"/>
            <a:chExt cx="4298293" cy="1306852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611560" y="1196752"/>
              <a:ext cx="177484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600" b="1" dirty="0" smtClean="0">
                  <a:solidFill>
                    <a:schemeClr val="bg1"/>
                  </a:solidFill>
                </a:rPr>
                <a:t>P</a:t>
              </a:r>
              <a:r>
                <a:rPr lang="ru-RU" sz="3600" dirty="0" smtClean="0">
                  <a:solidFill>
                    <a:schemeClr val="bg1"/>
                  </a:solidFill>
                </a:rPr>
                <a:t>(</a:t>
              </a:r>
              <a:r>
                <a:rPr lang="ru-RU" sz="3600" i="1" dirty="0" smtClean="0">
                  <a:solidFill>
                    <a:schemeClr val="bg1"/>
                  </a:solidFill>
                </a:rPr>
                <a:t>A</a:t>
              </a:r>
              <a:r>
                <a:rPr lang="ru-RU" sz="3600" dirty="0" smtClean="0">
                  <a:solidFill>
                    <a:schemeClr val="bg1"/>
                  </a:solidFill>
                </a:rPr>
                <a:t>|</a:t>
              </a:r>
              <a:r>
                <a:rPr lang="ru-RU" sz="3600" i="1" dirty="0" smtClean="0">
                  <a:solidFill>
                    <a:schemeClr val="bg1"/>
                  </a:solidFill>
                </a:rPr>
                <a:t>B</a:t>
              </a:r>
              <a:r>
                <a:rPr lang="ru-RU" sz="3600" dirty="0" smtClean="0">
                  <a:solidFill>
                    <a:schemeClr val="bg1"/>
                  </a:solidFill>
                </a:rPr>
                <a:t>)</a:t>
              </a:r>
              <a:r>
                <a:rPr lang="ru-RU" sz="3600" b="1" dirty="0" smtClean="0">
                  <a:solidFill>
                    <a:schemeClr val="bg1"/>
                  </a:solidFill>
                </a:rPr>
                <a:t> =</a:t>
              </a:r>
              <a:endParaRPr lang="ru-RU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386405" y="859397"/>
              <a:ext cx="25234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>
                  <a:solidFill>
                    <a:schemeClr val="bg1"/>
                  </a:solidFill>
                </a:rPr>
                <a:t>P</a:t>
              </a:r>
              <a:r>
                <a:rPr lang="ru-RU" sz="3600" dirty="0">
                  <a:solidFill>
                    <a:schemeClr val="bg1"/>
                  </a:solidFill>
                </a:rPr>
                <a:t>(</a:t>
              </a:r>
              <a:r>
                <a:rPr lang="ru-RU" sz="3600" i="1" dirty="0">
                  <a:solidFill>
                    <a:schemeClr val="bg1"/>
                  </a:solidFill>
                </a:rPr>
                <a:t>B</a:t>
              </a:r>
              <a:r>
                <a:rPr lang="ru-RU" sz="3600" dirty="0">
                  <a:solidFill>
                    <a:schemeClr val="bg1"/>
                  </a:solidFill>
                </a:rPr>
                <a:t>|</a:t>
              </a:r>
              <a:r>
                <a:rPr lang="ru-RU" sz="3600" i="1" dirty="0">
                  <a:solidFill>
                    <a:schemeClr val="bg1"/>
                  </a:solidFill>
                </a:rPr>
                <a:t>A</a:t>
              </a:r>
              <a:r>
                <a:rPr lang="ru-RU" sz="3600" dirty="0">
                  <a:solidFill>
                    <a:schemeClr val="bg1"/>
                  </a:solidFill>
                </a:rPr>
                <a:t>)</a:t>
              </a:r>
              <a:r>
                <a:rPr lang="ru-RU" sz="3600" b="1" dirty="0">
                  <a:solidFill>
                    <a:schemeClr val="bg1"/>
                  </a:solidFill>
                </a:rPr>
                <a:t> </a:t>
              </a:r>
              <a:r>
                <a:rPr lang="ru-RU" sz="3600" b="1" baseline="30000" dirty="0" smtClean="0">
                  <a:solidFill>
                    <a:schemeClr val="bg1"/>
                  </a:solidFill>
                </a:rPr>
                <a:t>.</a:t>
              </a:r>
              <a:r>
                <a:rPr lang="ru-RU" sz="3600" b="1" dirty="0" smtClean="0">
                  <a:solidFill>
                    <a:schemeClr val="bg1"/>
                  </a:solidFill>
                </a:rPr>
                <a:t> P</a:t>
              </a:r>
              <a:r>
                <a:rPr lang="ru-RU" sz="3600" dirty="0" smtClean="0">
                  <a:solidFill>
                    <a:schemeClr val="bg1"/>
                  </a:solidFill>
                </a:rPr>
                <a:t>(</a:t>
              </a:r>
              <a:r>
                <a:rPr lang="ru-RU" sz="3600" i="1" dirty="0" smtClean="0">
                  <a:solidFill>
                    <a:schemeClr val="bg1"/>
                  </a:solidFill>
                </a:rPr>
                <a:t>A</a:t>
              </a:r>
              <a:r>
                <a:rPr lang="ru-RU" sz="3600" dirty="0" smtClean="0">
                  <a:solidFill>
                    <a:schemeClr val="bg1"/>
                  </a:solidFill>
                </a:rPr>
                <a:t>)</a:t>
              </a:r>
              <a:endParaRPr lang="ru-RU" sz="3600" dirty="0">
                <a:solidFill>
                  <a:schemeClr val="bg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259888" y="1519918"/>
              <a:ext cx="9605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chemeClr val="bg1"/>
                  </a:solidFill>
                </a:rPr>
                <a:t>P</a:t>
              </a:r>
              <a:r>
                <a:rPr lang="ru-RU" sz="3600" dirty="0" smtClean="0">
                  <a:solidFill>
                    <a:schemeClr val="bg1"/>
                  </a:solidFill>
                </a:rPr>
                <a:t>(</a:t>
              </a:r>
              <a:r>
                <a:rPr lang="ru-RU" sz="3600" i="1" dirty="0" smtClean="0">
                  <a:solidFill>
                    <a:schemeClr val="bg1"/>
                  </a:solidFill>
                </a:rPr>
                <a:t>B</a:t>
              </a:r>
              <a:r>
                <a:rPr lang="ru-RU" sz="3600" dirty="0" smtClean="0">
                  <a:solidFill>
                    <a:schemeClr val="bg1"/>
                  </a:solidFill>
                </a:rPr>
                <a:t>)</a:t>
              </a:r>
              <a:endParaRPr lang="ru-RU" sz="3600" dirty="0">
                <a:solidFill>
                  <a:schemeClr val="bg1"/>
                </a:solidFill>
              </a:endParaRPr>
            </a:p>
          </p:txBody>
        </p:sp>
        <p:cxnSp>
          <p:nvCxnSpPr>
            <p:cNvPr id="6" name="Прямая соединительная линия 5"/>
            <p:cNvCxnSpPr>
              <a:stCxn id="2" idx="3"/>
            </p:cNvCxnSpPr>
            <p:nvPr/>
          </p:nvCxnSpPr>
          <p:spPr>
            <a:xfrm>
              <a:off x="2386405" y="1519918"/>
              <a:ext cx="2523448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AutoShape 2" descr="{\displaystyle P(A)}"/>
          <p:cNvSpPr>
            <a:spLocks noChangeAspect="1" noChangeArrowheads="1"/>
          </p:cNvSpPr>
          <p:nvPr/>
        </p:nvSpPr>
        <p:spPr bwMode="auto">
          <a:xfrm>
            <a:off x="288925" y="-6397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3" descr="{\displaystyle P(A\mid B)}"/>
          <p:cNvSpPr>
            <a:spLocks noChangeAspect="1" noChangeArrowheads="1"/>
          </p:cNvSpPr>
          <p:nvPr/>
        </p:nvSpPr>
        <p:spPr bwMode="auto">
          <a:xfrm>
            <a:off x="288925" y="-3508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4" descr="{\displaystyle P(B\mid A)}"/>
          <p:cNvSpPr>
            <a:spLocks noChangeAspect="1" noChangeArrowheads="1"/>
          </p:cNvSpPr>
          <p:nvPr/>
        </p:nvSpPr>
        <p:spPr bwMode="auto">
          <a:xfrm>
            <a:off x="288925" y="-6191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5" descr="{\displaystyle P(B)}"/>
          <p:cNvSpPr>
            <a:spLocks noChangeAspect="1" noChangeArrowheads="1"/>
          </p:cNvSpPr>
          <p:nvPr/>
        </p:nvSpPr>
        <p:spPr bwMode="auto">
          <a:xfrm>
            <a:off x="288925" y="2270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2268741"/>
            <a:ext cx="677754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P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i="1" dirty="0">
                <a:solidFill>
                  <a:schemeClr val="bg1"/>
                </a:solidFill>
              </a:rPr>
              <a:t>A</a:t>
            </a:r>
            <a:r>
              <a:rPr lang="ru-RU" dirty="0" smtClean="0">
                <a:solidFill>
                  <a:schemeClr val="bg1"/>
                </a:solidFill>
              </a:rPr>
              <a:t>) – априорная вероятность гипотезы </a:t>
            </a:r>
            <a:r>
              <a:rPr lang="en-US" i="1" dirty="0" smtClean="0">
                <a:solidFill>
                  <a:schemeClr val="bg1"/>
                </a:solidFill>
              </a:rPr>
              <a:t>A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(это наше </a:t>
            </a:r>
            <a:r>
              <a:rPr lang="ru-RU" sz="1400" dirty="0">
                <a:solidFill>
                  <a:schemeClr val="bg1"/>
                </a:solidFill>
              </a:rPr>
              <a:t>начальное представление о вероятности события </a:t>
            </a:r>
            <a:r>
              <a:rPr lang="ru-RU" sz="1400" i="1" dirty="0" smtClean="0">
                <a:solidFill>
                  <a:schemeClr val="bg1"/>
                </a:solidFill>
              </a:rPr>
              <a:t>A</a:t>
            </a:r>
            <a:r>
              <a:rPr lang="ru-RU" sz="1400" dirty="0" smtClean="0">
                <a:solidFill>
                  <a:schemeClr val="bg1"/>
                </a:solidFill>
              </a:rPr>
              <a:t>, </a:t>
            </a:r>
            <a:r>
              <a:rPr lang="ru-RU" sz="1400" dirty="0">
                <a:solidFill>
                  <a:schemeClr val="bg1"/>
                </a:solidFill>
              </a:rPr>
              <a:t>прежде чем мы увидим какие-либо новые </a:t>
            </a:r>
            <a:r>
              <a:rPr lang="ru-RU" sz="1400" dirty="0" smtClean="0">
                <a:solidFill>
                  <a:schemeClr val="bg1"/>
                </a:solidFill>
              </a:rPr>
              <a:t>данные).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9512" y="5077053"/>
            <a:ext cx="662473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P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i="1" dirty="0">
                <a:solidFill>
                  <a:schemeClr val="bg1"/>
                </a:solidFill>
              </a:rPr>
              <a:t>B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  <a:r>
              <a:rPr lang="en-US" dirty="0" smtClean="0">
                <a:solidFill>
                  <a:schemeClr val="bg1"/>
                </a:solidFill>
              </a:rPr>
              <a:t> – </a:t>
            </a:r>
            <a:r>
              <a:rPr lang="ru-RU" dirty="0" smtClean="0">
                <a:solidFill>
                  <a:schemeClr val="bg1"/>
                </a:solidFill>
              </a:rPr>
              <a:t>полная вероятность наступления события </a:t>
            </a:r>
            <a:r>
              <a:rPr lang="en-US" i="1" dirty="0" smtClean="0">
                <a:solidFill>
                  <a:schemeClr val="bg1"/>
                </a:solidFill>
              </a:rPr>
              <a:t>B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sz="1400" i="1" dirty="0" smtClean="0">
                <a:solidFill>
                  <a:schemeClr val="bg1"/>
                </a:solidFill>
              </a:rPr>
              <a:t>(</a:t>
            </a:r>
            <a:r>
              <a:rPr lang="ru-RU" sz="1400" dirty="0" smtClean="0">
                <a:solidFill>
                  <a:schemeClr val="bg1"/>
                </a:solidFill>
              </a:rPr>
              <a:t>это общая вероятность </a:t>
            </a:r>
            <a:r>
              <a:rPr lang="ru-RU" sz="1400" dirty="0">
                <a:solidFill>
                  <a:schemeClr val="bg1"/>
                </a:solidFill>
              </a:rPr>
              <a:t>наступления события </a:t>
            </a:r>
            <a:r>
              <a:rPr lang="ru-RU" sz="1400" dirty="0" smtClean="0">
                <a:solidFill>
                  <a:schemeClr val="bg1"/>
                </a:solidFill>
              </a:rPr>
              <a:t>B, </a:t>
            </a:r>
            <a:r>
              <a:rPr lang="ru-RU" sz="1400" dirty="0">
                <a:solidFill>
                  <a:schemeClr val="bg1"/>
                </a:solidFill>
              </a:rPr>
              <a:t>вне зависимости от </a:t>
            </a:r>
            <a:r>
              <a:rPr lang="ru-RU" sz="1400" dirty="0" smtClean="0">
                <a:solidFill>
                  <a:schemeClr val="bg1"/>
                </a:solidFill>
              </a:rPr>
              <a:t>того произошло событие </a:t>
            </a:r>
            <a:r>
              <a:rPr lang="en-US" sz="1400" dirty="0" smtClean="0">
                <a:solidFill>
                  <a:schemeClr val="bg1"/>
                </a:solidFill>
              </a:rPr>
              <a:t>A </a:t>
            </a:r>
            <a:r>
              <a:rPr lang="ru-RU" sz="1400" dirty="0" smtClean="0">
                <a:solidFill>
                  <a:schemeClr val="bg1"/>
                </a:solidFill>
              </a:rPr>
              <a:t>или нет).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4192246"/>
            <a:ext cx="669674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P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i="1" dirty="0">
                <a:solidFill>
                  <a:schemeClr val="bg1"/>
                </a:solidFill>
              </a:rPr>
              <a:t>B</a:t>
            </a:r>
            <a:r>
              <a:rPr lang="ru-RU" dirty="0">
                <a:solidFill>
                  <a:schemeClr val="bg1"/>
                </a:solidFill>
              </a:rPr>
              <a:t>|</a:t>
            </a:r>
            <a:r>
              <a:rPr lang="ru-RU" i="1" dirty="0">
                <a:solidFill>
                  <a:schemeClr val="bg1"/>
                </a:solidFill>
              </a:rPr>
              <a:t>A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  <a:r>
              <a:rPr lang="en-US" dirty="0" smtClean="0">
                <a:solidFill>
                  <a:schemeClr val="bg1"/>
                </a:solidFill>
              </a:rPr>
              <a:t> – </a:t>
            </a:r>
            <a:r>
              <a:rPr lang="ru-RU" dirty="0" smtClean="0">
                <a:solidFill>
                  <a:schemeClr val="bg1"/>
                </a:solidFill>
              </a:rPr>
              <a:t>вероятность наступления события </a:t>
            </a:r>
            <a:r>
              <a:rPr lang="en-US" i="1" dirty="0" smtClean="0">
                <a:solidFill>
                  <a:schemeClr val="bg1"/>
                </a:solidFill>
              </a:rPr>
              <a:t>B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при истинности гипотезы </a:t>
            </a:r>
            <a:r>
              <a:rPr lang="en-US" i="1" dirty="0" smtClean="0">
                <a:solidFill>
                  <a:schemeClr val="bg1"/>
                </a:solidFill>
              </a:rPr>
              <a:t>A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sz="1400" i="1" dirty="0" smtClean="0">
                <a:solidFill>
                  <a:schemeClr val="bg1"/>
                </a:solidFill>
              </a:rPr>
              <a:t>(</a:t>
            </a:r>
            <a:r>
              <a:rPr lang="ru-RU" sz="1400" dirty="0" smtClean="0">
                <a:solidFill>
                  <a:schemeClr val="bg1"/>
                </a:solidFill>
              </a:rPr>
              <a:t>это </a:t>
            </a:r>
            <a:r>
              <a:rPr lang="ru-RU" sz="1400" dirty="0">
                <a:solidFill>
                  <a:schemeClr val="bg1"/>
                </a:solidFill>
              </a:rPr>
              <a:t>вероятность наступления события </a:t>
            </a:r>
            <a:r>
              <a:rPr lang="ru-RU" sz="1400" i="1" dirty="0">
                <a:solidFill>
                  <a:schemeClr val="bg1"/>
                </a:solidFill>
              </a:rPr>
              <a:t>B</a:t>
            </a:r>
            <a:r>
              <a:rPr lang="ru-RU" sz="1400" dirty="0">
                <a:solidFill>
                  <a:schemeClr val="bg1"/>
                </a:solidFill>
              </a:rPr>
              <a:t> при условии, что событие </a:t>
            </a:r>
            <a:r>
              <a:rPr lang="ru-RU" sz="1400" i="1" dirty="0">
                <a:solidFill>
                  <a:schemeClr val="bg1"/>
                </a:solidFill>
              </a:rPr>
              <a:t>A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произошло). 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9513" y="3091994"/>
            <a:ext cx="66967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P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i="1" dirty="0">
                <a:solidFill>
                  <a:schemeClr val="bg1"/>
                </a:solidFill>
              </a:rPr>
              <a:t>A</a:t>
            </a:r>
            <a:r>
              <a:rPr lang="ru-RU" dirty="0">
                <a:solidFill>
                  <a:schemeClr val="bg1"/>
                </a:solidFill>
              </a:rPr>
              <a:t>|</a:t>
            </a:r>
            <a:r>
              <a:rPr lang="ru-RU" i="1" dirty="0">
                <a:solidFill>
                  <a:schemeClr val="bg1"/>
                </a:solidFill>
              </a:rPr>
              <a:t>B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апостериорная вероятность, то есть вероятность гипотезы </a:t>
            </a:r>
            <a:r>
              <a:rPr lang="en-US" i="1" dirty="0" smtClean="0">
                <a:solidFill>
                  <a:schemeClr val="bg1"/>
                </a:solidFill>
              </a:rPr>
              <a:t>A </a:t>
            </a:r>
            <a:r>
              <a:rPr lang="ru-RU" dirty="0" smtClean="0">
                <a:solidFill>
                  <a:schemeClr val="bg1"/>
                </a:solidFill>
              </a:rPr>
              <a:t>при наступлении события </a:t>
            </a:r>
            <a:r>
              <a:rPr lang="en-US" i="1" dirty="0" smtClean="0">
                <a:solidFill>
                  <a:schemeClr val="bg1"/>
                </a:solidFill>
              </a:rPr>
              <a:t>B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(это </a:t>
            </a:r>
            <a:r>
              <a:rPr lang="ru-RU" sz="1400" dirty="0">
                <a:solidFill>
                  <a:schemeClr val="bg1"/>
                </a:solidFill>
              </a:rPr>
              <a:t>обновленное представление о вероятности события </a:t>
            </a:r>
            <a:r>
              <a:rPr lang="ru-RU" sz="1400" i="1" dirty="0">
                <a:solidFill>
                  <a:schemeClr val="bg1"/>
                </a:solidFill>
              </a:rPr>
              <a:t>A</a:t>
            </a:r>
            <a:r>
              <a:rPr lang="ru-RU" sz="1400" dirty="0">
                <a:solidFill>
                  <a:schemeClr val="bg1"/>
                </a:solidFill>
              </a:rPr>
              <a:t> после учета новых данных </a:t>
            </a:r>
            <a:r>
              <a:rPr lang="ru-RU" sz="1400" i="1" dirty="0" smtClean="0">
                <a:solidFill>
                  <a:schemeClr val="bg1"/>
                </a:solidFill>
              </a:rPr>
              <a:t>B</a:t>
            </a:r>
            <a:r>
              <a:rPr lang="ru-RU" sz="1400" dirty="0" smtClean="0">
                <a:solidFill>
                  <a:schemeClr val="bg1"/>
                </a:solidFill>
              </a:rPr>
              <a:t>, другими словами, это </a:t>
            </a:r>
            <a:r>
              <a:rPr lang="ru-RU" sz="1400" dirty="0">
                <a:solidFill>
                  <a:schemeClr val="bg1"/>
                </a:solidFill>
              </a:rPr>
              <a:t>то, что мы думаем о вероятности события, после того как мы увидим новые </a:t>
            </a:r>
            <a:r>
              <a:rPr lang="ru-RU" sz="1400" dirty="0" smtClean="0">
                <a:solidFill>
                  <a:schemeClr val="bg1"/>
                </a:solidFill>
              </a:rPr>
              <a:t>данные).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38207" y="90487"/>
            <a:ext cx="2584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spc="100" dirty="0" smtClean="0">
                <a:solidFill>
                  <a:schemeClr val="bg1"/>
                </a:solidFill>
              </a:rPr>
              <a:t>Формула Байеса</a:t>
            </a:r>
            <a:endParaRPr lang="ru-RU" sz="2400" b="1" u="sng" spc="100" dirty="0">
              <a:solidFill>
                <a:schemeClr val="bg1"/>
              </a:solidFill>
            </a:endParaRPr>
          </a:p>
        </p:txBody>
      </p:sp>
      <p:pic>
        <p:nvPicPr>
          <p:cNvPr id="3074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1223"/>
            <a:ext cx="2033810" cy="218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8019" y="5808166"/>
            <a:ext cx="8787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 smtClean="0">
                <a:solidFill>
                  <a:srgbClr val="FFFF00"/>
                </a:solidFill>
              </a:rPr>
              <a:t>Из 1000 добытых алмазов только один оказывается ювелирного качества (бриллиантом). Предлагается использовать экспрессный метод определения качества алмаза, по результатам которого бриллиант выявляется с вероятностью 0.95. Какова вероятность того, что выбранный по этой методике алмаз, действительно, окажется ювелирного качества?</a:t>
            </a:r>
            <a:endParaRPr lang="ru-RU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9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5725"/>
            <a:ext cx="4572000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"/>
            <a:ext cx="4875559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09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" y="12576"/>
            <a:ext cx="4730577" cy="684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359" y="-4855"/>
            <a:ext cx="4593611" cy="686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64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156"/>
            <a:ext cx="5022613" cy="685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http://bibl.gorobr.ru/book/245/files/assets/common/page-substrates/page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56"/>
            <a:ext cx="4427984" cy="685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99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4928" y="548679"/>
            <a:ext cx="864096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4100" b="1" dirty="0" smtClean="0">
                <a:solidFill>
                  <a:srgbClr val="FFFF00"/>
                </a:solidFill>
              </a:rPr>
              <a:t>Элементы теории вероятности.</a:t>
            </a:r>
          </a:p>
          <a:p>
            <a:endParaRPr lang="ru-RU" sz="4100" b="1" dirty="0" smtClean="0">
              <a:solidFill>
                <a:srgbClr val="FFFF00"/>
              </a:solidFill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28" y="2152017"/>
            <a:ext cx="3716586" cy="387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99261"/>
            <a:ext cx="4536504" cy="300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50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384" y="44061"/>
            <a:ext cx="950618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100" b="1" dirty="0">
                <a:solidFill>
                  <a:srgbClr val="FFFF00"/>
                </a:solidFill>
              </a:rPr>
              <a:t>2. Типы, характеристики, параметры </a:t>
            </a:r>
          </a:p>
          <a:p>
            <a:r>
              <a:rPr lang="ru-RU" sz="4100" b="1" dirty="0">
                <a:solidFill>
                  <a:srgbClr val="FFFF00"/>
                </a:solidFill>
              </a:rPr>
              <a:t>распределений. </a:t>
            </a:r>
          </a:p>
        </p:txBody>
      </p:sp>
      <p:pic>
        <p:nvPicPr>
          <p:cNvPr id="3" name="Picture 2" descr="http://900igr.net/up/datas/162408/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70849"/>
            <a:ext cx="6876256" cy="515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60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321" y="116632"/>
            <a:ext cx="878497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100" b="1" dirty="0" smtClean="0">
                <a:solidFill>
                  <a:srgbClr val="FFFF00"/>
                </a:solidFill>
              </a:rPr>
              <a:t>3</a:t>
            </a:r>
            <a:r>
              <a:rPr lang="ru-RU" sz="4100" b="1" dirty="0">
                <a:solidFill>
                  <a:srgbClr val="FFFF00"/>
                </a:solidFill>
              </a:rPr>
              <a:t>. </a:t>
            </a:r>
            <a:r>
              <a:rPr lang="ru-RU" sz="4100" b="1" dirty="0" smtClean="0">
                <a:solidFill>
                  <a:srgbClr val="FFFF00"/>
                </a:solidFill>
              </a:rPr>
              <a:t>Статистические гипотезы. Проверка </a:t>
            </a:r>
            <a:r>
              <a:rPr lang="ru-RU" sz="4100" b="1" dirty="0">
                <a:solidFill>
                  <a:srgbClr val="FFFF00"/>
                </a:solidFill>
              </a:rPr>
              <a:t>статистических гипотез. </a:t>
            </a:r>
          </a:p>
        </p:txBody>
      </p:sp>
      <p:pic>
        <p:nvPicPr>
          <p:cNvPr id="3" name="Picture 2" descr="http://i.stack.imgur.com/x1GQ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0616"/>
            <a:ext cx="9144001" cy="432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92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iologylib.ru/books/item/f00/s00/z0000018/pic/0001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46868"/>
            <a:ext cx="5400600" cy="520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116632"/>
            <a:ext cx="849290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 smtClean="0">
                <a:solidFill>
                  <a:schemeClr val="bg1"/>
                </a:solidFill>
              </a:rPr>
              <a:t>Для чего нужны математические (статистические) методы в геологии?</a:t>
            </a:r>
            <a:endParaRPr lang="ru-RU" sz="21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6093296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Для разработки разнообразных классификаций, например,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для классификации терригенных осадочных пород.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56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1744</TotalTime>
  <Words>972</Words>
  <Application>Microsoft Office PowerPoint</Application>
  <PresentationFormat>Экран (4:3)</PresentationFormat>
  <Paragraphs>100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Геолог</cp:lastModifiedBy>
  <cp:revision>89</cp:revision>
  <dcterms:created xsi:type="dcterms:W3CDTF">2015-03-02T00:08:21Z</dcterms:created>
  <dcterms:modified xsi:type="dcterms:W3CDTF">2024-02-09T08:28:38Z</dcterms:modified>
</cp:coreProperties>
</file>