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1" r:id="rId2"/>
    <p:sldId id="295" r:id="rId3"/>
    <p:sldId id="304" r:id="rId4"/>
    <p:sldId id="306" r:id="rId5"/>
    <p:sldId id="296" r:id="rId6"/>
    <p:sldId id="307" r:id="rId7"/>
    <p:sldId id="298" r:id="rId8"/>
    <p:sldId id="293" r:id="rId9"/>
  </p:sldIdLst>
  <p:sldSz cx="7559675" cy="106918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D00"/>
    <a:srgbClr val="2A1500"/>
    <a:srgbClr val="492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4" autoAdjust="0"/>
  </p:normalViewPr>
  <p:slideViewPr>
    <p:cSldViewPr>
      <p:cViewPr varScale="1">
        <p:scale>
          <a:sx n="46" d="100"/>
          <a:sy n="46" d="100"/>
        </p:scale>
        <p:origin x="2040" y="42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952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266F9-3542-41B9-8813-AD0E6E518E59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90A81-7E36-45B5-A559-93D0266F66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DC675-36C2-4DEF-9B39-04D46054A68C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5BFCA-93E6-49BF-B318-C81D07405A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1869" y="668241"/>
            <a:ext cx="1405627" cy="14221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363" y="668241"/>
            <a:ext cx="4093512" cy="14221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B913F-3F4E-49F3-9738-A33EC9C5DE2C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D441-B650-491C-8646-27E52CA1B1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F5FB4-1C24-4CAC-B526-DDCC5C2C0692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68828-B7BC-402F-A115-04DA403011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62" y="6870482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162" y="4531649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5D3C3-25A2-401B-B564-C13E7E6A490B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BE186-0409-418A-AF2B-15C8B3500A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22B7B-910D-425C-B48F-4EEB370C6CA3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06F13-CE40-4B6F-AB8D-3F951BBA7A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5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85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0F328-0FA8-4FB5-A166-6723E84CC49D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EA7A-63DA-4157-8F67-99C8506C6C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CC52A-6162-4563-90E2-FA0A4F5F63CD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0D2F7-F2C5-4C46-AF6F-D2FC649C2A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76A57-70C0-41B9-88D1-5BF4B84E0A0D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5DD70-6D5D-46D2-A94D-0F6E4FD0AD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5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85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E0558-794F-4F6A-8B7B-5A49AA007AD0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C651C-CDB8-4B4A-A14F-2116591C799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16DD1-3DAA-4EDD-A884-4453DDDBDBD3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8E9A8-7C22-45B9-8529-F72CB15A32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4" y="2494757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7984" y="9909727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B4F49F-FEEE-495D-824F-2434A45A5D62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2890" y="9909727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7767" y="9909727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E102CF-E8A0-45E4-A1C9-D7AB6C2B5A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>
            <a:off x="6372125" y="1053601"/>
            <a:ext cx="1296144" cy="969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-108596" y="9738394"/>
            <a:ext cx="4320480" cy="95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6064" y="422067"/>
            <a:ext cx="56520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sz="4000" b="1" spc="50" dirty="0" smtClean="0">
                <a:ln w="11430"/>
                <a:solidFill>
                  <a:srgbClr val="2A1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Константин Фёдорович </a:t>
            </a:r>
          </a:p>
          <a:p>
            <a:pPr algn="ctr" eaLnBrk="1" hangingPunct="1"/>
            <a:r>
              <a:rPr lang="ru-RU" altLang="ru-RU" sz="4000" b="1" spc="50" dirty="0" smtClean="0">
                <a:ln w="11430"/>
                <a:solidFill>
                  <a:srgbClr val="2A1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Седов</a:t>
            </a:r>
          </a:p>
        </p:txBody>
      </p:sp>
      <p:pic>
        <p:nvPicPr>
          <p:cNvPr id="10" name="Рисунок 9" descr="divider-decorative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1445" y="1601490"/>
            <a:ext cx="6264696" cy="648072"/>
          </a:xfrm>
          <a:prstGeom prst="rect">
            <a:avLst/>
          </a:prstGeom>
        </p:spPr>
      </p:pic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23453" y="2033538"/>
            <a:ext cx="61926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доктор </a:t>
            </a:r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филологических наук, профессор Саратовского государственного университета </a:t>
            </a:r>
          </a:p>
          <a:p>
            <a:pPr algn="ctr" eaLnBrk="1" hangingPunct="1"/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им. Н.Г.Чернышевского, создатель и заведующий кафедрой логопедии и психолингвистики </a:t>
            </a:r>
          </a:p>
          <a:p>
            <a:pPr algn="ctr" eaLnBrk="1" hangingPunct="1"/>
            <a:endParaRPr lang="ru-RU" altLang="ru-RU" sz="24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Рисунок 10" descr="img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5400000">
            <a:off x="4699115" y="8802781"/>
            <a:ext cx="1025426" cy="275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5901" y="9822596"/>
            <a:ext cx="292259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sz="4000" b="1" spc="50" dirty="0" smtClean="0">
                <a:ln w="11430"/>
                <a:solidFill>
                  <a:srgbClr val="2A1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(1954 – 2011)</a:t>
            </a:r>
            <a:endParaRPr lang="ru-RU" altLang="ru-RU" sz="4000" b="1" spc="50" dirty="0">
              <a:ln w="11430"/>
              <a:solidFill>
                <a:srgbClr val="2A1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3" name="Рисунок 2" descr="C:\Users\Владимир Петрович\Desktop\Седов стенд\Готовые\С5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1" y="3753945"/>
            <a:ext cx="5328592" cy="598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img1.jpg"/>
          <p:cNvPicPr>
            <a:picLocks noChangeAspect="1"/>
          </p:cNvPicPr>
          <p:nvPr/>
        </p:nvPicPr>
        <p:blipFill>
          <a:blip r:embed="rId8" cstate="screen"/>
          <a:srcRect t="-17370"/>
          <a:stretch>
            <a:fillRect/>
          </a:stretch>
        </p:blipFill>
        <p:spPr>
          <a:xfrm rot="5400000">
            <a:off x="-1494459" y="7488437"/>
            <a:ext cx="4104458" cy="111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3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C:\Users\Владимир Петрович\Desktop\Седов стенд\Готовые\С16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"/>
          <a:stretch>
            <a:fillRect/>
          </a:stretch>
        </p:blipFill>
        <p:spPr bwMode="auto">
          <a:xfrm rot="20423144">
            <a:off x="2692560" y="6374314"/>
            <a:ext cx="4489926" cy="367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4362450" y="5411788"/>
            <a:ext cx="409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…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pic>
        <p:nvPicPr>
          <p:cNvPr id="11276" name="Рисунок 3" descr="C:\Users\Владимир Петрович\Desktop\Седов стенд\Готовые\С12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/>
          <a:stretch>
            <a:fillRect/>
          </a:stretch>
        </p:blipFill>
        <p:spPr bwMode="auto">
          <a:xfrm rot="303281">
            <a:off x="186703" y="6231876"/>
            <a:ext cx="2611185" cy="435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Прямоугольник 2"/>
          <p:cNvSpPr>
            <a:spLocks noChangeArrowheads="1"/>
          </p:cNvSpPr>
          <p:nvPr/>
        </p:nvSpPr>
        <p:spPr bwMode="auto">
          <a:xfrm>
            <a:off x="216023" y="233338"/>
            <a:ext cx="70922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Балашов – </a:t>
            </a:r>
            <a:r>
              <a:rPr lang="ru-RU" alt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Саратов</a:t>
            </a:r>
            <a:endParaRPr lang="ru-RU" altLang="ru-RU" sz="40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Детство и юность К.Ф. Седова</a:t>
            </a:r>
          </a:p>
        </p:txBody>
      </p:sp>
      <p:sp>
        <p:nvSpPr>
          <p:cNvPr id="11278" name="Прямоугольник 3"/>
          <p:cNvSpPr>
            <a:spLocks noChangeArrowheads="1"/>
          </p:cNvSpPr>
          <p:nvPr/>
        </p:nvSpPr>
        <p:spPr bwMode="auto">
          <a:xfrm>
            <a:off x="251445" y="1601490"/>
            <a:ext cx="511256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i="1" dirty="0">
                <a:solidFill>
                  <a:srgbClr val="1A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«Наиболее ярким фрагментом моей жизни считаю детство до 13 лет. Каждый его день нёс открытия, светлые и незабываемые впечатления».                   </a:t>
            </a:r>
            <a:r>
              <a:rPr lang="ru-RU" altLang="ru-RU" sz="2000" i="1" dirty="0" err="1" smtClean="0">
                <a:solidFill>
                  <a:srgbClr val="1A0D00"/>
                </a:solidFill>
                <a:latin typeface="Times New Roman" panose="02020603050405020304" pitchFamily="18" charset="0"/>
              </a:rPr>
              <a:t>К.Ф.Седов</a:t>
            </a:r>
            <a:endParaRPr lang="ru-RU" altLang="ru-RU" sz="2000" i="1" dirty="0">
              <a:solidFill>
                <a:srgbClr val="1A0D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31480">
            <a:off x="1076587" y="4509936"/>
            <a:ext cx="6120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1" hangingPunct="1"/>
            <a:r>
              <a:rPr lang="ru-RU" altLang="ru-RU" sz="2200" i="1" dirty="0" smtClean="0">
                <a:latin typeface="Times New Roman" panose="02020603050405020304" pitchFamily="18" charset="0"/>
              </a:rPr>
              <a:t>До поступления в Саратовский государственный университет прошел неплохую</a:t>
            </a:r>
            <a:endParaRPr lang="ru-RU" altLang="ru-RU" sz="2200" i="1" dirty="0" smtClean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45845">
            <a:off x="768806" y="3263156"/>
            <a:ext cx="62066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1" hangingPunct="1"/>
            <a:r>
              <a:rPr lang="ru-RU" altLang="ru-RU" sz="2200" i="1" dirty="0" smtClean="0">
                <a:latin typeface="Times New Roman" panose="02020603050405020304" pitchFamily="18" charset="0"/>
              </a:rPr>
              <a:t>Родился 26.11.1954 года. Детство, отрочество и ранняя юность прошли в небольших городках Поволжья и </a:t>
            </a:r>
            <a:r>
              <a:rPr lang="ru-RU" altLang="ru-RU" sz="2200" i="1" dirty="0" err="1" smtClean="0">
                <a:latin typeface="Times New Roman" panose="02020603050405020304" pitchFamily="18" charset="0"/>
              </a:rPr>
              <a:t>Прихоперья</a:t>
            </a:r>
            <a:r>
              <a:rPr lang="ru-RU" altLang="ru-RU" sz="2200" i="1" dirty="0" smtClean="0">
                <a:latin typeface="Times New Roman" panose="02020603050405020304" pitchFamily="18" charset="0"/>
              </a:rPr>
              <a:t>: Ершове,   Аткарске,   а   затем   –   Балашове.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442085">
            <a:off x="2362308" y="5235682"/>
            <a:ext cx="4635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200" i="1" dirty="0" smtClean="0">
                <a:latin typeface="Times New Roman" panose="02020603050405020304" pitchFamily="18" charset="0"/>
              </a:rPr>
              <a:t>геодезической экспедиции объездил</a:t>
            </a:r>
            <a:endParaRPr lang="ru-RU" sz="2200" dirty="0" smtClean="0"/>
          </a:p>
        </p:txBody>
      </p:sp>
      <p:sp>
        <p:nvSpPr>
          <p:cNvPr id="10" name="Прямоугольник 9"/>
          <p:cNvSpPr/>
          <p:nvPr/>
        </p:nvSpPr>
        <p:spPr>
          <a:xfrm rot="20409726">
            <a:off x="2211424" y="5009116"/>
            <a:ext cx="44561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200" i="1" dirty="0" smtClean="0">
                <a:latin typeface="Times New Roman" panose="02020603050405020304" pitchFamily="18" charset="0"/>
              </a:rPr>
              <a:t>школу     жизни:   в    </a:t>
            </a:r>
            <a:r>
              <a:rPr lang="ru-RU" altLang="ru-RU" sz="2200" i="1" dirty="0" err="1" smtClean="0">
                <a:latin typeface="Times New Roman" panose="02020603050405020304" pitchFamily="18" charset="0"/>
              </a:rPr>
              <a:t>топотряде</a:t>
            </a:r>
            <a:endParaRPr lang="ru-RU" altLang="ru-RU" sz="2200" i="1" dirty="0" smtClean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55966">
            <a:off x="2793760" y="5564613"/>
            <a:ext cx="37782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200" i="1" dirty="0" smtClean="0">
                <a:latin typeface="Times New Roman" panose="02020603050405020304" pitchFamily="18" charset="0"/>
              </a:rPr>
              <a:t>степи Заволжья, работал на заводе, служил на Бал</a:t>
            </a:r>
            <a:r>
              <a:rPr lang="ru-RU" alt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тике.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-108595" y="237401"/>
            <a:ext cx="756084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Студенческие годы. </a:t>
            </a:r>
          </a:p>
          <a:p>
            <a:pPr algn="ctr">
              <a:lnSpc>
                <a:spcPct val="115000"/>
              </a:lnSpc>
            </a:pPr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СГУ им. Н.Г. Чернышевского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843733" y="1817514"/>
            <a:ext cx="417646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7663" algn="just"/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Несомненная гуманитарная одарённость 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проявилась ещё на студенческой скамье. </a:t>
            </a: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 году Седов успешно завершил обучение на филологическом факультете </a:t>
            </a: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Саратовского 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 </a:t>
            </a:r>
            <a:endParaRPr lang="ru-RU" altLang="ru-RU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7663" algn="just"/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силу было заниматься одновременно в двух </a:t>
            </a:r>
            <a:r>
              <a:rPr lang="ru-RU" alt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спецсеминарах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литературоведческом и </a:t>
            </a:r>
            <a:r>
              <a:rPr lang="ru-RU" alt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лингвис-тическом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77" y="4553818"/>
            <a:ext cx="279380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467469" y="4913858"/>
            <a:ext cx="352839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7663" algn="just"/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спецсеминаре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профессора Л.И.Баранниковой Константин Фёдорович работал над темой «Лингвистические взгляды М.М.Бахтина». </a:t>
            </a:r>
          </a:p>
        </p:txBody>
      </p:sp>
      <p:pic>
        <p:nvPicPr>
          <p:cNvPr id="12294" name="Picture 7" descr="http://doverennielitsa.ru/sites/default/files/styles/profile/public/media/uploads/Bezimeni-1_9.jpg?itok=qEDQ_D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77" y="7499246"/>
            <a:ext cx="2743204" cy="2743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467469" y="6375211"/>
            <a:ext cx="3528392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7663" algn="just"/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семинаре профессора </a:t>
            </a:r>
            <a:r>
              <a:rPr lang="ru-RU" alt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В.В.Прозорова</a:t>
            </a: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написал и блестяще защитил дипломную работу на тему «Автор – герой – читатель в структуре романа Ф.М. Достоевского «Преступление и наказание».</a:t>
            </a:r>
            <a:endParaRPr lang="ru-RU" altLang="ru-RU" sz="1900" i="1" dirty="0"/>
          </a:p>
        </p:txBody>
      </p:sp>
      <p:pic>
        <p:nvPicPr>
          <p:cNvPr id="12296" name="Рисунок 2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5" y="1745506"/>
            <a:ext cx="2664296" cy="3197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aratovregion.ucoz.ru/saratov/education/pags/pag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 b="11476"/>
          <a:stretch>
            <a:fillRect/>
          </a:stretch>
        </p:blipFill>
        <p:spPr bwMode="auto">
          <a:xfrm>
            <a:off x="467469" y="8370242"/>
            <a:ext cx="357982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39477" y="7506146"/>
            <a:ext cx="648072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 интенсивной работы над докторской диссертацией «Становление структуры устного </a:t>
            </a:r>
            <a:r>
              <a:rPr lang="ru-RU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дискурса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выражение эволюции языковой личности» Константин Фёдорович сближается с выдающимися университетскими лингвистами профессорами Ильей Наумовичем Гореловым, Ольгой Борисовной Сиротининой, </a:t>
            </a:r>
            <a:r>
              <a:rPr lang="ru-RU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Марой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Борисовной Борисовой.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обаяние и авторитет во многом способствовали формированию личности Седова как неутомимого и талантливого ученого-педагога. </a:t>
            </a:r>
            <a:endParaRPr lang="ru-RU" altLang="ru-RU" sz="1900" dirty="0"/>
          </a:p>
        </p:txBody>
      </p:sp>
      <p:pic>
        <p:nvPicPr>
          <p:cNvPr id="13315" name="Содержимое 3" descr="getImage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" y="1625600"/>
            <a:ext cx="2695575" cy="357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-36587" y="278051"/>
            <a:ext cx="62281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Начало преподавательской и научной деятельности</a:t>
            </a: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3347789" y="1601490"/>
            <a:ext cx="3816424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1984 года Седов связывает свою судьбу с Саратовским пединститутом. Здесь начинаются его систематические занятия психолингвистикой, здесь защитил он свою кандидатскую диссертацию, здесь возглавлял </a:t>
            </a:r>
            <a:r>
              <a:rPr lang="ru-RU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киноклуб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здесь работал последовательно заведующим кафедрами дефектологии, теории речи и психологии, логопедии и психолингвистики. </a:t>
            </a:r>
            <a:endParaRPr lang="ru-RU" altLang="ru-RU" sz="1900" dirty="0"/>
          </a:p>
        </p:txBody>
      </p:sp>
      <p:pic>
        <p:nvPicPr>
          <p:cNvPr id="13318" name="Содержимое 3" descr="getImage (9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35" y="5273898"/>
            <a:ext cx="3496553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Прямоугольник 1"/>
          <p:cNvSpPr>
            <a:spLocks noChangeArrowheads="1"/>
          </p:cNvSpPr>
          <p:nvPr/>
        </p:nvSpPr>
        <p:spPr bwMode="auto">
          <a:xfrm>
            <a:off x="436115" y="5345906"/>
            <a:ext cx="2983682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времени интеграции пединститута в СГУ Седов по совместительству работает на университетской кафедре русского языка и речевой коммуникации. </a:t>
            </a:r>
            <a:endParaRPr lang="ru-RU" alt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115541" y="7955031"/>
            <a:ext cx="604867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Интересы К.Ф. Седова были универсальны: он читал лекционные курсы «История русской литературы ХIХ века (От Грибоедова до Чехова)», «Введение в нейролингвистику», «Психология речи», «Основы психолингвистики», «Теория речи», «Риторика», «Общая психология», «Возрастная психология», спецкурсы «Человек в повседневной коммуникации», «Поэтика повествования в художественной прозе».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115541" y="380256"/>
            <a:ext cx="61206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К.Ф. Седов - организатор кафедры логопедии и психолингвистики СГУ</a:t>
            </a:r>
            <a:endParaRPr lang="ru-RU" altLang="ru-RU" sz="32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40" name="Рисунок 6" descr="C:\Users\Владимир Петрович\Desktop\Седов стенд\Готовые\SDC100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6035"/>
          <a:stretch>
            <a:fillRect/>
          </a:stretch>
        </p:blipFill>
        <p:spPr bwMode="auto">
          <a:xfrm>
            <a:off x="1187549" y="1529482"/>
            <a:ext cx="2232248" cy="237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Рисунок 7" descr="C:\Users\Владимир Петрович\Desktop\Седов стенд\Готовые\С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57" y="5070284"/>
            <a:ext cx="5760640" cy="3011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05" y="1529482"/>
            <a:ext cx="36724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«Был избираем на должности: заведующего кафедрами дефектологии, теории речи и психологии, логопедии и психолингвистики. Считаю себя руководителем демократического стиля».</a:t>
            </a:r>
          </a:p>
          <a:p>
            <a:pPr algn="r">
              <a:defRPr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К.Ф. Седов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541" y="3977754"/>
            <a:ext cx="60486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2006 году на факультете коррекционной педагогики и специальной психологии была организована кафедра логопедии и психолингвистики, и К.Ф.Седов стал её первым заведующим.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Рисунок 5" descr="C:\Users\Владимир Петрович\Desktop\Седов стенд\Готовые\Дача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068">
            <a:off x="469970" y="6845383"/>
            <a:ext cx="4261498" cy="3246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3" y="3257674"/>
            <a:ext cx="327166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83">
            <a:off x="4023623" y="6221588"/>
            <a:ext cx="3181729" cy="4201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 descr="C:\Users\Владимир Петрович\Desktop\Седов стенд\Готовые\С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585">
            <a:off x="3657115" y="1761688"/>
            <a:ext cx="3448154" cy="4735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 descr="http://www.sgu.ru/files/nodes/73035/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817">
            <a:off x="400583" y="737064"/>
            <a:ext cx="2062335" cy="2776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52" y="542280"/>
            <a:ext cx="6660157" cy="7711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Просто </a:t>
            </a:r>
            <a:br>
              <a:rPr 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Константин Федорович</a:t>
            </a:r>
            <a:endParaRPr lang="ru-RU" sz="40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25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4"/>
          <a:stretch>
            <a:fillRect/>
          </a:stretch>
        </p:blipFill>
        <p:spPr bwMode="auto">
          <a:xfrm>
            <a:off x="3203773" y="1097434"/>
            <a:ext cx="1152128" cy="1459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35421" y="6210002"/>
            <a:ext cx="1368152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7" descr="C:\Users\Владимир Петрович\Desktop\Седов стенд\Готовые\СедовПБ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15" y="0"/>
            <a:ext cx="2123654" cy="2511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-396627" y="233338"/>
            <a:ext cx="64807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Студенты, аспиранты, коллеги </a:t>
            </a:r>
          </a:p>
          <a:p>
            <a:pPr algn="ctr"/>
            <a:r>
              <a:rPr lang="ru-RU" altLang="ru-RU" sz="32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 К.Ф. Седове</a:t>
            </a:r>
          </a:p>
        </p:txBody>
      </p:sp>
      <p:pic>
        <p:nvPicPr>
          <p:cNvPr id="16390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>
            <a:fillRect/>
          </a:stretch>
        </p:blipFill>
        <p:spPr bwMode="auto">
          <a:xfrm>
            <a:off x="3347789" y="7362130"/>
            <a:ext cx="1224136" cy="1378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5" y="1169442"/>
            <a:ext cx="1172702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Прямоугольник 2"/>
          <p:cNvSpPr>
            <a:spLocks noChangeArrowheads="1"/>
          </p:cNvSpPr>
          <p:nvPr/>
        </p:nvSpPr>
        <p:spPr bwMode="auto">
          <a:xfrm>
            <a:off x="395461" y="7272406"/>
            <a:ext cx="3024336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1325" algn="just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Особенно интересным для меня был курс психолингвистики, который блестяще вел Константин Федорович. Его лекции очень мне пригодились в моей работе.</a:t>
            </a:r>
          </a:p>
          <a:p>
            <a:pPr indent="723900" algn="r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Юлия</a:t>
            </a:r>
            <a:r>
              <a:rPr lang="ru-RU" alt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altLang="ru-RU" sz="17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Урманова</a:t>
            </a:r>
            <a:r>
              <a:rPr lang="ru-RU" alt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логопед </a:t>
            </a:r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областной клинической больницы, Саратов</a:t>
            </a:r>
            <a:endParaRPr lang="ru-RU" altLang="ru-RU" sz="1700" i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Прямоугольник 10"/>
          <p:cNvSpPr>
            <a:spLocks noChangeArrowheads="1"/>
          </p:cNvSpPr>
          <p:nvPr/>
        </p:nvSpPr>
        <p:spPr bwMode="auto">
          <a:xfrm>
            <a:off x="3491805" y="8318846"/>
            <a:ext cx="3672408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25488" algn="just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Константин Федорович был нашим любимым преподавателем и его лекции мы стремились не пропускать. С ним всегда было интересно и не скучно.</a:t>
            </a:r>
            <a:endParaRPr lang="ru-RU" altLang="ru-RU" sz="1700" i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alt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Ксения </a:t>
            </a:r>
            <a:r>
              <a:rPr lang="ru-RU" altLang="ru-RU" sz="17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Дружаева</a:t>
            </a:r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л</a:t>
            </a:r>
            <a:r>
              <a:rPr lang="ru-RU" altLang="ru-RU" sz="1700" i="1" dirty="0" smtClean="0">
                <a:latin typeface="Times New Roman" panose="02020603050405020304" pitchFamily="18" charset="0"/>
              </a:rPr>
              <a:t>огопед гимназии № 17, Санкт-Петербург</a:t>
            </a:r>
            <a:endParaRPr lang="ru-RU" altLang="ru-RU" sz="17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461" y="2409542"/>
            <a:ext cx="30243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Константин Фёдорович обладал широкой   эрудицией. В студенческие годы</a:t>
            </a:r>
            <a:r>
              <a:rPr lang="ru-RU" altLang="ru-RU" sz="1700" i="1" dirty="0" smtClean="0"/>
              <a:t> </a:t>
            </a:r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он сполна использовал те возможности, которые предоставлял филологический факультет СГУ. У него были хорошие учителя, и он стал ученым, достойным своих учителей.  Он был, безусловно, креативной личностью, и мы, его коллеги, его уважали и дорожили его дружбой.  </a:t>
            </a:r>
          </a:p>
          <a:p>
            <a:pPr algn="r"/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В.П.Крючков, </a:t>
            </a:r>
            <a:r>
              <a:rPr lang="ru-RU" altLang="ru-RU" sz="17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д.филол.н</a:t>
            </a:r>
            <a:endParaRPr lang="ru-RU" altLang="ru-RU" sz="17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797" y="2443222"/>
            <a:ext cx="35283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Константин Федорович подарил своим ученикам много интересных научных идей и гипотез. Обладая уникальными коммуникативными качествами, высочайшим уровнем коммуникативной компетенции (которую так разносторонне изучал), Константин Федорович считал, что каждый человек (и особенно будущий логопед) "ДОЛЖЕН знать, как в норме происходит становление </a:t>
            </a: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способ-ности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ребенка, подростка, юноши к общению" и всегда призывал изучать речь детей -  "жизнерадостных "объектов" возможных научных трудов...  </a:t>
            </a:r>
          </a:p>
          <a:p>
            <a:pPr algn="just"/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симпатичных источников речевого материала".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1700" i="1" dirty="0" err="1" smtClean="0">
                <a:latin typeface="Times New Roman" pitchFamily="18" charset="0"/>
                <a:cs typeface="Times New Roman" pitchFamily="18" charset="0"/>
              </a:rPr>
              <a:t>О.В.Кощеева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, к.ф.н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8" descr="C:\Users\Владимир Петрович\Desktop\Седов стенд\Готовые\IMG_18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" y="1889523"/>
            <a:ext cx="2919392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Содержимое 3" descr="getImage (6)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50" y="4486971"/>
            <a:ext cx="3040815" cy="258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1962446" y="238562"/>
            <a:ext cx="54177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Международная научная конференция, посвященная саратовским </a:t>
            </a:r>
            <a:r>
              <a:rPr lang="ru-RU" altLang="ru-RU" sz="2400" b="1" spc="50" dirty="0" err="1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психолингвистам</a:t>
            </a:r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И.Н. Горелову </a:t>
            </a:r>
          </a:p>
          <a:p>
            <a:pPr algn="ctr"/>
            <a:r>
              <a:rPr lang="ru-RU" altLang="ru-RU" sz="2400" b="1" spc="50" dirty="0">
                <a:ln w="11430"/>
                <a:solidFill>
                  <a:srgbClr val="1A0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 К.Ф. Седову. Саратовский университет. 2012 г.</a:t>
            </a:r>
            <a:endParaRPr lang="ru-RU" altLang="ru-RU" sz="2400" b="1" spc="50" dirty="0">
              <a:ln w="11430"/>
              <a:solidFill>
                <a:srgbClr val="1A0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2898030" y="6233792"/>
            <a:ext cx="435590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Речежанровые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типологии К.Ф.Седова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иерархия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речежанровых сущностей, ранжированных по уровню абстракции текстовой деятельности «</a:t>
            </a:r>
            <a:r>
              <a:rPr lang="ru-RU" alt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гипержанр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жанр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ru-RU" alt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субжанр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 доминанты разновидностей гипержанра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бытовой 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 по душам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 в компании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светский 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болтовня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… Конкретные речевые жанры - «материалы к энциклопедии РЖ»: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анекдот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комплимент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разговор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(в </a:t>
            </a:r>
            <a:r>
              <a:rPr lang="ru-RU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т.ч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разговор в компании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болтовня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ссора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ru-RU" altLang="ru-RU" dirty="0"/>
          </a:p>
        </p:txBody>
      </p: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2915741" y="3545706"/>
            <a:ext cx="432048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9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«Константину Федоровичу принадлежит пальма первенства в комплексном изучении </a:t>
            </a:r>
            <a:r>
              <a:rPr lang="ru-RU" altLang="ru-RU" sz="1900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речежанровой</a:t>
            </a:r>
            <a:r>
              <a:rPr lang="ru-RU" altLang="ru-RU" sz="19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компетенции языковой личности лингвистическими, психолингвистическими и </a:t>
            </a:r>
            <a:r>
              <a:rPr lang="ru-RU" altLang="ru-RU" sz="1900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онтолингвистическими</a:t>
            </a:r>
            <a:r>
              <a:rPr lang="ru-RU" altLang="ru-RU" sz="19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методами</a:t>
            </a:r>
            <a:r>
              <a:rPr lang="ru-RU" altLang="ru-RU" sz="19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altLang="ru-RU" sz="1900" i="1" dirty="0" smtClean="0">
                <a:latin typeface="Times New Roman" pitchFamily="18" charset="0"/>
                <a:cs typeface="Times New Roman" pitchFamily="18" charset="0"/>
              </a:rPr>
              <a:t>В.В.Дементьев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i="1" dirty="0" err="1">
                <a:latin typeface="Times New Roman" pitchFamily="18" charset="0"/>
                <a:cs typeface="Times New Roman" pitchFamily="18" charset="0"/>
              </a:rPr>
              <a:t>д.филол.н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профессор СГУ</a:t>
            </a:r>
          </a:p>
        </p:txBody>
      </p:sp>
      <p:sp>
        <p:nvSpPr>
          <p:cNvPr id="17416" name="Прямоугольник 5"/>
          <p:cNvSpPr>
            <a:spLocks noChangeArrowheads="1"/>
          </p:cNvSpPr>
          <p:nvPr/>
        </p:nvSpPr>
        <p:spPr bwMode="auto">
          <a:xfrm>
            <a:off x="2880319" y="2033538"/>
            <a:ext cx="435590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В конференции приняли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участие филологи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900" dirty="0" err="1" smtClean="0">
                <a:latin typeface="Times New Roman" pitchFamily="18" charset="0"/>
                <a:cs typeface="Times New Roman" pitchFamily="18" charset="0"/>
              </a:rPr>
              <a:t>психолингвисты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Саратова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, Москвы, Санкт-Петербурга, Перми, Екатеринбурга, Волгограда, Твери, Хельсинки.</a:t>
            </a:r>
          </a:p>
        </p:txBody>
      </p:sp>
      <p:pic>
        <p:nvPicPr>
          <p:cNvPr id="8" name="Рисунок 6" descr="C:\Users\Владимир Петрович\Desktop\Седов стенд\Готовые\IMG_1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7506146"/>
            <a:ext cx="321182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3378</TotalTime>
  <Words>656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Просто  Константин Федорович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Пользователь Windows</cp:lastModifiedBy>
  <cp:revision>195</cp:revision>
  <dcterms:created xsi:type="dcterms:W3CDTF">2010-01-29T15:19:23Z</dcterms:created>
  <dcterms:modified xsi:type="dcterms:W3CDTF">2024-02-01T15:16:52Z</dcterms:modified>
</cp:coreProperties>
</file>