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4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59" r:id="rId9"/>
    <p:sldId id="257" r:id="rId10"/>
    <p:sldId id="261" r:id="rId11"/>
    <p:sldId id="267" r:id="rId12"/>
    <p:sldId id="26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34A"/>
    <a:srgbClr val="228C14"/>
    <a:srgbClr val="2FC263"/>
    <a:srgbClr val="25BF5B"/>
    <a:srgbClr val="1A6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5" autoAdjust="0"/>
  </p:normalViewPr>
  <p:slideViewPr>
    <p:cSldViewPr snapToGrid="0">
      <p:cViewPr varScale="1">
        <p:scale>
          <a:sx n="134" d="100"/>
          <a:sy n="134" d="100"/>
        </p:scale>
        <p:origin x="144" y="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866d8e3e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866d8e3e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52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8425"/>
            <a:ext cx="78852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5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5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joinchat/TJrBU6C97t3S6QMl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gu.ru/person/dobdin-sergey-yurevich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s://docs.google.com/document/d/1vohV9y_2jW5ZMIMFWzxM0aop2kw95xKETcK2YMvft0w/edit" TargetMode="External"/><Relationship Id="rId7" Type="http://schemas.openxmlformats.org/officeDocument/2006/relationships/hyperlink" Target="https://docs.google.com/document/d/e/2PACX-1vTJQ1pG397TnhFDm0Yz8sbPwEuNX_nwCUsXIEDYK1yQALf2DsBSCgF9P5kXul6-uiWTJhHa4otgaBUb/pub" TargetMode="External"/><Relationship Id="rId12" Type="http://schemas.openxmlformats.org/officeDocument/2006/relationships/hyperlink" Target="https://docs.google.com/document/d/e/2PACX-1vTv2IEOHsG6sdjl1rVK9ojSTTHhwcHMZlla_ITIxWz21P8iMWQaX02Ua_9-GhkNBLpyA5X8Ea88VazP/pub" TargetMode="External"/><Relationship Id="rId17" Type="http://schemas.openxmlformats.org/officeDocument/2006/relationships/image" Target="../media/image6.jpeg"/><Relationship Id="rId2" Type="http://schemas.openxmlformats.org/officeDocument/2006/relationships/hyperlink" Target="https://docs.google.com/document/d/e/2PACX-1vQArSkfPKvViJ9UlTeBfQOEiQgmPNiQteEU7vtYMXi_26au6josaQ7Y1K1o-K0VCA/pub" TargetMode="Externa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&#1089;&#1072;&#1088;&#1088;&#1094;.&#1088;&#1092;/" TargetMode="External"/><Relationship Id="rId11" Type="http://schemas.openxmlformats.org/officeDocument/2006/relationships/hyperlink" Target="https://docs.google.com/document/d/e/2PACX-1vTxv-DcLe_datNYfTz93ET4SYF73Gmg-CqaYF0mCfI1JGHgJAztRAHNF6W528PeDLjrP25wKVqycyiT/pub" TargetMode="External"/><Relationship Id="rId5" Type="http://schemas.openxmlformats.org/officeDocument/2006/relationships/hyperlink" Target="https://docs.google.com/document/d/e/2PACX-1vSoOKaPHdzYdmmmM1YAFU-fj2vEajZnw88tABWZdT5tzq7gnpqpQ-1jG9RcivSuDxvP2ESCAlZzfTVq/pub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s://www.sgu.ru/person/bratashov-daniil-nikolaevich" TargetMode="External"/><Relationship Id="rId4" Type="http://schemas.openxmlformats.org/officeDocument/2006/relationships/hyperlink" Target="http://coffeechoco.ru/" TargetMode="External"/><Relationship Id="rId9" Type="http://schemas.openxmlformats.org/officeDocument/2006/relationships/hyperlink" Target="https://docs.google.com/document/d/e/2PACX-1vR5HYxm33IKvqHR62mo69nEd4e1pti8oO7zVnRs6PTW8WgLAEL0BNmJoSEO9Qb_RYcfYZkywxNDPII2/pub" TargetMode="Externa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26" y="1798571"/>
            <a:ext cx="1279526" cy="118067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7A933-7120-4007-8FC3-3B8FEFF0B217}"/>
              </a:ext>
            </a:extLst>
          </p:cNvPr>
          <p:cNvSpPr txBox="1">
            <a:spLocks/>
          </p:cNvSpPr>
          <p:nvPr/>
        </p:nvSpPr>
        <p:spPr>
          <a:xfrm>
            <a:off x="3328153" y="1727326"/>
            <a:ext cx="3957551" cy="1384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ХАКАТОН В СГУ </a:t>
            </a:r>
          </a:p>
          <a:p>
            <a:pPr algn="l"/>
            <a:r>
              <a:rPr lang="ru-RU" sz="3200" dirty="0" smtClean="0">
                <a:solidFill>
                  <a:srgbClr val="0070C0"/>
                </a:solidFill>
              </a:rPr>
              <a:t>ПРОСТАЯ</a:t>
            </a:r>
            <a:r>
              <a:rPr lang="ru-RU" sz="3200" dirty="0" smtClean="0"/>
              <a:t> </a:t>
            </a:r>
            <a:r>
              <a:rPr lang="ru-RU" sz="3200" dirty="0"/>
              <a:t>ФИЗИКА </a:t>
            </a:r>
            <a:r>
              <a:rPr lang="en-US" sz="3200" dirty="0"/>
              <a:t>DATA </a:t>
            </a:r>
            <a:r>
              <a:rPr lang="en-US" sz="3200" dirty="0">
                <a:solidFill>
                  <a:srgbClr val="0070C0"/>
                </a:solidFill>
              </a:rPr>
              <a:t>SCIENCE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8152" y="3111983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316" y="1419758"/>
            <a:ext cx="83086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It-community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networking </a:t>
            </a:r>
            <a:r>
              <a:rPr lang="ru-RU" sz="2400" b="1" dirty="0" smtClean="0"/>
              <a:t>навсегда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Новые знания в </a:t>
            </a:r>
            <a:r>
              <a:rPr lang="en-US" sz="2400" b="1" dirty="0" smtClean="0"/>
              <a:t>Data Science</a:t>
            </a:r>
            <a:endParaRPr lang="ru-RU" sz="24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Возможность найти хобби-работу своей мечты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Приглашение в </a:t>
            </a:r>
            <a:r>
              <a:rPr lang="ru-RU" sz="2400" b="1" dirty="0" err="1" smtClean="0"/>
              <a:t>коворкинг</a:t>
            </a:r>
            <a:r>
              <a:rPr lang="ru-RU" sz="2400" b="1" dirty="0" smtClean="0"/>
              <a:t> центра «Точка кипения»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Удовольствие от работы вместе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26" y="249759"/>
            <a:ext cx="645778" cy="59588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7A933-7120-4007-8FC3-3B8FEFF0B217}"/>
              </a:ext>
            </a:extLst>
          </p:cNvPr>
          <p:cNvSpPr txBox="1">
            <a:spLocks/>
          </p:cNvSpPr>
          <p:nvPr/>
        </p:nvSpPr>
        <p:spPr>
          <a:xfrm>
            <a:off x="6765621" y="287866"/>
            <a:ext cx="1997380" cy="605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ХАКАТОН В СГУ </a:t>
            </a:r>
          </a:p>
          <a:p>
            <a:pPr algn="l"/>
            <a:r>
              <a:rPr lang="ru-RU" sz="1400" dirty="0" smtClean="0">
                <a:solidFill>
                  <a:srgbClr val="0070C0"/>
                </a:solidFill>
              </a:rPr>
              <a:t>ПРОСТАЯ</a:t>
            </a:r>
            <a:r>
              <a:rPr lang="ru-RU" sz="1400" dirty="0" smtClean="0"/>
              <a:t> </a:t>
            </a:r>
            <a:r>
              <a:rPr lang="ru-RU" sz="1400" dirty="0"/>
              <a:t>ФИЗИКА </a:t>
            </a:r>
            <a:r>
              <a:rPr lang="en-US" sz="1400" dirty="0"/>
              <a:t>DATA </a:t>
            </a:r>
            <a:r>
              <a:rPr lang="en-US" sz="1400" dirty="0">
                <a:solidFill>
                  <a:srgbClr val="0070C0"/>
                </a:solidFill>
              </a:rPr>
              <a:t>SCIENCE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601" y="290086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Результаты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04" y="4312876"/>
            <a:ext cx="645778" cy="59588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7A933-7120-4007-8FC3-3B8FEFF0B217}"/>
              </a:ext>
            </a:extLst>
          </p:cNvPr>
          <p:cNvSpPr txBox="1">
            <a:spLocks/>
          </p:cNvSpPr>
          <p:nvPr/>
        </p:nvSpPr>
        <p:spPr>
          <a:xfrm>
            <a:off x="6741767" y="4303274"/>
            <a:ext cx="1997380" cy="605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ХАКАТОН В СГУ </a:t>
            </a:r>
          </a:p>
          <a:p>
            <a:pPr algn="l"/>
            <a:r>
              <a:rPr lang="ru-RU" sz="1400" dirty="0" smtClean="0">
                <a:solidFill>
                  <a:srgbClr val="0070C0"/>
                </a:solidFill>
              </a:rPr>
              <a:t>ПРОСТАЯ</a:t>
            </a:r>
            <a:r>
              <a:rPr lang="ru-RU" sz="1400" dirty="0" smtClean="0"/>
              <a:t> </a:t>
            </a:r>
            <a:r>
              <a:rPr lang="ru-RU" sz="1400" dirty="0"/>
              <a:t>ФИЗИКА </a:t>
            </a:r>
            <a:r>
              <a:rPr lang="en-US" sz="1400" dirty="0"/>
              <a:t>DATA </a:t>
            </a:r>
            <a:r>
              <a:rPr lang="en-US" sz="1400" dirty="0">
                <a:solidFill>
                  <a:srgbClr val="0070C0"/>
                </a:solidFill>
              </a:rPr>
              <a:t>SCIENCE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H:\УТК_СГУ\Открытие 19-10-2019\Лого\Точка Кипения (СГУ) — коп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5872" y="4234871"/>
            <a:ext cx="1998134" cy="783643"/>
          </a:xfrm>
          <a:prstGeom prst="rect">
            <a:avLst/>
          </a:prstGeom>
          <a:noFill/>
        </p:spPr>
      </p:pic>
      <p:pic>
        <p:nvPicPr>
          <p:cNvPr id="26626" name="Picture 2" descr="H:\It-communi7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875" y="103326"/>
            <a:ext cx="5301310" cy="397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qrcoder.ru/code/?https%3A%2F%2Ft.me%2Fjoinchat%2FTJrBU6C97t3S6QMl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565" y="1906297"/>
            <a:ext cx="1409700" cy="14097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94042" y="3387921"/>
            <a:ext cx="3419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3"/>
              </a:rPr>
              <a:t>https://t.me/joinchat/TJrBU6C97t3S6QMl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08960" y="1494845"/>
            <a:ext cx="2763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Чат центра Точки кипения СГУ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199" y="965409"/>
            <a:ext cx="844475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1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Кафе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Марии Трифоновой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КиШ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2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Адрес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</a:t>
            </a:r>
            <a:r>
              <a:rPr lang="ru-RU" sz="2000" dirty="0" smtClean="0">
                <a:solidFill>
                  <a:srgbClr val="1155CC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Дениса Письменного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ЕРКЦ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3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Погода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Сергея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Добдина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4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Кровь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Даниила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Браташова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rgbClr val="1155CC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Екатерины </a:t>
            </a:r>
            <a:r>
              <a:rPr lang="ru-RU" sz="2000" dirty="0" err="1" smtClean="0">
                <a:solidFill>
                  <a:srgbClr val="1155CC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Прихожденко</a:t>
            </a:r>
            <a:endParaRPr lang="ru-RU" sz="2000" dirty="0" smtClean="0">
              <a:solidFill>
                <a:srgbClr val="1155CC"/>
              </a:solidFill>
              <a:latin typeface="Arial" pitchFamily="34" charset="0"/>
              <a:ea typeface="Times New Roman" pitchFamily="18" charset="0"/>
              <a:cs typeface="Arial" pitchFamily="34" charset="0"/>
              <a:hlinkClick r:id="rId1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5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Дефекты 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Мурада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Мамедова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Ксении Литвиновой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6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Голос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Павла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Ирматова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Екатерины Апраксиной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:\itsaratoov.jpg"/>
          <p:cNvPicPr>
            <a:picLocks noChangeAspect="1" noChangeArrowheads="1"/>
          </p:cNvPicPr>
          <p:nvPr/>
        </p:nvPicPr>
        <p:blipFill>
          <a:blip r:embed="rId13"/>
          <a:srcRect l="6480" t="35640" r="5792" b="33954"/>
          <a:stretch>
            <a:fillRect/>
          </a:stretch>
        </p:blipFill>
        <p:spPr bwMode="auto">
          <a:xfrm>
            <a:off x="317790" y="4114800"/>
            <a:ext cx="2061343" cy="714442"/>
          </a:xfrm>
          <a:prstGeom prst="rect">
            <a:avLst/>
          </a:prstGeom>
          <a:noFill/>
        </p:spPr>
      </p:pic>
      <p:pic>
        <p:nvPicPr>
          <p:cNvPr id="19459" name="Picture 3" descr="H:\griddynamics.png"/>
          <p:cNvPicPr>
            <a:picLocks noChangeAspect="1" noChangeArrowheads="1"/>
          </p:cNvPicPr>
          <p:nvPr/>
        </p:nvPicPr>
        <p:blipFill>
          <a:blip r:embed="rId14"/>
          <a:srcRect t="33000" b="30000"/>
          <a:stretch>
            <a:fillRect/>
          </a:stretch>
        </p:blipFill>
        <p:spPr bwMode="auto">
          <a:xfrm>
            <a:off x="4284662" y="4224866"/>
            <a:ext cx="2302598" cy="486835"/>
          </a:xfrm>
          <a:prstGeom prst="rect">
            <a:avLst/>
          </a:prstGeom>
          <a:noFill/>
        </p:spPr>
      </p:pic>
      <p:pic>
        <p:nvPicPr>
          <p:cNvPr id="19460" name="Picture 4" descr="H:\2137 (1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83828" y="4140199"/>
            <a:ext cx="2231573" cy="635000"/>
          </a:xfrm>
          <a:prstGeom prst="rect">
            <a:avLst/>
          </a:prstGeom>
          <a:noFill/>
        </p:spPr>
      </p:pic>
      <p:pic>
        <p:nvPicPr>
          <p:cNvPr id="19461" name="Picture 5" descr="H:\img_cgwElM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60675" y="3979793"/>
            <a:ext cx="1330325" cy="1029671"/>
          </a:xfrm>
          <a:prstGeom prst="rect">
            <a:avLst/>
          </a:prstGeom>
          <a:noFill/>
        </p:spPr>
      </p:pic>
      <p:pic>
        <p:nvPicPr>
          <p:cNvPr id="19463" name="Picture 7" descr="H:\УТК_СГУ\Открытие 19-10-2019\Лого\Точка Кипения (СГУ) — копия (2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07200" y="362586"/>
            <a:ext cx="1998134" cy="7836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2601" y="290086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96704"/>
              </p:ext>
            </p:extLst>
          </p:nvPr>
        </p:nvGraphicFramePr>
        <p:xfrm>
          <a:off x="1721908" y="3096344"/>
          <a:ext cx="5734050" cy="705358"/>
        </p:xfrm>
        <a:graphic>
          <a:graphicData uri="http://schemas.openxmlformats.org/drawingml/2006/table">
            <a:tbl>
              <a:tblPr/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Сергей </a:t>
                      </a:r>
                      <a:r>
                        <a:rPr lang="ru-RU" sz="1100" dirty="0" err="1" smtClean="0">
                          <a:latin typeface="Arial"/>
                          <a:ea typeface="Arial"/>
                          <a:cs typeface="Times New Roman"/>
                        </a:rPr>
                        <a:t>Добдин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PhD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Associate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Professor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, SSU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Мария Трифонова</a:t>
                      </a:r>
                      <a:r>
                        <a:rPr lang="ru-RU" sz="1100" dirty="0" smtClean="0"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br>
                        <a:rPr lang="ru-RU" sz="1100" dirty="0" smtClean="0"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ru-RU" sz="1100" dirty="0" smtClean="0">
                          <a:latin typeface="Arial"/>
                          <a:ea typeface="Arial"/>
                          <a:cs typeface="Times New Roman"/>
                        </a:rPr>
                        <a:t>BI-специалист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/>
                          <a:ea typeface="Arial"/>
                          <a:cs typeface="Times New Roman"/>
                        </a:rPr>
                        <a:t>Даниил </a:t>
                      </a:r>
                      <a:r>
                        <a:rPr lang="ru-RU" sz="1100" dirty="0" err="1" smtClean="0">
                          <a:latin typeface="+mn-lt"/>
                          <a:ea typeface="Arial"/>
                          <a:cs typeface="Times New Roman"/>
                        </a:rPr>
                        <a:t>Браташов</a:t>
                      </a:r>
                      <a:r>
                        <a:rPr lang="ru-RU" sz="1100" dirty="0" smtClean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endParaRPr lang="ru-RU" sz="1100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/>
                          <a:ea typeface="Arial"/>
                          <a:cs typeface="Times New Roman"/>
                        </a:rPr>
                        <a:t>к.ф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.-м.н., SSU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3" name="image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701800" y="1253066"/>
            <a:ext cx="1771650" cy="1781175"/>
          </a:xfrm>
          <a:prstGeom prst="rect">
            <a:avLst/>
          </a:prstGeom>
          <a:noFill/>
        </p:spPr>
      </p:pic>
      <p:pic>
        <p:nvPicPr>
          <p:cNvPr id="20482" name="image1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776133" y="1261533"/>
            <a:ext cx="1552575" cy="1724025"/>
          </a:xfrm>
          <a:prstGeom prst="rect">
            <a:avLst/>
          </a:prstGeom>
          <a:noFill/>
        </p:spPr>
      </p:pic>
      <p:pic>
        <p:nvPicPr>
          <p:cNvPr id="20481" name="image3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5630333" y="1320800"/>
            <a:ext cx="1628775" cy="1685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2601" y="290086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Эксперты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33133" y="2862200"/>
          <a:ext cx="3835400" cy="881761"/>
        </p:xfrm>
        <a:graphic>
          <a:graphicData uri="http://schemas.openxmlformats.org/drawingml/2006/table">
            <a:tbl>
              <a:tblPr/>
              <a:tblGrid>
                <a:gridCol w="1897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Мурад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 Мамедов,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Data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Scientist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Exactpro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Ксения Литвинова,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Data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Scientist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Exactpro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532" name="image4.jpg"/>
          <p:cNvPicPr>
            <a:picLocks noChangeAspect="1" noChangeArrowheads="1"/>
          </p:cNvPicPr>
          <p:nvPr/>
        </p:nvPicPr>
        <p:blipFill rotWithShape="1">
          <a:blip r:embed="rId2"/>
          <a:srcRect l="756" t="20913" r="2018" b="-20913"/>
          <a:stretch/>
        </p:blipFill>
        <p:spPr bwMode="auto">
          <a:xfrm>
            <a:off x="1159933" y="900000"/>
            <a:ext cx="1260000" cy="1914525"/>
          </a:xfrm>
          <a:prstGeom prst="rect">
            <a:avLst/>
          </a:prstGeom>
          <a:noFill/>
        </p:spPr>
      </p:pic>
      <p:pic>
        <p:nvPicPr>
          <p:cNvPr id="22531" name="image5.jpg"/>
          <p:cNvPicPr>
            <a:picLocks noChangeAspect="1" noChangeArrowheads="1"/>
          </p:cNvPicPr>
          <p:nvPr/>
        </p:nvPicPr>
        <p:blipFill rotWithShape="1">
          <a:blip r:embed="rId3"/>
          <a:srcRect t="14048" b="-14048"/>
          <a:stretch/>
        </p:blipFill>
        <p:spPr bwMode="auto">
          <a:xfrm>
            <a:off x="6722533" y="828000"/>
            <a:ext cx="1455906" cy="1724555"/>
          </a:xfrm>
          <a:prstGeom prst="rect">
            <a:avLst/>
          </a:prstGeom>
          <a:noFill/>
        </p:spPr>
      </p:pic>
      <p:pic>
        <p:nvPicPr>
          <p:cNvPr id="22530" name="image7.jpg"/>
          <p:cNvPicPr>
            <a:picLocks noChangeAspect="1" noChangeArrowheads="1"/>
          </p:cNvPicPr>
          <p:nvPr/>
        </p:nvPicPr>
        <p:blipFill rotWithShape="1">
          <a:blip r:embed="rId4"/>
          <a:srcRect t="24256" b="-24256"/>
          <a:stretch/>
        </p:blipFill>
        <p:spPr bwMode="auto">
          <a:xfrm>
            <a:off x="1159933" y="3104550"/>
            <a:ext cx="1466850" cy="1952625"/>
          </a:xfrm>
          <a:prstGeom prst="rect">
            <a:avLst/>
          </a:prstGeom>
          <a:noFill/>
        </p:spPr>
      </p:pic>
      <p:pic>
        <p:nvPicPr>
          <p:cNvPr id="22529" name="image6.jpg"/>
          <p:cNvPicPr>
            <a:picLocks noChangeAspect="1" noChangeArrowheads="1"/>
          </p:cNvPicPr>
          <p:nvPr/>
        </p:nvPicPr>
        <p:blipFill rotWithShape="1">
          <a:blip r:embed="rId5"/>
          <a:srcRect l="-1162" t="-1" r="1162" b="26166"/>
          <a:stretch/>
        </p:blipFill>
        <p:spPr bwMode="auto">
          <a:xfrm>
            <a:off x="6722533" y="2920998"/>
            <a:ext cx="1371600" cy="1512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51667" y="1411816"/>
          <a:ext cx="3589866" cy="754761"/>
        </p:xfrm>
        <a:graphic>
          <a:graphicData uri="http://schemas.openxmlformats.org/drawingml/2006/table">
            <a:tbl>
              <a:tblPr/>
              <a:tblGrid>
                <a:gridCol w="157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Екатерина Апраксина,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Data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Scientist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Grid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Dynamics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Павел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Ирматов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ru-RU" sz="1100" dirty="0" smtClean="0">
                          <a:latin typeface="Arial"/>
                          <a:ea typeface="Arial"/>
                          <a:cs typeface="Times New Roman"/>
                        </a:rPr>
                        <a:t/>
                      </a:r>
                      <a:br>
                        <a:rPr lang="ru-RU" sz="1100" dirty="0" smtClean="0">
                          <a:latin typeface="Arial"/>
                          <a:ea typeface="Arial"/>
                          <a:cs typeface="Times New Roman"/>
                        </a:rPr>
                      </a:br>
                      <a:r>
                        <a:rPr lang="ru-RU" sz="1100" dirty="0" err="1" smtClean="0">
                          <a:latin typeface="Arial"/>
                          <a:ea typeface="Arial"/>
                          <a:cs typeface="Times New Roman"/>
                        </a:rPr>
                        <a:t>Data</a:t>
                      </a:r>
                      <a:r>
                        <a:rPr lang="ru-RU" sz="110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Scientist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Grid</a:t>
                      </a:r>
                      <a:r>
                        <a:rPr lang="ru-RU" sz="1100" dirty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Arial"/>
                          <a:ea typeface="Arial"/>
                          <a:cs typeface="Times New Roman"/>
                        </a:rPr>
                        <a:t>Dynamics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2601" y="290086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Эксперты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093" t="4067" r="867" b="12530"/>
          <a:stretch>
            <a:fillRect/>
          </a:stretch>
        </p:blipFill>
        <p:spPr bwMode="auto">
          <a:xfrm>
            <a:off x="323557" y="1364568"/>
            <a:ext cx="3640186" cy="195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1352" y="3390259"/>
            <a:ext cx="41077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Требуется решить задачу по сегментированию клиентов ресторана для дальнейшей разработки маркетинговой кампании.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 l="505" t="3187" r="1385" b="10026"/>
          <a:stretch>
            <a:fillRect/>
          </a:stretch>
        </p:blipFill>
        <p:spPr bwMode="auto">
          <a:xfrm>
            <a:off x="4839285" y="1364566"/>
            <a:ext cx="3597043" cy="198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4214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Задача 2: Прогнозирование адреса по вводимым символам (Т9 для адреса) 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601" y="290086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5538" t="9565" r="5495" b="10259"/>
          <a:stretch>
            <a:fillRect/>
          </a:stretch>
        </p:blipFill>
        <p:spPr bwMode="auto">
          <a:xfrm>
            <a:off x="337625" y="1153552"/>
            <a:ext cx="3446731" cy="19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8016" y="3131453"/>
            <a:ext cx="26278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 3: </a:t>
            </a:r>
            <a:r>
              <a:rPr lang="ru-RU" dirty="0" smtClean="0">
                <a:latin typeface="Calibri" pitchFamily="34" charset="0"/>
              </a:rPr>
              <a:t>Разработать модель искусственных нейронных сетей, позволяющих с высокой вероятностью предсказывать погодные условия.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3868" b="10400"/>
          <a:stretch>
            <a:fillRect/>
          </a:stretch>
        </p:blipFill>
        <p:spPr bwMode="auto">
          <a:xfrm>
            <a:off x="4515729" y="1139483"/>
            <a:ext cx="3927258" cy="228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45391" y="3379676"/>
            <a:ext cx="42343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Задача 4: Обучить нейронную сеть распознавать опухолевые клетки в сигналах </a:t>
            </a:r>
            <a:r>
              <a:rPr lang="ru-RU" dirty="0" err="1" smtClean="0">
                <a:latin typeface="Calibri" pitchFamily="34" charset="0"/>
              </a:rPr>
              <a:t>фотоакустической</a:t>
            </a:r>
            <a:r>
              <a:rPr lang="ru-RU" dirty="0" smtClean="0">
                <a:latin typeface="Calibri" pitchFamily="34" charset="0"/>
              </a:rPr>
              <a:t> проточной </a:t>
            </a:r>
            <a:r>
              <a:rPr lang="ru-RU" dirty="0" err="1" smtClean="0">
                <a:latin typeface="Calibri" pitchFamily="34" charset="0"/>
              </a:rPr>
              <a:t>цитометрии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2601" y="290086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452" t="4220" r="2418" b="10857"/>
          <a:stretch>
            <a:fillRect/>
          </a:stretch>
        </p:blipFill>
        <p:spPr bwMode="auto">
          <a:xfrm>
            <a:off x="516205" y="842400"/>
            <a:ext cx="3523041" cy="198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759466" y="2859727"/>
            <a:ext cx="42321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Задача 6: Классификация эмоций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датасете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аудиофайлов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Это полезно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колл-центрах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для оценки качества обслуживания, а также выделения разговоров которые нужно прослушать менеджером верхнего уровня. Кроме того, это будет полезно для дальнейшего развития голосовых помощников, роботов-консультантов и т.п.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799" y="420158"/>
            <a:ext cx="3699934" cy="231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8733" y="2859725"/>
            <a:ext cx="37183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Задача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5: Прогнозирование приоритетов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баг-репортов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по описанию.  На основе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предсатвленного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датасета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нужно подготовить алгоритм классификации приоритетов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багов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по их заголовкам и описаниям.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Датасет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можно трансформировать, очищать от лишней информации или обогащать дополнительной.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601" y="290086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23" y="1097652"/>
            <a:ext cx="6525490" cy="393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2 суток решения задач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5 партнеров </a:t>
            </a:r>
            <a:r>
              <a:rPr lang="ru-RU" dirty="0" err="1" smtClean="0"/>
              <a:t>хакатона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6 </a:t>
            </a:r>
            <a:r>
              <a:rPr lang="en-US" dirty="0" smtClean="0"/>
              <a:t>it-</a:t>
            </a:r>
            <a:r>
              <a:rPr lang="ru-RU" dirty="0" smtClean="0"/>
              <a:t>задач и лекций от </a:t>
            </a:r>
            <a:r>
              <a:rPr lang="ru-RU" dirty="0" err="1" smtClean="0"/>
              <a:t>бизнес-партнеров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10 менторов и 10 часов </a:t>
            </a:r>
            <a:r>
              <a:rPr lang="en-US" dirty="0" smtClean="0"/>
              <a:t>zoom</a:t>
            </a:r>
            <a:r>
              <a:rPr lang="ru-RU" dirty="0" smtClean="0"/>
              <a:t>- конференции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12  команд участников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81  участников зарегистрировалось на первом этапе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21  участник в командах которые презентовали результаты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35  участников в командах которые выбрали задачи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53  участника зарегистрировалось при регистрации команд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67  участников в чате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70  чатов набралось в списке </a:t>
            </a:r>
            <a:r>
              <a:rPr lang="ru-RU" dirty="0" err="1" smtClean="0"/>
              <a:t>орг</a:t>
            </a:r>
            <a:r>
              <a:rPr lang="ru-RU" dirty="0" smtClean="0"/>
              <a:t> </a:t>
            </a:r>
            <a:r>
              <a:rPr lang="ru-RU" dirty="0" err="1" smtClean="0"/>
              <a:t>аккаунта</a:t>
            </a:r>
            <a:r>
              <a:rPr lang="ru-RU" dirty="0" smtClean="0"/>
              <a:t> за неделю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1250  сообщений было написано с </a:t>
            </a:r>
            <a:r>
              <a:rPr lang="ru-RU" dirty="0" err="1" smtClean="0"/>
              <a:t>орг</a:t>
            </a:r>
            <a:r>
              <a:rPr lang="ru-RU" dirty="0" smtClean="0"/>
              <a:t> </a:t>
            </a:r>
            <a:r>
              <a:rPr lang="ru-RU" dirty="0" err="1" smtClean="0"/>
              <a:t>аккаунта</a:t>
            </a:r>
            <a:r>
              <a:rPr lang="ru-RU" dirty="0" smtClean="0"/>
              <a:t> за неделю</a:t>
            </a:r>
            <a:endParaRPr lang="en-US" dirty="0" smtClean="0"/>
          </a:p>
        </p:txBody>
      </p:sp>
      <p:pic>
        <p:nvPicPr>
          <p:cNvPr id="18434" name="Picture 2" descr="H:\Depositphotos_1009612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518" y="259976"/>
            <a:ext cx="2312895" cy="1741188"/>
          </a:xfrm>
          <a:prstGeom prst="rect">
            <a:avLst/>
          </a:prstGeom>
          <a:noFill/>
          <a:effectLst>
            <a:outerShdw blurRad="6477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2601" y="290086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Цифры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004013"/>
              </p:ext>
            </p:extLst>
          </p:nvPr>
        </p:nvGraphicFramePr>
        <p:xfrm>
          <a:off x="756977" y="1300890"/>
          <a:ext cx="6723418" cy="3192536"/>
        </p:xfrm>
        <a:graphic>
          <a:graphicData uri="http://schemas.openxmlformats.org/drawingml/2006/table">
            <a:tbl>
              <a:tblPr/>
              <a:tblGrid>
                <a:gridCol w="61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06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Команда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задача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статус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nodata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Задача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победитель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19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newProjekt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Задача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победитель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Hack o’clock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Задача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победитель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4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Лупа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Задача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призёр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4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Карты, кости, два кота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Задача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призёр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3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CoolDudesINC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Задача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призёр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7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Программисты Выходного Дня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Задача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призёр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 descr="H:\первая-награ-а-побе-ите-я-места-85455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0395" y="302698"/>
            <a:ext cx="1254605" cy="12546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2601" y="290086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Итоги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328</Words>
  <Application>Microsoft Office PowerPoint</Application>
  <PresentationFormat>Экран (16:9)</PresentationFormat>
  <Paragraphs>95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Undergd</dc:creator>
  <cp:lastModifiedBy>CH</cp:lastModifiedBy>
  <cp:revision>118</cp:revision>
  <dcterms:modified xsi:type="dcterms:W3CDTF">2022-09-13T13:26:51Z</dcterms:modified>
</cp:coreProperties>
</file>