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8" r:id="rId3"/>
    <p:sldId id="268" r:id="rId4"/>
    <p:sldId id="295" r:id="rId5"/>
    <p:sldId id="279" r:id="rId6"/>
    <p:sldId id="305" r:id="rId7"/>
    <p:sldId id="269" r:id="rId8"/>
    <p:sldId id="270" r:id="rId9"/>
    <p:sldId id="271" r:id="rId10"/>
    <p:sldId id="272" r:id="rId11"/>
    <p:sldId id="294" r:id="rId12"/>
    <p:sldId id="274" r:id="rId13"/>
    <p:sldId id="276" r:id="rId14"/>
    <p:sldId id="273" r:id="rId15"/>
    <p:sldId id="275" r:id="rId16"/>
    <p:sldId id="277" r:id="rId17"/>
    <p:sldId id="278" r:id="rId18"/>
    <p:sldId id="284" r:id="rId19"/>
    <p:sldId id="291" r:id="rId20"/>
    <p:sldId id="290" r:id="rId21"/>
    <p:sldId id="288" r:id="rId22"/>
    <p:sldId id="287" r:id="rId23"/>
    <p:sldId id="286" r:id="rId24"/>
    <p:sldId id="292" r:id="rId25"/>
    <p:sldId id="293" r:id="rId26"/>
    <p:sldId id="306" r:id="rId27"/>
    <p:sldId id="308" r:id="rId28"/>
    <p:sldId id="309" r:id="rId29"/>
    <p:sldId id="310" r:id="rId30"/>
    <p:sldId id="302" r:id="rId31"/>
    <p:sldId id="311" r:id="rId32"/>
    <p:sldId id="29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46" autoAdjust="0"/>
    <p:restoredTop sz="94635" autoAdjust="0"/>
  </p:normalViewPr>
  <p:slideViewPr>
    <p:cSldViewPr>
      <p:cViewPr>
        <p:scale>
          <a:sx n="100" d="100"/>
          <a:sy n="100" d="100"/>
        </p:scale>
        <p:origin x="-2352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7;&#1058;&#1040;&#1058;&#1048;&#1057;&#1058;&#1048;&#1063;%20&#1052;&#1045;&#1058;&#1054;&#1044;&#1067;\&#1088;&#1077;&#1075;&#1088;&#1077;&#1089;&#1089;&#1080;&#1103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7;&#1058;&#1040;&#1058;&#1048;&#1057;&#1058;&#1048;&#1063;%20&#1052;&#1045;&#1058;&#1054;&#1044;&#1067;\&#1088;&#1077;&#1075;&#1088;&#1077;&#1089;&#1089;&#1080;&#1103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7;&#1058;&#1040;&#1058;&#1048;&#1057;&#1058;&#1048;&#1063;%20&#1052;&#1045;&#1058;&#1054;&#1044;&#1067;\&#1088;&#1077;&#1075;&#1088;&#1077;&#1089;&#1089;&#1080;&#1103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7;&#1058;&#1040;&#1058;&#1048;&#1057;&#1058;&#1048;&#1063;%20&#1052;&#1045;&#1058;&#1054;&#1044;&#1067;\&#1088;&#1077;&#1075;&#1088;&#1077;&#1089;&#1089;&#1080;&#1103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YandexDisk\&#1047;&#1040;&#1053;&#1071;&#1058;&#1048;&#1071;\&#1057;&#1058;&#1040;&#1058;&#1048;&#1057;&#1058;&#1048;&#1063;%20&#1052;&#1045;&#1058;&#1054;&#1044;&#1067;\&#1088;&#1077;&#1075;&#1088;&#1077;&#1089;&#1089;&#1080;&#1103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YandexDisk\&#1047;&#1040;&#1053;&#1071;&#1058;&#1048;&#1071;\&#1057;&#1058;&#1040;&#1058;&#1048;&#1057;&#1058;&#1048;&#1063;%20&#1052;&#1045;&#1058;&#1054;&#1044;&#1067;\&#1088;&#1077;&#1075;&#1088;&#1077;&#1089;&#1089;&#1080;&#1103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7;&#1058;&#1040;&#1058;&#1048;&#1057;&#1058;&#1048;&#1063;%20&#1052;&#1045;&#1058;&#1054;&#1044;&#1067;\&#1088;&#1077;&#1075;&#1088;&#1077;&#1089;&#1089;&#1080;&#1103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7;&#1058;&#1040;&#1058;&#1048;&#1057;&#1058;&#1048;&#1063;%20&#1052;&#1045;&#1058;&#1054;&#1044;&#1067;\&#1088;&#1077;&#1075;&#1088;&#1077;&#1089;&#1089;&#1080;&#1103;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7;&#1058;&#1040;&#1058;&#1048;&#1057;&#1058;&#1048;&#1063;%20&#1052;&#1045;&#1058;&#1054;&#1044;&#1067;\&#1088;&#1077;&#1075;&#1088;&#1077;&#1089;&#1089;&#1080;&#1103;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7;&#1058;&#1040;&#1058;&#1048;&#1057;&#1058;&#1048;&#1063;%20&#1052;&#1045;&#1058;&#1054;&#1044;&#1067;\&#1088;&#1077;&#1075;&#1088;&#1077;&#1089;&#1089;&#1080;&#1103;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7;&#1058;&#1040;&#1058;&#1048;&#1057;&#1058;&#1048;&#1063;%20&#1052;&#1045;&#1058;&#1054;&#1044;&#1067;\&#1088;&#1077;&#1075;&#1088;&#1077;&#1089;&#1089;&#1080;&#1103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7;&#1058;&#1040;&#1058;&#1048;&#1057;&#1058;&#1048;&#1063;%20&#1052;&#1045;&#1058;&#1054;&#1044;&#1067;\&#1088;&#1077;&#1075;&#1088;&#1077;&#1089;&#1089;&#1080;&#1103;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7;&#1058;&#1040;&#1058;&#1048;&#1057;&#1058;&#1048;&#1063;%20&#1052;&#1045;&#1058;&#1054;&#1044;&#1067;\&#1088;&#1077;&#1075;&#1088;&#1077;&#1089;&#1089;&#1080;&#1103;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YandexDisk\&#1047;&#1040;&#1053;&#1071;&#1058;&#1048;&#1071;\&#1057;&#1058;&#1040;&#1058;&#1048;&#1057;&#1058;&#1048;&#1063;%20&#1052;&#1045;&#1058;&#1054;&#1044;&#1067;\&#1088;&#1077;&#1075;&#1088;&#1077;&#1089;&#1089;&#1080;&#1103;%20(&#1042;&#1086;&#1089;&#1089;&#1090;&#1072;&#1085;&#1086;&#1074;&#1083;&#1077;&#1085;&#1085;&#1099;&#1081;)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7;&#1058;&#1040;&#1058;&#1048;&#1057;&#1058;&#1048;&#1063;%20&#1052;&#1045;&#1058;&#1054;&#1044;&#1067;\&#1088;&#1077;&#1075;&#1088;&#1077;&#1089;&#1089;&#1080;&#1103;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7;&#1058;&#1040;&#1058;&#1048;&#1057;&#1058;&#1048;&#1063;%20&#1052;&#1045;&#1058;&#1054;&#1044;&#1067;\&#1088;&#1077;&#1075;&#1088;&#1077;&#1089;&#1089;&#1080;&#1103;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YandexDisk\Sections\&#1057;&#1082;&#1074;15-&#1043;&#1088;&#1077;&#1084;&#1103;&#1095;&#1082;&#1072;-&#1052;&#1086;&#1089;&#1082;&#1086;&#1074;&#1089;&#1082;&#1080;&#1081;\&#1052;&#1086;&#1089;&#1082;&#1086;&#1074;&#1089;&#1082;&#1080;&#1081;-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7;&#1058;&#1040;&#1058;&#1048;&#1057;&#1058;&#1048;&#1063;%20&#1052;&#1045;&#1058;&#1054;&#1044;&#1067;\&#1088;&#1077;&#1075;&#1088;&#1077;&#1089;&#1089;&#1080;&#1103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YandexDisk\&#1047;&#1040;&#1053;&#1071;&#1058;&#1048;&#1071;\&#1057;&#1058;&#1040;&#1058;&#1048;&#1057;&#1058;&#1048;&#1063;%20&#1052;&#1045;&#1058;&#1054;&#1044;&#1067;\&#1088;&#1077;&#1075;&#1088;&#1077;&#1089;&#1089;&#1080;&#1103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YandexDisk\&#1047;&#1040;&#1053;&#1071;&#1058;&#1048;&#1071;\&#1057;&#1058;&#1040;&#1058;&#1048;&#1057;&#1058;&#1048;&#1063;%20&#1052;&#1045;&#1058;&#1054;&#1044;&#1067;\&#1088;&#1077;&#1075;&#1088;&#1077;&#1089;&#1089;&#1080;&#1103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7;&#1058;&#1040;&#1058;&#1048;&#1057;&#1058;&#1048;&#1063;%20&#1052;&#1045;&#1058;&#1054;&#1044;&#1067;\&#1088;&#1077;&#1075;&#1088;&#1077;&#1089;&#1089;&#1080;&#1103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7;&#1058;&#1040;&#1058;&#1048;&#1057;&#1058;&#1048;&#1063;%20&#1052;&#1045;&#1058;&#1054;&#1044;&#1067;\&#1088;&#1077;&#1075;&#1088;&#1077;&#1089;&#1089;&#1080;&#1103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7;&#1058;&#1040;&#1058;&#1048;&#1057;&#1058;&#1048;&#1063;%20&#1052;&#1045;&#1058;&#1054;&#1044;&#1067;\&#1088;&#1077;&#1075;&#1088;&#1077;&#1089;&#1089;&#1080;&#1103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7;&#1058;&#1040;&#1058;&#1048;&#1057;&#1058;&#1048;&#1063;%20&#1052;&#1045;&#1058;&#1054;&#1044;&#1067;\&#1088;&#1077;&#1075;&#1088;&#1077;&#1089;&#1089;&#1080;&#110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Os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 cap="rnd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2.1729675601997945E-2"/>
                  <c:y val="-5.319799868766405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 baseline="0"/>
                      <a:t>y = 0.0087x + 0.0003</a:t>
                    </a:r>
                    <a:endParaRPr lang="en-US" sz="1800" b="1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</c:trendlineLbl>
          </c:trendline>
          <c:xVal>
            <c:numRef>
              <c:f>Лист1!$A$2:$A$21</c:f>
              <c:numCache>
                <c:formatCode>General</c:formatCode>
                <c:ptCount val="20"/>
                <c:pt idx="0">
                  <c:v>0.25</c:v>
                </c:pt>
                <c:pt idx="1">
                  <c:v>0.31000000000000039</c:v>
                </c:pt>
                <c:pt idx="2">
                  <c:v>0.5</c:v>
                </c:pt>
                <c:pt idx="3">
                  <c:v>0.1100000000000001</c:v>
                </c:pt>
                <c:pt idx="4">
                  <c:v>9.0000000000000066E-2</c:v>
                </c:pt>
                <c:pt idx="5">
                  <c:v>0.25</c:v>
                </c:pt>
                <c:pt idx="6">
                  <c:v>0.36000000000000032</c:v>
                </c:pt>
                <c:pt idx="7">
                  <c:v>0.51</c:v>
                </c:pt>
                <c:pt idx="8">
                  <c:v>0.25</c:v>
                </c:pt>
                <c:pt idx="9">
                  <c:v>0.33000000000000052</c:v>
                </c:pt>
                <c:pt idx="10">
                  <c:v>0.47000000000000008</c:v>
                </c:pt>
                <c:pt idx="11">
                  <c:v>0.45</c:v>
                </c:pt>
                <c:pt idx="12">
                  <c:v>0.32000000000000045</c:v>
                </c:pt>
                <c:pt idx="13">
                  <c:v>0.16000000000000023</c:v>
                </c:pt>
                <c:pt idx="14">
                  <c:v>0.21000000000000019</c:v>
                </c:pt>
                <c:pt idx="15">
                  <c:v>0.32000000000000045</c:v>
                </c:pt>
                <c:pt idx="16">
                  <c:v>0.43000000000000038</c:v>
                </c:pt>
                <c:pt idx="17">
                  <c:v>0.51</c:v>
                </c:pt>
                <c:pt idx="18">
                  <c:v>0.66000000000000103</c:v>
                </c:pt>
                <c:pt idx="19">
                  <c:v>0.21000000000000019</c:v>
                </c:pt>
              </c:numCache>
            </c:numRef>
          </c:xVal>
          <c:yVal>
            <c:numRef>
              <c:f>Лист1!$B$2:$B$21</c:f>
              <c:numCache>
                <c:formatCode>0.000</c:formatCode>
                <c:ptCount val="20"/>
                <c:pt idx="0">
                  <c:v>1.6000000000000033E-3</c:v>
                </c:pt>
                <c:pt idx="1">
                  <c:v>2.9000000000000046E-3</c:v>
                </c:pt>
                <c:pt idx="2">
                  <c:v>4.8000000000000083E-3</c:v>
                </c:pt>
                <c:pt idx="3">
                  <c:v>1.8000000000000039E-3</c:v>
                </c:pt>
                <c:pt idx="4">
                  <c:v>1.1000000000000022E-3</c:v>
                </c:pt>
                <c:pt idx="5">
                  <c:v>2.300000000000003E-3</c:v>
                </c:pt>
                <c:pt idx="6">
                  <c:v>3.8000000000000056E-3</c:v>
                </c:pt>
                <c:pt idx="7">
                  <c:v>4.6999999999999993E-3</c:v>
                </c:pt>
                <c:pt idx="8">
                  <c:v>2.9000000000000046E-3</c:v>
                </c:pt>
                <c:pt idx="9">
                  <c:v>3.1000000000000047E-3</c:v>
                </c:pt>
                <c:pt idx="10">
                  <c:v>4.5000000000000101E-3</c:v>
                </c:pt>
                <c:pt idx="11">
                  <c:v>4.2000000000000093E-3</c:v>
                </c:pt>
                <c:pt idx="12">
                  <c:v>3.8000000000000056E-3</c:v>
                </c:pt>
                <c:pt idx="13">
                  <c:v>1.8000000000000039E-3</c:v>
                </c:pt>
                <c:pt idx="14">
                  <c:v>1.5000000000000033E-3</c:v>
                </c:pt>
                <c:pt idx="15">
                  <c:v>2.8000000000000034E-3</c:v>
                </c:pt>
                <c:pt idx="16">
                  <c:v>3.9000000000000059E-3</c:v>
                </c:pt>
                <c:pt idx="17">
                  <c:v>4.6000000000000034E-3</c:v>
                </c:pt>
                <c:pt idx="18">
                  <c:v>5.9000000000000103E-3</c:v>
                </c:pt>
                <c:pt idx="19">
                  <c:v>1.7000000000000042E-3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822528"/>
        <c:axId val="90824064"/>
      </c:scatterChart>
      <c:valAx>
        <c:axId val="90822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824064"/>
        <c:crosses val="autoZero"/>
        <c:crossBetween val="midCat"/>
      </c:valAx>
      <c:valAx>
        <c:axId val="90824064"/>
        <c:scaling>
          <c:orientation val="minMax"/>
          <c:max val="9.0000000000000219E-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8225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rnd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Os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6.9262084426946854E-2"/>
                  <c:y val="-4.1284588744100445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xVal>
            <c:numRef>
              <c:f>Лист1!$A$2:$A$21</c:f>
              <c:numCache>
                <c:formatCode>General</c:formatCode>
                <c:ptCount val="20"/>
                <c:pt idx="0">
                  <c:v>0.25</c:v>
                </c:pt>
                <c:pt idx="1">
                  <c:v>0.31000000000000039</c:v>
                </c:pt>
                <c:pt idx="2">
                  <c:v>0.5</c:v>
                </c:pt>
                <c:pt idx="3">
                  <c:v>0.11</c:v>
                </c:pt>
                <c:pt idx="4">
                  <c:v>9.0000000000000024E-2</c:v>
                </c:pt>
                <c:pt idx="5">
                  <c:v>0.25</c:v>
                </c:pt>
                <c:pt idx="6">
                  <c:v>0.36000000000000032</c:v>
                </c:pt>
                <c:pt idx="7">
                  <c:v>0.51</c:v>
                </c:pt>
                <c:pt idx="8">
                  <c:v>0.25</c:v>
                </c:pt>
                <c:pt idx="9">
                  <c:v>0.33000000000000052</c:v>
                </c:pt>
                <c:pt idx="10">
                  <c:v>0.47000000000000008</c:v>
                </c:pt>
                <c:pt idx="11">
                  <c:v>0.45</c:v>
                </c:pt>
                <c:pt idx="12">
                  <c:v>0.32000000000000045</c:v>
                </c:pt>
                <c:pt idx="13">
                  <c:v>0.16</c:v>
                </c:pt>
                <c:pt idx="14">
                  <c:v>0.21000000000000019</c:v>
                </c:pt>
                <c:pt idx="15">
                  <c:v>0.32000000000000045</c:v>
                </c:pt>
                <c:pt idx="16">
                  <c:v>0.43000000000000038</c:v>
                </c:pt>
                <c:pt idx="17">
                  <c:v>0.51</c:v>
                </c:pt>
                <c:pt idx="18">
                  <c:v>0.66000000000000103</c:v>
                </c:pt>
                <c:pt idx="19">
                  <c:v>0.21000000000000019</c:v>
                </c:pt>
              </c:numCache>
            </c:numRef>
          </c:xVal>
          <c:yVal>
            <c:numRef>
              <c:f>Лист1!$B$2:$B$21</c:f>
              <c:numCache>
                <c:formatCode>0.000</c:formatCode>
                <c:ptCount val="20"/>
                <c:pt idx="0">
                  <c:v>1.600000000000002E-3</c:v>
                </c:pt>
                <c:pt idx="1">
                  <c:v>2.8999999999999998E-3</c:v>
                </c:pt>
                <c:pt idx="2">
                  <c:v>4.8000000000000004E-3</c:v>
                </c:pt>
                <c:pt idx="3">
                  <c:v>1.8000000000000026E-3</c:v>
                </c:pt>
                <c:pt idx="4">
                  <c:v>1.100000000000002E-3</c:v>
                </c:pt>
                <c:pt idx="5">
                  <c:v>2.300000000000003E-3</c:v>
                </c:pt>
                <c:pt idx="6">
                  <c:v>3.800000000000003E-3</c:v>
                </c:pt>
                <c:pt idx="7">
                  <c:v>4.6999999999999993E-3</c:v>
                </c:pt>
                <c:pt idx="8">
                  <c:v>2.8999999999999998E-3</c:v>
                </c:pt>
                <c:pt idx="9">
                  <c:v>3.1000000000000047E-3</c:v>
                </c:pt>
                <c:pt idx="10">
                  <c:v>4.5000000000000014E-3</c:v>
                </c:pt>
                <c:pt idx="11">
                  <c:v>4.1999999999999997E-3</c:v>
                </c:pt>
                <c:pt idx="12">
                  <c:v>3.800000000000003E-3</c:v>
                </c:pt>
                <c:pt idx="13">
                  <c:v>1.8000000000000026E-3</c:v>
                </c:pt>
                <c:pt idx="14">
                  <c:v>1.5000000000000015E-3</c:v>
                </c:pt>
                <c:pt idx="15">
                  <c:v>2.8000000000000034E-3</c:v>
                </c:pt>
                <c:pt idx="16">
                  <c:v>3.900000000000005E-3</c:v>
                </c:pt>
                <c:pt idx="17">
                  <c:v>4.6000000000000034E-3</c:v>
                </c:pt>
                <c:pt idx="18">
                  <c:v>5.9000000000000103E-3</c:v>
                </c:pt>
                <c:pt idx="19">
                  <c:v>1.7000000000000025E-3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667520"/>
        <c:axId val="94669056"/>
      </c:scatterChart>
      <c:valAx>
        <c:axId val="94667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669056"/>
        <c:crosses val="autoZero"/>
        <c:crossBetween val="midCat"/>
      </c:valAx>
      <c:valAx>
        <c:axId val="94669056"/>
        <c:scaling>
          <c:orientation val="minMax"/>
          <c:max val="9.0000000000000028E-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6675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0.18221511784711161"/>
                  <c:y val="-0.1337855174742161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xVal>
            <c:numRef>
              <c:f>Лист1!$P$2:$P$21</c:f>
              <c:numCache>
                <c:formatCode>General</c:formatCode>
                <c:ptCount val="20"/>
                <c:pt idx="0">
                  <c:v>3.0000000000000002E-2</c:v>
                </c:pt>
                <c:pt idx="1">
                  <c:v>0.89</c:v>
                </c:pt>
                <c:pt idx="2">
                  <c:v>0.33000000000000052</c:v>
                </c:pt>
                <c:pt idx="3">
                  <c:v>0.05</c:v>
                </c:pt>
                <c:pt idx="4">
                  <c:v>0.05</c:v>
                </c:pt>
                <c:pt idx="5">
                  <c:v>0.36000000000000032</c:v>
                </c:pt>
                <c:pt idx="6">
                  <c:v>0.16</c:v>
                </c:pt>
                <c:pt idx="7">
                  <c:v>0.32000000000000045</c:v>
                </c:pt>
                <c:pt idx="8">
                  <c:v>0.39000000000000046</c:v>
                </c:pt>
                <c:pt idx="9">
                  <c:v>0.38000000000000045</c:v>
                </c:pt>
                <c:pt idx="10">
                  <c:v>0.55000000000000004</c:v>
                </c:pt>
                <c:pt idx="11">
                  <c:v>0.21000000000000019</c:v>
                </c:pt>
                <c:pt idx="12">
                  <c:v>0.28000000000000008</c:v>
                </c:pt>
                <c:pt idx="13">
                  <c:v>0.12000000000000002</c:v>
                </c:pt>
                <c:pt idx="14">
                  <c:v>0.69000000000000061</c:v>
                </c:pt>
                <c:pt idx="15">
                  <c:v>0.25</c:v>
                </c:pt>
                <c:pt idx="16">
                  <c:v>0.32000000000000045</c:v>
                </c:pt>
                <c:pt idx="17">
                  <c:v>0.55000000000000004</c:v>
                </c:pt>
                <c:pt idx="18">
                  <c:v>0.59</c:v>
                </c:pt>
                <c:pt idx="19">
                  <c:v>0.12000000000000002</c:v>
                </c:pt>
              </c:numCache>
            </c:numRef>
          </c:xVal>
          <c:yVal>
            <c:numRef>
              <c:f>Лист1!$Q$2:$Q$21</c:f>
              <c:numCache>
                <c:formatCode>0.000</c:formatCode>
                <c:ptCount val="20"/>
                <c:pt idx="0">
                  <c:v>5.0000000000000034E-4</c:v>
                </c:pt>
                <c:pt idx="1">
                  <c:v>7.4000000000000116E-3</c:v>
                </c:pt>
                <c:pt idx="2">
                  <c:v>2.5000000000000035E-3</c:v>
                </c:pt>
                <c:pt idx="3">
                  <c:v>1.0000000000000015E-3</c:v>
                </c:pt>
                <c:pt idx="4">
                  <c:v>1.0000000000000015E-3</c:v>
                </c:pt>
                <c:pt idx="5">
                  <c:v>3.0000000000000035E-3</c:v>
                </c:pt>
                <c:pt idx="6">
                  <c:v>5.5000000000000014E-3</c:v>
                </c:pt>
                <c:pt idx="7">
                  <c:v>8.9000000000000155E-3</c:v>
                </c:pt>
                <c:pt idx="8">
                  <c:v>2.0000000000000031E-3</c:v>
                </c:pt>
                <c:pt idx="9">
                  <c:v>7.0000000000000071E-3</c:v>
                </c:pt>
                <c:pt idx="10">
                  <c:v>6.0000000000000071E-3</c:v>
                </c:pt>
                <c:pt idx="11">
                  <c:v>3.6000000000000047E-3</c:v>
                </c:pt>
                <c:pt idx="12">
                  <c:v>2.0000000000000031E-3</c:v>
                </c:pt>
                <c:pt idx="13">
                  <c:v>1.0000000000000015E-3</c:v>
                </c:pt>
                <c:pt idx="14">
                  <c:v>2.0000000000000031E-3</c:v>
                </c:pt>
                <c:pt idx="15">
                  <c:v>4.0000000000000062E-3</c:v>
                </c:pt>
                <c:pt idx="16">
                  <c:v>5.0000000000000062E-3</c:v>
                </c:pt>
                <c:pt idx="17">
                  <c:v>8.000000000000014E-3</c:v>
                </c:pt>
                <c:pt idx="18">
                  <c:v>8.9000000000000155E-3</c:v>
                </c:pt>
                <c:pt idx="19">
                  <c:v>1.0000000000000015E-3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694400"/>
        <c:axId val="94737152"/>
      </c:scatterChart>
      <c:valAx>
        <c:axId val="94694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737152"/>
        <c:crosses val="autoZero"/>
        <c:crossBetween val="midCat"/>
      </c:valAx>
      <c:valAx>
        <c:axId val="94737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6944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prstClr val="white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Os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6.9262084426946854E-2"/>
                  <c:y val="-4.1284588744100445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xVal>
            <c:numRef>
              <c:f>Лист1!$A$2:$A$21</c:f>
              <c:numCache>
                <c:formatCode>General</c:formatCode>
                <c:ptCount val="20"/>
                <c:pt idx="0">
                  <c:v>0.25</c:v>
                </c:pt>
                <c:pt idx="1">
                  <c:v>0.31000000000000039</c:v>
                </c:pt>
                <c:pt idx="2">
                  <c:v>0.5</c:v>
                </c:pt>
                <c:pt idx="3">
                  <c:v>0.11</c:v>
                </c:pt>
                <c:pt idx="4">
                  <c:v>9.0000000000000024E-2</c:v>
                </c:pt>
                <c:pt idx="5">
                  <c:v>0.25</c:v>
                </c:pt>
                <c:pt idx="6">
                  <c:v>0.36000000000000032</c:v>
                </c:pt>
                <c:pt idx="7">
                  <c:v>0.51</c:v>
                </c:pt>
                <c:pt idx="8">
                  <c:v>0.25</c:v>
                </c:pt>
                <c:pt idx="9">
                  <c:v>0.33000000000000052</c:v>
                </c:pt>
                <c:pt idx="10">
                  <c:v>0.47000000000000008</c:v>
                </c:pt>
                <c:pt idx="11">
                  <c:v>0.45</c:v>
                </c:pt>
                <c:pt idx="12">
                  <c:v>0.32000000000000045</c:v>
                </c:pt>
                <c:pt idx="13">
                  <c:v>0.16</c:v>
                </c:pt>
                <c:pt idx="14">
                  <c:v>0.21000000000000019</c:v>
                </c:pt>
                <c:pt idx="15">
                  <c:v>0.32000000000000045</c:v>
                </c:pt>
                <c:pt idx="16">
                  <c:v>0.43000000000000038</c:v>
                </c:pt>
                <c:pt idx="17">
                  <c:v>0.51</c:v>
                </c:pt>
                <c:pt idx="18">
                  <c:v>0.66000000000000103</c:v>
                </c:pt>
                <c:pt idx="19">
                  <c:v>0.21000000000000019</c:v>
                </c:pt>
              </c:numCache>
            </c:numRef>
          </c:xVal>
          <c:yVal>
            <c:numRef>
              <c:f>Лист1!$B$2:$B$21</c:f>
              <c:numCache>
                <c:formatCode>0.000</c:formatCode>
                <c:ptCount val="20"/>
                <c:pt idx="0">
                  <c:v>1.600000000000002E-3</c:v>
                </c:pt>
                <c:pt idx="1">
                  <c:v>2.8999999999999998E-3</c:v>
                </c:pt>
                <c:pt idx="2">
                  <c:v>4.8000000000000004E-3</c:v>
                </c:pt>
                <c:pt idx="3">
                  <c:v>1.8000000000000026E-3</c:v>
                </c:pt>
                <c:pt idx="4">
                  <c:v>1.100000000000002E-3</c:v>
                </c:pt>
                <c:pt idx="5">
                  <c:v>2.300000000000003E-3</c:v>
                </c:pt>
                <c:pt idx="6">
                  <c:v>3.800000000000003E-3</c:v>
                </c:pt>
                <c:pt idx="7">
                  <c:v>4.6999999999999993E-3</c:v>
                </c:pt>
                <c:pt idx="8">
                  <c:v>2.8999999999999998E-3</c:v>
                </c:pt>
                <c:pt idx="9">
                  <c:v>3.1000000000000047E-3</c:v>
                </c:pt>
                <c:pt idx="10">
                  <c:v>4.5000000000000014E-3</c:v>
                </c:pt>
                <c:pt idx="11">
                  <c:v>4.1999999999999997E-3</c:v>
                </c:pt>
                <c:pt idx="12">
                  <c:v>3.800000000000003E-3</c:v>
                </c:pt>
                <c:pt idx="13">
                  <c:v>1.8000000000000026E-3</c:v>
                </c:pt>
                <c:pt idx="14">
                  <c:v>1.5000000000000015E-3</c:v>
                </c:pt>
                <c:pt idx="15">
                  <c:v>2.8000000000000034E-3</c:v>
                </c:pt>
                <c:pt idx="16">
                  <c:v>3.900000000000005E-3</c:v>
                </c:pt>
                <c:pt idx="17">
                  <c:v>4.6000000000000034E-3</c:v>
                </c:pt>
                <c:pt idx="18">
                  <c:v>5.9000000000000103E-3</c:v>
                </c:pt>
                <c:pt idx="19">
                  <c:v>1.7000000000000025E-3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847744"/>
        <c:axId val="94849280"/>
      </c:scatterChart>
      <c:valAx>
        <c:axId val="94847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849280"/>
        <c:crosses val="autoZero"/>
        <c:crossBetween val="midCat"/>
      </c:valAx>
      <c:valAx>
        <c:axId val="94849280"/>
        <c:scaling>
          <c:orientation val="minMax"/>
          <c:max val="9.0000000000000028E-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8477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prstClr val="white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Лист1!$F$2:$F$21</c:f>
              <c:numCache>
                <c:formatCode>General</c:formatCode>
                <c:ptCount val="20"/>
                <c:pt idx="0">
                  <c:v>54.687499999999979</c:v>
                </c:pt>
                <c:pt idx="1">
                  <c:v>3.3448275862068919</c:v>
                </c:pt>
                <c:pt idx="2">
                  <c:v>3.1249999999999996</c:v>
                </c:pt>
                <c:pt idx="3">
                  <c:v>30.166666666666671</c:v>
                </c:pt>
                <c:pt idx="4">
                  <c:v>1.5454545454545534</c:v>
                </c:pt>
                <c:pt idx="5">
                  <c:v>7.6086956521739051</c:v>
                </c:pt>
                <c:pt idx="6">
                  <c:v>9.6842105263157929</c:v>
                </c:pt>
                <c:pt idx="7">
                  <c:v>0.78723404255320384</c:v>
                </c:pt>
                <c:pt idx="8">
                  <c:v>14.655172413793105</c:v>
                </c:pt>
                <c:pt idx="9">
                  <c:v>2.2903225806451597</c:v>
                </c:pt>
                <c:pt idx="10">
                  <c:v>2.4666666666666837</c:v>
                </c:pt>
                <c:pt idx="11">
                  <c:v>0.35714285714286365</c:v>
                </c:pt>
                <c:pt idx="12">
                  <c:v>18.842105263157887</c:v>
                </c:pt>
                <c:pt idx="13">
                  <c:v>6.0000000000000018</c:v>
                </c:pt>
                <c:pt idx="14">
                  <c:v>41.8</c:v>
                </c:pt>
                <c:pt idx="15">
                  <c:v>10.142857142857116</c:v>
                </c:pt>
                <c:pt idx="16">
                  <c:v>3.6153846153845945</c:v>
                </c:pt>
                <c:pt idx="17">
                  <c:v>2.9782608695652169</c:v>
                </c:pt>
                <c:pt idx="18">
                  <c:v>2.4067796610169454</c:v>
                </c:pt>
                <c:pt idx="19">
                  <c:v>25.117647058823525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881280"/>
        <c:axId val="94882816"/>
      </c:barChart>
      <c:catAx>
        <c:axId val="94881280"/>
        <c:scaling>
          <c:orientation val="minMax"/>
        </c:scaling>
        <c:delete val="0"/>
        <c:axPos val="b"/>
        <c:majorTickMark val="out"/>
        <c:minorTickMark val="none"/>
        <c:tickLblPos val="nextTo"/>
        <c:crossAx val="94882816"/>
        <c:crosses val="autoZero"/>
        <c:auto val="1"/>
        <c:lblAlgn val="ctr"/>
        <c:lblOffset val="100"/>
        <c:noMultiLvlLbl val="0"/>
      </c:catAx>
      <c:valAx>
        <c:axId val="94882816"/>
        <c:scaling>
          <c:orientation val="minMax"/>
          <c:max val="3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88128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Лист1!$V$2:$V$21</c:f>
              <c:numCache>
                <c:formatCode>General</c:formatCode>
                <c:ptCount val="20"/>
                <c:pt idx="0">
                  <c:v>285.59999999999968</c:v>
                </c:pt>
                <c:pt idx="1">
                  <c:v>14.378378378378365</c:v>
                </c:pt>
                <c:pt idx="2">
                  <c:v>68.319999999999993</c:v>
                </c:pt>
                <c:pt idx="3">
                  <c:v>108</c:v>
                </c:pt>
                <c:pt idx="4">
                  <c:v>108</c:v>
                </c:pt>
                <c:pt idx="5">
                  <c:v>47.866666666666561</c:v>
                </c:pt>
                <c:pt idx="6">
                  <c:v>46.981818181818134</c:v>
                </c:pt>
                <c:pt idx="7">
                  <c:v>53.573033707865164</c:v>
                </c:pt>
                <c:pt idx="8">
                  <c:v>133.19999999999999</c:v>
                </c:pt>
                <c:pt idx="9">
                  <c:v>34.45714285714282</c:v>
                </c:pt>
                <c:pt idx="10">
                  <c:v>1.9999999999999898</c:v>
                </c:pt>
                <c:pt idx="11">
                  <c:v>8.4444444444444464</c:v>
                </c:pt>
                <c:pt idx="12">
                  <c:v>91.399999999999977</c:v>
                </c:pt>
                <c:pt idx="13">
                  <c:v>161.19999999999999</c:v>
                </c:pt>
                <c:pt idx="14">
                  <c:v>247.19999999999996</c:v>
                </c:pt>
                <c:pt idx="15">
                  <c:v>10.000000000000005</c:v>
                </c:pt>
                <c:pt idx="16">
                  <c:v>17.359999999999996</c:v>
                </c:pt>
                <c:pt idx="17">
                  <c:v>26.499999999999989</c:v>
                </c:pt>
                <c:pt idx="18">
                  <c:v>30.516853932584265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378240"/>
        <c:axId val="94412800"/>
      </c:barChart>
      <c:catAx>
        <c:axId val="94378240"/>
        <c:scaling>
          <c:orientation val="minMax"/>
        </c:scaling>
        <c:delete val="0"/>
        <c:axPos val="b"/>
        <c:majorTickMark val="out"/>
        <c:minorTickMark val="none"/>
        <c:tickLblPos val="nextTo"/>
        <c:crossAx val="94412800"/>
        <c:crosses val="autoZero"/>
        <c:auto val="1"/>
        <c:lblAlgn val="ctr"/>
        <c:lblOffset val="100"/>
        <c:noMultiLvlLbl val="0"/>
      </c:catAx>
      <c:valAx>
        <c:axId val="94412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378240"/>
        <c:crosses val="autoZero"/>
        <c:crossBetween val="between"/>
      </c:valAx>
    </c:plotArea>
    <c:plotVisOnly val="1"/>
    <c:dispBlanksAs val="gap"/>
    <c:showDLblsOverMax val="0"/>
  </c:chart>
  <c:spPr>
    <a:solidFill>
      <a:prstClr val="white"/>
    </a:solidFill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rgbClr val="FF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Лист10!$A$1:$A$20</c:f>
              <c:numCache>
                <c:formatCode>General</c:formatCode>
                <c:ptCount val="20"/>
                <c:pt idx="0">
                  <c:v>3.0000000000000002E-2</c:v>
                </c:pt>
                <c:pt idx="1">
                  <c:v>0.89</c:v>
                </c:pt>
                <c:pt idx="2">
                  <c:v>0.33000000000000063</c:v>
                </c:pt>
                <c:pt idx="3">
                  <c:v>0.05</c:v>
                </c:pt>
                <c:pt idx="4">
                  <c:v>0.05</c:v>
                </c:pt>
                <c:pt idx="5">
                  <c:v>0.36000000000000032</c:v>
                </c:pt>
                <c:pt idx="6">
                  <c:v>0.16</c:v>
                </c:pt>
                <c:pt idx="7">
                  <c:v>0.32000000000000056</c:v>
                </c:pt>
                <c:pt idx="8">
                  <c:v>0.39000000000000057</c:v>
                </c:pt>
                <c:pt idx="9">
                  <c:v>0.38000000000000056</c:v>
                </c:pt>
                <c:pt idx="10">
                  <c:v>0.55000000000000004</c:v>
                </c:pt>
                <c:pt idx="11">
                  <c:v>0.21000000000000021</c:v>
                </c:pt>
                <c:pt idx="12">
                  <c:v>0.28000000000000008</c:v>
                </c:pt>
                <c:pt idx="13">
                  <c:v>0.12000000000000002</c:v>
                </c:pt>
                <c:pt idx="14">
                  <c:v>0.69000000000000061</c:v>
                </c:pt>
                <c:pt idx="15">
                  <c:v>0.25</c:v>
                </c:pt>
                <c:pt idx="16">
                  <c:v>0.32000000000000056</c:v>
                </c:pt>
                <c:pt idx="17">
                  <c:v>0.55000000000000004</c:v>
                </c:pt>
                <c:pt idx="18">
                  <c:v>0.59</c:v>
                </c:pt>
                <c:pt idx="19">
                  <c:v>0.12000000000000002</c:v>
                </c:pt>
              </c:numCache>
            </c:numRef>
          </c:xVal>
          <c:yVal>
            <c:numRef>
              <c:f>Лист10!$B$1:$B$20</c:f>
              <c:numCache>
                <c:formatCode>0.000</c:formatCode>
                <c:ptCount val="20"/>
                <c:pt idx="0">
                  <c:v>5.0000000000000034E-4</c:v>
                </c:pt>
                <c:pt idx="1">
                  <c:v>7.4000000000000142E-3</c:v>
                </c:pt>
                <c:pt idx="2">
                  <c:v>2.5000000000000044E-3</c:v>
                </c:pt>
                <c:pt idx="3">
                  <c:v>1.0000000000000022E-3</c:v>
                </c:pt>
                <c:pt idx="4">
                  <c:v>1.0000000000000022E-3</c:v>
                </c:pt>
                <c:pt idx="5">
                  <c:v>3.0000000000000044E-3</c:v>
                </c:pt>
                <c:pt idx="6">
                  <c:v>5.5000000000000014E-3</c:v>
                </c:pt>
                <c:pt idx="7">
                  <c:v>8.900000000000019E-3</c:v>
                </c:pt>
                <c:pt idx="8">
                  <c:v>2.0000000000000039E-3</c:v>
                </c:pt>
                <c:pt idx="9">
                  <c:v>7.0000000000000088E-3</c:v>
                </c:pt>
                <c:pt idx="10">
                  <c:v>6.0000000000000088E-3</c:v>
                </c:pt>
                <c:pt idx="11">
                  <c:v>3.600000000000006E-3</c:v>
                </c:pt>
                <c:pt idx="12">
                  <c:v>2.0000000000000039E-3</c:v>
                </c:pt>
                <c:pt idx="13">
                  <c:v>1.0000000000000022E-3</c:v>
                </c:pt>
                <c:pt idx="14">
                  <c:v>2.0000000000000039E-3</c:v>
                </c:pt>
                <c:pt idx="15">
                  <c:v>4.0000000000000079E-3</c:v>
                </c:pt>
                <c:pt idx="16">
                  <c:v>5.0000000000000079E-3</c:v>
                </c:pt>
                <c:pt idx="17">
                  <c:v>8.0000000000000175E-3</c:v>
                </c:pt>
                <c:pt idx="18">
                  <c:v>8.900000000000019E-3</c:v>
                </c:pt>
                <c:pt idx="19">
                  <c:v>1.0000000000000022E-3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830592"/>
        <c:axId val="94832512"/>
      </c:scatterChart>
      <c:valAx>
        <c:axId val="94830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832512"/>
        <c:crosses val="autoZero"/>
        <c:crossBetween val="midCat"/>
      </c:valAx>
      <c:valAx>
        <c:axId val="94832512"/>
        <c:scaling>
          <c:orientation val="minMax"/>
        </c:scaling>
        <c:delete val="0"/>
        <c:axPos val="l"/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830592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prstClr val="white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rgbClr val="FF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00B050"/>
                </a:solidFill>
                <a:prstDash val="solid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9.7423118985126844E-2"/>
                  <c:y val="-0.1097312155714873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3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xVal>
            <c:numRef>
              <c:f>Лист10!$A$1:$A$20</c:f>
              <c:numCache>
                <c:formatCode>General</c:formatCode>
                <c:ptCount val="20"/>
                <c:pt idx="0">
                  <c:v>3.0000000000000002E-2</c:v>
                </c:pt>
                <c:pt idx="1">
                  <c:v>0.89</c:v>
                </c:pt>
                <c:pt idx="2">
                  <c:v>0.33000000000000063</c:v>
                </c:pt>
                <c:pt idx="3">
                  <c:v>0.05</c:v>
                </c:pt>
                <c:pt idx="4">
                  <c:v>0.05</c:v>
                </c:pt>
                <c:pt idx="5">
                  <c:v>0.36000000000000032</c:v>
                </c:pt>
                <c:pt idx="6">
                  <c:v>0.16</c:v>
                </c:pt>
                <c:pt idx="7">
                  <c:v>0.32000000000000056</c:v>
                </c:pt>
                <c:pt idx="8">
                  <c:v>0.39000000000000057</c:v>
                </c:pt>
                <c:pt idx="9">
                  <c:v>0.38000000000000056</c:v>
                </c:pt>
                <c:pt idx="10">
                  <c:v>0.55000000000000004</c:v>
                </c:pt>
                <c:pt idx="11">
                  <c:v>0.21000000000000021</c:v>
                </c:pt>
                <c:pt idx="12">
                  <c:v>0.28000000000000008</c:v>
                </c:pt>
                <c:pt idx="13">
                  <c:v>0.12000000000000002</c:v>
                </c:pt>
                <c:pt idx="14">
                  <c:v>0.69000000000000061</c:v>
                </c:pt>
                <c:pt idx="15">
                  <c:v>0.25</c:v>
                </c:pt>
                <c:pt idx="16">
                  <c:v>0.32000000000000056</c:v>
                </c:pt>
                <c:pt idx="17">
                  <c:v>0.55000000000000004</c:v>
                </c:pt>
                <c:pt idx="18">
                  <c:v>0.59</c:v>
                </c:pt>
                <c:pt idx="19">
                  <c:v>0.12000000000000002</c:v>
                </c:pt>
              </c:numCache>
            </c:numRef>
          </c:xVal>
          <c:yVal>
            <c:numRef>
              <c:f>Лист10!$B$1:$B$20</c:f>
              <c:numCache>
                <c:formatCode>0.000</c:formatCode>
                <c:ptCount val="20"/>
                <c:pt idx="0">
                  <c:v>5.0000000000000034E-4</c:v>
                </c:pt>
                <c:pt idx="1">
                  <c:v>7.4000000000000142E-3</c:v>
                </c:pt>
                <c:pt idx="2">
                  <c:v>2.5000000000000044E-3</c:v>
                </c:pt>
                <c:pt idx="3">
                  <c:v>1.0000000000000022E-3</c:v>
                </c:pt>
                <c:pt idx="4">
                  <c:v>1.0000000000000022E-3</c:v>
                </c:pt>
                <c:pt idx="5">
                  <c:v>3.0000000000000044E-3</c:v>
                </c:pt>
                <c:pt idx="6">
                  <c:v>5.5000000000000014E-3</c:v>
                </c:pt>
                <c:pt idx="7">
                  <c:v>8.900000000000019E-3</c:v>
                </c:pt>
                <c:pt idx="8">
                  <c:v>2.0000000000000039E-3</c:v>
                </c:pt>
                <c:pt idx="9">
                  <c:v>7.0000000000000088E-3</c:v>
                </c:pt>
                <c:pt idx="10">
                  <c:v>6.0000000000000088E-3</c:v>
                </c:pt>
                <c:pt idx="11">
                  <c:v>3.600000000000006E-3</c:v>
                </c:pt>
                <c:pt idx="12">
                  <c:v>2.0000000000000039E-3</c:v>
                </c:pt>
                <c:pt idx="13">
                  <c:v>1.0000000000000022E-3</c:v>
                </c:pt>
                <c:pt idx="14">
                  <c:v>2.0000000000000039E-3</c:v>
                </c:pt>
                <c:pt idx="15">
                  <c:v>4.0000000000000079E-3</c:v>
                </c:pt>
                <c:pt idx="16">
                  <c:v>5.0000000000000079E-3</c:v>
                </c:pt>
                <c:pt idx="17">
                  <c:v>8.0000000000000175E-3</c:v>
                </c:pt>
                <c:pt idx="18">
                  <c:v>8.900000000000019E-3</c:v>
                </c:pt>
                <c:pt idx="19">
                  <c:v>1.0000000000000022E-3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460928"/>
        <c:axId val="94479104"/>
      </c:scatterChart>
      <c:valAx>
        <c:axId val="94460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479104"/>
        <c:crosses val="autoZero"/>
        <c:crossBetween val="midCat"/>
      </c:valAx>
      <c:valAx>
        <c:axId val="94479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4609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prstClr val="white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rgbClr val="FF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00B050"/>
                </a:solidFill>
                <a:prstDash val="solid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0.10236289187689157"/>
                  <c:y val="-7.0157767112377464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trendline>
            <c:spPr>
              <a:ln w="19050" cap="rnd">
                <a:solidFill>
                  <a:srgbClr val="002060"/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1"/>
            <c:trendlineLbl>
              <c:layout>
                <c:manualLayout>
                  <c:x val="-0.46369112648452321"/>
                  <c:y val="-0.2858202663391573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xVal>
            <c:numRef>
              <c:f>Лист10!$A$1:$A$20</c:f>
              <c:numCache>
                <c:formatCode>General</c:formatCode>
                <c:ptCount val="20"/>
                <c:pt idx="0">
                  <c:v>3.0000000000000002E-2</c:v>
                </c:pt>
                <c:pt idx="1">
                  <c:v>0.89</c:v>
                </c:pt>
                <c:pt idx="2">
                  <c:v>0.33000000000000063</c:v>
                </c:pt>
                <c:pt idx="3">
                  <c:v>0.05</c:v>
                </c:pt>
                <c:pt idx="4">
                  <c:v>0.05</c:v>
                </c:pt>
                <c:pt idx="5">
                  <c:v>0.36000000000000032</c:v>
                </c:pt>
                <c:pt idx="6">
                  <c:v>0.16</c:v>
                </c:pt>
                <c:pt idx="7">
                  <c:v>0.32000000000000056</c:v>
                </c:pt>
                <c:pt idx="8">
                  <c:v>0.39000000000000057</c:v>
                </c:pt>
                <c:pt idx="9">
                  <c:v>0.38000000000000056</c:v>
                </c:pt>
                <c:pt idx="10">
                  <c:v>0.55000000000000004</c:v>
                </c:pt>
                <c:pt idx="11">
                  <c:v>0.21000000000000021</c:v>
                </c:pt>
                <c:pt idx="12">
                  <c:v>0.28000000000000008</c:v>
                </c:pt>
                <c:pt idx="13">
                  <c:v>0.12000000000000002</c:v>
                </c:pt>
                <c:pt idx="14">
                  <c:v>0.69000000000000061</c:v>
                </c:pt>
                <c:pt idx="15">
                  <c:v>0.25</c:v>
                </c:pt>
                <c:pt idx="16">
                  <c:v>0.32000000000000056</c:v>
                </c:pt>
                <c:pt idx="17">
                  <c:v>0.55000000000000004</c:v>
                </c:pt>
                <c:pt idx="18">
                  <c:v>0.59</c:v>
                </c:pt>
                <c:pt idx="19">
                  <c:v>0.12000000000000002</c:v>
                </c:pt>
              </c:numCache>
            </c:numRef>
          </c:xVal>
          <c:yVal>
            <c:numRef>
              <c:f>Лист10!$B$1:$B$20</c:f>
              <c:numCache>
                <c:formatCode>0.000</c:formatCode>
                <c:ptCount val="20"/>
                <c:pt idx="0">
                  <c:v>5.0000000000000034E-4</c:v>
                </c:pt>
                <c:pt idx="1">
                  <c:v>7.4000000000000142E-3</c:v>
                </c:pt>
                <c:pt idx="2">
                  <c:v>2.5000000000000044E-3</c:v>
                </c:pt>
                <c:pt idx="3">
                  <c:v>1.0000000000000022E-3</c:v>
                </c:pt>
                <c:pt idx="4">
                  <c:v>1.0000000000000022E-3</c:v>
                </c:pt>
                <c:pt idx="5">
                  <c:v>3.0000000000000044E-3</c:v>
                </c:pt>
                <c:pt idx="6">
                  <c:v>5.5000000000000014E-3</c:v>
                </c:pt>
                <c:pt idx="7">
                  <c:v>8.900000000000019E-3</c:v>
                </c:pt>
                <c:pt idx="8">
                  <c:v>2.0000000000000039E-3</c:v>
                </c:pt>
                <c:pt idx="9">
                  <c:v>7.0000000000000088E-3</c:v>
                </c:pt>
                <c:pt idx="10">
                  <c:v>6.0000000000000088E-3</c:v>
                </c:pt>
                <c:pt idx="11">
                  <c:v>3.600000000000006E-3</c:v>
                </c:pt>
                <c:pt idx="12">
                  <c:v>2.0000000000000039E-3</c:v>
                </c:pt>
                <c:pt idx="13">
                  <c:v>1.0000000000000022E-3</c:v>
                </c:pt>
                <c:pt idx="14">
                  <c:v>2.0000000000000039E-3</c:v>
                </c:pt>
                <c:pt idx="15">
                  <c:v>4.0000000000000079E-3</c:v>
                </c:pt>
                <c:pt idx="16">
                  <c:v>5.0000000000000079E-3</c:v>
                </c:pt>
                <c:pt idx="17">
                  <c:v>8.0000000000000175E-3</c:v>
                </c:pt>
                <c:pt idx="18">
                  <c:v>8.900000000000019E-3</c:v>
                </c:pt>
                <c:pt idx="19">
                  <c:v>1.0000000000000022E-3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169536"/>
        <c:axId val="95175424"/>
      </c:scatterChart>
      <c:valAx>
        <c:axId val="95169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175424"/>
        <c:crosses val="autoZero"/>
        <c:crossBetween val="midCat"/>
      </c:valAx>
      <c:valAx>
        <c:axId val="95175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1695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prstClr val="white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rgbClr val="FF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00B050"/>
                </a:solidFill>
                <a:prstDash val="solid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0.10236289187689157"/>
                  <c:y val="-7.0157767112377464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trendline>
            <c:spPr>
              <a:ln w="19050" cap="rnd">
                <a:solidFill>
                  <a:srgbClr val="002060"/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1"/>
            <c:trendlineLbl>
              <c:layout>
                <c:manualLayout>
                  <c:x val="-0.46369112648452321"/>
                  <c:y val="-0.2858202663391573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trendline>
            <c:spPr>
              <a:ln w="19050" cap="rnd">
                <a:solidFill>
                  <a:srgbClr val="0070C0"/>
                </a:solidFill>
                <a:prstDash val="solid"/>
              </a:ln>
              <a:effectLst/>
            </c:spPr>
            <c:trendlineType val="poly"/>
            <c:order val="3"/>
            <c:dispRSqr val="0"/>
            <c:dispEq val="1"/>
            <c:trendlineLbl>
              <c:layout>
                <c:manualLayout>
                  <c:x val="-0.36000344533488254"/>
                  <c:y val="-0.1234472164353994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xVal>
            <c:numRef>
              <c:f>Лист10!$A$1:$A$20</c:f>
              <c:numCache>
                <c:formatCode>General</c:formatCode>
                <c:ptCount val="20"/>
                <c:pt idx="0">
                  <c:v>3.0000000000000002E-2</c:v>
                </c:pt>
                <c:pt idx="1">
                  <c:v>0.89</c:v>
                </c:pt>
                <c:pt idx="2">
                  <c:v>0.33000000000000063</c:v>
                </c:pt>
                <c:pt idx="3">
                  <c:v>0.05</c:v>
                </c:pt>
                <c:pt idx="4">
                  <c:v>0.05</c:v>
                </c:pt>
                <c:pt idx="5">
                  <c:v>0.36000000000000032</c:v>
                </c:pt>
                <c:pt idx="6">
                  <c:v>0.16</c:v>
                </c:pt>
                <c:pt idx="7">
                  <c:v>0.32000000000000056</c:v>
                </c:pt>
                <c:pt idx="8">
                  <c:v>0.39000000000000057</c:v>
                </c:pt>
                <c:pt idx="9">
                  <c:v>0.38000000000000056</c:v>
                </c:pt>
                <c:pt idx="10">
                  <c:v>0.55000000000000004</c:v>
                </c:pt>
                <c:pt idx="11">
                  <c:v>0.21000000000000021</c:v>
                </c:pt>
                <c:pt idx="12">
                  <c:v>0.28000000000000008</c:v>
                </c:pt>
                <c:pt idx="13">
                  <c:v>0.12000000000000002</c:v>
                </c:pt>
                <c:pt idx="14">
                  <c:v>0.69000000000000061</c:v>
                </c:pt>
                <c:pt idx="15">
                  <c:v>0.25</c:v>
                </c:pt>
                <c:pt idx="16">
                  <c:v>0.32000000000000056</c:v>
                </c:pt>
                <c:pt idx="17">
                  <c:v>0.55000000000000004</c:v>
                </c:pt>
                <c:pt idx="18">
                  <c:v>0.59</c:v>
                </c:pt>
                <c:pt idx="19">
                  <c:v>0.12000000000000002</c:v>
                </c:pt>
              </c:numCache>
            </c:numRef>
          </c:xVal>
          <c:yVal>
            <c:numRef>
              <c:f>Лист10!$B$1:$B$20</c:f>
              <c:numCache>
                <c:formatCode>0.000</c:formatCode>
                <c:ptCount val="20"/>
                <c:pt idx="0">
                  <c:v>5.0000000000000034E-4</c:v>
                </c:pt>
                <c:pt idx="1">
                  <c:v>7.4000000000000142E-3</c:v>
                </c:pt>
                <c:pt idx="2">
                  <c:v>2.5000000000000044E-3</c:v>
                </c:pt>
                <c:pt idx="3">
                  <c:v>1.0000000000000022E-3</c:v>
                </c:pt>
                <c:pt idx="4">
                  <c:v>1.0000000000000022E-3</c:v>
                </c:pt>
                <c:pt idx="5">
                  <c:v>3.0000000000000044E-3</c:v>
                </c:pt>
                <c:pt idx="6">
                  <c:v>5.5000000000000014E-3</c:v>
                </c:pt>
                <c:pt idx="7">
                  <c:v>8.900000000000019E-3</c:v>
                </c:pt>
                <c:pt idx="8">
                  <c:v>2.0000000000000039E-3</c:v>
                </c:pt>
                <c:pt idx="9">
                  <c:v>7.0000000000000088E-3</c:v>
                </c:pt>
                <c:pt idx="10">
                  <c:v>6.0000000000000088E-3</c:v>
                </c:pt>
                <c:pt idx="11">
                  <c:v>3.600000000000006E-3</c:v>
                </c:pt>
                <c:pt idx="12">
                  <c:v>2.0000000000000039E-3</c:v>
                </c:pt>
                <c:pt idx="13">
                  <c:v>1.0000000000000022E-3</c:v>
                </c:pt>
                <c:pt idx="14">
                  <c:v>2.0000000000000039E-3</c:v>
                </c:pt>
                <c:pt idx="15">
                  <c:v>4.0000000000000079E-3</c:v>
                </c:pt>
                <c:pt idx="16">
                  <c:v>5.0000000000000079E-3</c:v>
                </c:pt>
                <c:pt idx="17">
                  <c:v>8.0000000000000175E-3</c:v>
                </c:pt>
                <c:pt idx="18">
                  <c:v>8.900000000000019E-3</c:v>
                </c:pt>
                <c:pt idx="19">
                  <c:v>1.0000000000000022E-3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231360"/>
        <c:axId val="95233152"/>
      </c:scatterChart>
      <c:valAx>
        <c:axId val="95231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233152"/>
        <c:crosses val="autoZero"/>
        <c:crossBetween val="midCat"/>
      </c:valAx>
      <c:valAx>
        <c:axId val="95233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2313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prstClr val="white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rgbClr val="FF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00B050"/>
                </a:solidFill>
                <a:prstDash val="solid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0.10236289187689157"/>
                  <c:y val="-7.0157767112377464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trendline>
            <c:spPr>
              <a:ln w="19050" cap="rnd">
                <a:solidFill>
                  <a:srgbClr val="002060"/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1"/>
            <c:trendlineLbl>
              <c:layout>
                <c:manualLayout>
                  <c:x val="-0.46369112648452321"/>
                  <c:y val="-0.2858202663391573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trendline>
            <c:spPr>
              <a:ln w="19050" cap="rnd">
                <a:solidFill>
                  <a:srgbClr val="0070C0"/>
                </a:solidFill>
                <a:prstDash val="solid"/>
              </a:ln>
              <a:effectLst/>
            </c:spPr>
            <c:trendlineType val="poly"/>
            <c:order val="3"/>
            <c:dispRSqr val="0"/>
            <c:dispEq val="1"/>
            <c:trendlineLbl>
              <c:layout>
                <c:manualLayout>
                  <c:x val="-0.36000344533488254"/>
                  <c:y val="-0.1234472164353994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trendline>
            <c:spPr>
              <a:ln w="25400" cap="rnd">
                <a:solidFill>
                  <a:srgbClr val="FF0000"/>
                </a:solidFill>
                <a:prstDash val="sysDot"/>
              </a:ln>
              <a:effectLst/>
            </c:spPr>
            <c:trendlineType val="poly"/>
            <c:order val="4"/>
            <c:dispRSqr val="0"/>
            <c:dispEq val="1"/>
            <c:trendlineLbl>
              <c:layout>
                <c:manualLayout>
                  <c:x val="-0.15197142642034644"/>
                  <c:y val="0.5494528803751188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xVal>
            <c:numRef>
              <c:f>Лист10!$A$1:$A$20</c:f>
              <c:numCache>
                <c:formatCode>General</c:formatCode>
                <c:ptCount val="20"/>
                <c:pt idx="0">
                  <c:v>3.0000000000000002E-2</c:v>
                </c:pt>
                <c:pt idx="1">
                  <c:v>0.89</c:v>
                </c:pt>
                <c:pt idx="2">
                  <c:v>0.33000000000000063</c:v>
                </c:pt>
                <c:pt idx="3">
                  <c:v>0.05</c:v>
                </c:pt>
                <c:pt idx="4">
                  <c:v>0.05</c:v>
                </c:pt>
                <c:pt idx="5">
                  <c:v>0.36000000000000032</c:v>
                </c:pt>
                <c:pt idx="6">
                  <c:v>0.16</c:v>
                </c:pt>
                <c:pt idx="7">
                  <c:v>0.32000000000000056</c:v>
                </c:pt>
                <c:pt idx="8">
                  <c:v>0.39000000000000057</c:v>
                </c:pt>
                <c:pt idx="9">
                  <c:v>0.38000000000000056</c:v>
                </c:pt>
                <c:pt idx="10">
                  <c:v>0.55000000000000004</c:v>
                </c:pt>
                <c:pt idx="11">
                  <c:v>0.21000000000000021</c:v>
                </c:pt>
                <c:pt idx="12">
                  <c:v>0.28000000000000008</c:v>
                </c:pt>
                <c:pt idx="13">
                  <c:v>0.12000000000000002</c:v>
                </c:pt>
                <c:pt idx="14">
                  <c:v>0.69000000000000061</c:v>
                </c:pt>
                <c:pt idx="15">
                  <c:v>0.25</c:v>
                </c:pt>
                <c:pt idx="16">
                  <c:v>0.32000000000000056</c:v>
                </c:pt>
                <c:pt idx="17">
                  <c:v>0.55000000000000004</c:v>
                </c:pt>
                <c:pt idx="18">
                  <c:v>0.59</c:v>
                </c:pt>
                <c:pt idx="19">
                  <c:v>0.12000000000000002</c:v>
                </c:pt>
              </c:numCache>
            </c:numRef>
          </c:xVal>
          <c:yVal>
            <c:numRef>
              <c:f>Лист10!$B$1:$B$20</c:f>
              <c:numCache>
                <c:formatCode>0.000</c:formatCode>
                <c:ptCount val="20"/>
                <c:pt idx="0">
                  <c:v>5.0000000000000034E-4</c:v>
                </c:pt>
                <c:pt idx="1">
                  <c:v>7.4000000000000142E-3</c:v>
                </c:pt>
                <c:pt idx="2">
                  <c:v>2.5000000000000044E-3</c:v>
                </c:pt>
                <c:pt idx="3">
                  <c:v>1.0000000000000022E-3</c:v>
                </c:pt>
                <c:pt idx="4">
                  <c:v>1.0000000000000022E-3</c:v>
                </c:pt>
                <c:pt idx="5">
                  <c:v>3.0000000000000044E-3</c:v>
                </c:pt>
                <c:pt idx="6">
                  <c:v>5.5000000000000014E-3</c:v>
                </c:pt>
                <c:pt idx="7">
                  <c:v>8.900000000000019E-3</c:v>
                </c:pt>
                <c:pt idx="8">
                  <c:v>2.0000000000000039E-3</c:v>
                </c:pt>
                <c:pt idx="9">
                  <c:v>7.0000000000000088E-3</c:v>
                </c:pt>
                <c:pt idx="10">
                  <c:v>6.0000000000000088E-3</c:v>
                </c:pt>
                <c:pt idx="11">
                  <c:v>3.600000000000006E-3</c:v>
                </c:pt>
                <c:pt idx="12">
                  <c:v>2.0000000000000039E-3</c:v>
                </c:pt>
                <c:pt idx="13">
                  <c:v>1.0000000000000022E-3</c:v>
                </c:pt>
                <c:pt idx="14">
                  <c:v>2.0000000000000039E-3</c:v>
                </c:pt>
                <c:pt idx="15">
                  <c:v>4.0000000000000079E-3</c:v>
                </c:pt>
                <c:pt idx="16">
                  <c:v>5.0000000000000079E-3</c:v>
                </c:pt>
                <c:pt idx="17">
                  <c:v>8.0000000000000175E-3</c:v>
                </c:pt>
                <c:pt idx="18">
                  <c:v>8.900000000000019E-3</c:v>
                </c:pt>
                <c:pt idx="19">
                  <c:v>1.0000000000000022E-3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294208"/>
        <c:axId val="95295744"/>
      </c:scatterChart>
      <c:valAx>
        <c:axId val="95294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295744"/>
        <c:crosses val="autoZero"/>
        <c:crossBetween val="midCat"/>
      </c:valAx>
      <c:valAx>
        <c:axId val="95295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2942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prstClr val="white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0.22652855893013368"/>
                  <c:y val="9.6302284023007639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xVal>
            <c:numRef>
              <c:f>Лист2!$A$2:$A$21</c:f>
              <c:numCache>
                <c:formatCode>0.00</c:formatCode>
                <c:ptCount val="20"/>
                <c:pt idx="0">
                  <c:v>0.25</c:v>
                </c:pt>
                <c:pt idx="1">
                  <c:v>0.31000000000000039</c:v>
                </c:pt>
                <c:pt idx="2">
                  <c:v>0.5</c:v>
                </c:pt>
                <c:pt idx="3">
                  <c:v>0.11</c:v>
                </c:pt>
                <c:pt idx="4">
                  <c:v>9.0000000000000024E-2</c:v>
                </c:pt>
                <c:pt idx="5">
                  <c:v>0.25</c:v>
                </c:pt>
                <c:pt idx="6">
                  <c:v>0.36000000000000032</c:v>
                </c:pt>
                <c:pt idx="7">
                  <c:v>0.51</c:v>
                </c:pt>
                <c:pt idx="8">
                  <c:v>0.25</c:v>
                </c:pt>
                <c:pt idx="9">
                  <c:v>0.33000000000000052</c:v>
                </c:pt>
                <c:pt idx="10">
                  <c:v>0.47000000000000008</c:v>
                </c:pt>
                <c:pt idx="11">
                  <c:v>0.45</c:v>
                </c:pt>
                <c:pt idx="12">
                  <c:v>0.32000000000000045</c:v>
                </c:pt>
                <c:pt idx="13">
                  <c:v>0.16</c:v>
                </c:pt>
                <c:pt idx="14">
                  <c:v>0.21000000000000019</c:v>
                </c:pt>
                <c:pt idx="15">
                  <c:v>0.32000000000000045</c:v>
                </c:pt>
                <c:pt idx="16">
                  <c:v>0.43000000000000038</c:v>
                </c:pt>
                <c:pt idx="17">
                  <c:v>0.51</c:v>
                </c:pt>
                <c:pt idx="18">
                  <c:v>0.66000000000000103</c:v>
                </c:pt>
                <c:pt idx="19">
                  <c:v>0.21000000000000019</c:v>
                </c:pt>
              </c:numCache>
            </c:numRef>
          </c:xVal>
          <c:yVal>
            <c:numRef>
              <c:f>Лист2!$B$2:$B$21</c:f>
              <c:numCache>
                <c:formatCode>0.000</c:formatCode>
                <c:ptCount val="20"/>
                <c:pt idx="0">
                  <c:v>9.0000000000000024E-2</c:v>
                </c:pt>
                <c:pt idx="1">
                  <c:v>0.28629151000000003</c:v>
                </c:pt>
                <c:pt idx="2">
                  <c:v>3.12</c:v>
                </c:pt>
                <c:pt idx="3">
                  <c:v>1.6105100000000021E-3</c:v>
                </c:pt>
                <c:pt idx="4">
                  <c:v>5.904900000000007E-4</c:v>
                </c:pt>
                <c:pt idx="5">
                  <c:v>9.7656250000000028E-2</c:v>
                </c:pt>
                <c:pt idx="6">
                  <c:v>0.60466175999999994</c:v>
                </c:pt>
                <c:pt idx="7">
                  <c:v>3.44</c:v>
                </c:pt>
                <c:pt idx="8">
                  <c:v>9.7656250000000028E-2</c:v>
                </c:pt>
                <c:pt idx="9">
                  <c:v>0.39135393000000063</c:v>
                </c:pt>
                <c:pt idx="10">
                  <c:v>2.2934500699999996</c:v>
                </c:pt>
                <c:pt idx="11">
                  <c:v>1.8452812499999998</c:v>
                </c:pt>
                <c:pt idx="12">
                  <c:v>0.33554432000000045</c:v>
                </c:pt>
                <c:pt idx="13">
                  <c:v>9.0000000000000028E-3</c:v>
                </c:pt>
                <c:pt idx="14">
                  <c:v>4.0841009999999976E-2</c:v>
                </c:pt>
                <c:pt idx="15">
                  <c:v>0.33554432000000045</c:v>
                </c:pt>
                <c:pt idx="16">
                  <c:v>1.47008443</c:v>
                </c:pt>
                <c:pt idx="17">
                  <c:v>3.4502525099999977</c:v>
                </c:pt>
                <c:pt idx="18">
                  <c:v>12.51</c:v>
                </c:pt>
                <c:pt idx="19">
                  <c:v>3.0000000000000035E-3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839744"/>
        <c:axId val="93841280"/>
      </c:scatterChart>
      <c:valAx>
        <c:axId val="93839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841280"/>
        <c:crosses val="autoZero"/>
        <c:crossBetween val="midCat"/>
      </c:valAx>
      <c:valAx>
        <c:axId val="9384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8397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rgbClr val="FF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00B050"/>
                </a:solidFill>
                <a:prstDash val="solid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0.10236289187689157"/>
                  <c:y val="-7.0157767112377464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trendline>
            <c:spPr>
              <a:ln w="19050" cap="rnd">
                <a:solidFill>
                  <a:srgbClr val="002060"/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1"/>
            <c:trendlineLbl>
              <c:layout>
                <c:manualLayout>
                  <c:x val="-0.46369112648452321"/>
                  <c:y val="-0.2858202663391573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trendline>
            <c:spPr>
              <a:ln w="19050" cap="rnd">
                <a:solidFill>
                  <a:srgbClr val="0070C0"/>
                </a:solidFill>
                <a:prstDash val="solid"/>
              </a:ln>
              <a:effectLst/>
            </c:spPr>
            <c:trendlineType val="poly"/>
            <c:order val="3"/>
            <c:dispRSqr val="0"/>
            <c:dispEq val="1"/>
            <c:trendlineLbl>
              <c:layout>
                <c:manualLayout>
                  <c:x val="-0.36000344533488254"/>
                  <c:y val="-0.1234472164353994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trendline>
            <c:spPr>
              <a:ln w="25400" cap="rnd">
                <a:solidFill>
                  <a:srgbClr val="FF0000"/>
                </a:solidFill>
                <a:prstDash val="sysDot"/>
              </a:ln>
              <a:effectLst/>
            </c:spPr>
            <c:trendlineType val="poly"/>
            <c:order val="4"/>
            <c:dispRSqr val="0"/>
            <c:dispEq val="1"/>
            <c:trendlineLbl>
              <c:layout>
                <c:manualLayout>
                  <c:x val="-0.15197142642034644"/>
                  <c:y val="0.5494528803751188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trendline>
            <c:spPr>
              <a:ln w="22225" cap="rnd">
                <a:solidFill>
                  <a:srgbClr val="FF0000"/>
                </a:solidFill>
                <a:prstDash val="solid"/>
              </a:ln>
              <a:effectLst/>
            </c:spPr>
            <c:trendlineType val="poly"/>
            <c:order val="5"/>
            <c:dispRSqr val="0"/>
            <c:dispEq val="1"/>
            <c:trendlineLbl>
              <c:layout>
                <c:manualLayout>
                  <c:x val="-4.0323785812660821E-2"/>
                  <c:y val="0.6403556668185652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xVal>
            <c:numRef>
              <c:f>Лист10!$A$1:$A$20</c:f>
              <c:numCache>
                <c:formatCode>General</c:formatCode>
                <c:ptCount val="20"/>
                <c:pt idx="0">
                  <c:v>3.0000000000000002E-2</c:v>
                </c:pt>
                <c:pt idx="1">
                  <c:v>0.89</c:v>
                </c:pt>
                <c:pt idx="2">
                  <c:v>0.33000000000000063</c:v>
                </c:pt>
                <c:pt idx="3">
                  <c:v>0.05</c:v>
                </c:pt>
                <c:pt idx="4">
                  <c:v>0.05</c:v>
                </c:pt>
                <c:pt idx="5">
                  <c:v>0.36000000000000032</c:v>
                </c:pt>
                <c:pt idx="6">
                  <c:v>0.16</c:v>
                </c:pt>
                <c:pt idx="7">
                  <c:v>0.32000000000000056</c:v>
                </c:pt>
                <c:pt idx="8">
                  <c:v>0.39000000000000057</c:v>
                </c:pt>
                <c:pt idx="9">
                  <c:v>0.38000000000000056</c:v>
                </c:pt>
                <c:pt idx="10">
                  <c:v>0.55000000000000004</c:v>
                </c:pt>
                <c:pt idx="11">
                  <c:v>0.21000000000000021</c:v>
                </c:pt>
                <c:pt idx="12">
                  <c:v>0.28000000000000008</c:v>
                </c:pt>
                <c:pt idx="13">
                  <c:v>0.12000000000000002</c:v>
                </c:pt>
                <c:pt idx="14">
                  <c:v>0.69000000000000061</c:v>
                </c:pt>
                <c:pt idx="15">
                  <c:v>0.25</c:v>
                </c:pt>
                <c:pt idx="16">
                  <c:v>0.32000000000000056</c:v>
                </c:pt>
                <c:pt idx="17">
                  <c:v>0.55000000000000004</c:v>
                </c:pt>
                <c:pt idx="18">
                  <c:v>0.59</c:v>
                </c:pt>
                <c:pt idx="19">
                  <c:v>0.12000000000000002</c:v>
                </c:pt>
              </c:numCache>
            </c:numRef>
          </c:xVal>
          <c:yVal>
            <c:numRef>
              <c:f>Лист10!$B$1:$B$20</c:f>
              <c:numCache>
                <c:formatCode>0.000</c:formatCode>
                <c:ptCount val="20"/>
                <c:pt idx="0">
                  <c:v>5.0000000000000034E-4</c:v>
                </c:pt>
                <c:pt idx="1">
                  <c:v>7.4000000000000142E-3</c:v>
                </c:pt>
                <c:pt idx="2">
                  <c:v>2.5000000000000044E-3</c:v>
                </c:pt>
                <c:pt idx="3">
                  <c:v>1.0000000000000022E-3</c:v>
                </c:pt>
                <c:pt idx="4">
                  <c:v>1.0000000000000022E-3</c:v>
                </c:pt>
                <c:pt idx="5">
                  <c:v>3.0000000000000044E-3</c:v>
                </c:pt>
                <c:pt idx="6">
                  <c:v>5.5000000000000014E-3</c:v>
                </c:pt>
                <c:pt idx="7">
                  <c:v>8.900000000000019E-3</c:v>
                </c:pt>
                <c:pt idx="8">
                  <c:v>2.0000000000000039E-3</c:v>
                </c:pt>
                <c:pt idx="9">
                  <c:v>7.0000000000000088E-3</c:v>
                </c:pt>
                <c:pt idx="10">
                  <c:v>6.0000000000000088E-3</c:v>
                </c:pt>
                <c:pt idx="11">
                  <c:v>3.600000000000006E-3</c:v>
                </c:pt>
                <c:pt idx="12">
                  <c:v>2.0000000000000039E-3</c:v>
                </c:pt>
                <c:pt idx="13">
                  <c:v>1.0000000000000022E-3</c:v>
                </c:pt>
                <c:pt idx="14">
                  <c:v>2.0000000000000039E-3</c:v>
                </c:pt>
                <c:pt idx="15">
                  <c:v>4.0000000000000079E-3</c:v>
                </c:pt>
                <c:pt idx="16">
                  <c:v>5.0000000000000079E-3</c:v>
                </c:pt>
                <c:pt idx="17">
                  <c:v>8.0000000000000175E-3</c:v>
                </c:pt>
                <c:pt idx="18">
                  <c:v>8.900000000000019E-3</c:v>
                </c:pt>
                <c:pt idx="19">
                  <c:v>1.0000000000000022E-3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341184"/>
        <c:axId val="94962048"/>
      </c:scatterChart>
      <c:valAx>
        <c:axId val="95341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962048"/>
        <c:crosses val="autoZero"/>
        <c:crossBetween val="midCat"/>
      </c:valAx>
      <c:valAx>
        <c:axId val="94962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3411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prstClr val="white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rgbClr val="FF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00B050"/>
                </a:solidFill>
                <a:prstDash val="solid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0.10236289187689157"/>
                  <c:y val="-7.0157767112377464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trendline>
            <c:spPr>
              <a:ln w="19050" cap="rnd">
                <a:solidFill>
                  <a:srgbClr val="002060"/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1"/>
            <c:trendlineLbl>
              <c:layout>
                <c:manualLayout>
                  <c:x val="-0.48574644025149927"/>
                  <c:y val="-0.1538745718387341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trendline>
            <c:spPr>
              <a:ln w="19050" cap="rnd">
                <a:solidFill>
                  <a:srgbClr val="0070C0"/>
                </a:solidFill>
                <a:prstDash val="solid"/>
              </a:ln>
              <a:effectLst/>
            </c:spPr>
            <c:trendlineType val="poly"/>
            <c:order val="3"/>
            <c:dispRSqr val="0"/>
            <c:dispEq val="1"/>
            <c:trendlineLbl>
              <c:layout>
                <c:manualLayout>
                  <c:x val="-0.37102372476263862"/>
                  <c:y val="-5.15619284449765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trendline>
            <c:spPr>
              <a:ln w="25400" cap="rnd">
                <a:solidFill>
                  <a:srgbClr val="FF0000"/>
                </a:solidFill>
                <a:prstDash val="sysDot"/>
              </a:ln>
              <a:effectLst/>
            </c:spPr>
            <c:trendlineType val="poly"/>
            <c:order val="4"/>
            <c:dispRSqr val="0"/>
            <c:dispEq val="1"/>
            <c:trendlineLbl>
              <c:layout>
                <c:manualLayout>
                  <c:x val="-0.28666737372538686"/>
                  <c:y val="0.5498848141047556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trendline>
            <c:spPr>
              <a:ln w="22225" cap="rnd">
                <a:solidFill>
                  <a:srgbClr val="FF0000"/>
                </a:solidFill>
                <a:prstDash val="solid"/>
              </a:ln>
              <a:effectLst/>
            </c:spPr>
            <c:trendlineType val="poly"/>
            <c:order val="5"/>
            <c:dispRSqr val="0"/>
            <c:dispEq val="1"/>
            <c:trendlineLbl>
              <c:layout>
                <c:manualLayout>
                  <c:x val="-0.17679751078338121"/>
                  <c:y val="0.6425074159682346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trendline>
            <c:trendlineType val="poly"/>
            <c:order val="5"/>
            <c:dispRSqr val="0"/>
            <c:dispEq val="0"/>
          </c:trendline>
          <c:trendline>
            <c:spPr>
              <a:ln w="28575">
                <a:solidFill>
                  <a:schemeClr val="tx1"/>
                </a:solidFill>
              </a:ln>
            </c:spPr>
            <c:trendlineType val="poly"/>
            <c:order val="6"/>
            <c:dispRSqr val="0"/>
            <c:dispEq val="1"/>
            <c:trendlineLbl>
              <c:layout>
                <c:manualLayout>
                  <c:x val="-4.9197919229596966E-2"/>
                  <c:y val="0.72774497844933328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</c:trendlineLbl>
          </c:trendline>
          <c:xVal>
            <c:numRef>
              <c:f>Лист10!$A$2:$A$21</c:f>
              <c:numCache>
                <c:formatCode>General</c:formatCode>
                <c:ptCount val="20"/>
                <c:pt idx="0">
                  <c:v>3.0000000000000002E-2</c:v>
                </c:pt>
                <c:pt idx="1">
                  <c:v>0.89</c:v>
                </c:pt>
                <c:pt idx="2">
                  <c:v>0.33000000000000035</c:v>
                </c:pt>
                <c:pt idx="3">
                  <c:v>0.05</c:v>
                </c:pt>
                <c:pt idx="4">
                  <c:v>0.05</c:v>
                </c:pt>
                <c:pt idx="5">
                  <c:v>0.36000000000000021</c:v>
                </c:pt>
                <c:pt idx="6">
                  <c:v>0.16</c:v>
                </c:pt>
                <c:pt idx="7">
                  <c:v>0.32000000000000023</c:v>
                </c:pt>
                <c:pt idx="8">
                  <c:v>0.39000000000000024</c:v>
                </c:pt>
                <c:pt idx="9">
                  <c:v>0.38000000000000023</c:v>
                </c:pt>
                <c:pt idx="10">
                  <c:v>0.55000000000000004</c:v>
                </c:pt>
                <c:pt idx="11">
                  <c:v>0.2100000000000001</c:v>
                </c:pt>
                <c:pt idx="12">
                  <c:v>0.28000000000000008</c:v>
                </c:pt>
                <c:pt idx="13">
                  <c:v>0.12000000000000002</c:v>
                </c:pt>
                <c:pt idx="14">
                  <c:v>0.69000000000000039</c:v>
                </c:pt>
                <c:pt idx="15">
                  <c:v>0.25</c:v>
                </c:pt>
                <c:pt idx="16">
                  <c:v>0.32000000000000023</c:v>
                </c:pt>
                <c:pt idx="17">
                  <c:v>0.55000000000000004</c:v>
                </c:pt>
                <c:pt idx="18">
                  <c:v>0.59</c:v>
                </c:pt>
                <c:pt idx="19">
                  <c:v>0.12000000000000002</c:v>
                </c:pt>
              </c:numCache>
            </c:numRef>
          </c:xVal>
          <c:yVal>
            <c:numRef>
              <c:f>Лист10!$B$2:$B$21</c:f>
              <c:numCache>
                <c:formatCode>0.000</c:formatCode>
                <c:ptCount val="20"/>
                <c:pt idx="0">
                  <c:v>5.0000000000000034E-4</c:v>
                </c:pt>
                <c:pt idx="1">
                  <c:v>7.4000000000000055E-3</c:v>
                </c:pt>
                <c:pt idx="2">
                  <c:v>2.5000000000000018E-3</c:v>
                </c:pt>
                <c:pt idx="3">
                  <c:v>1.0000000000000009E-3</c:v>
                </c:pt>
                <c:pt idx="4">
                  <c:v>1.0000000000000009E-3</c:v>
                </c:pt>
                <c:pt idx="5">
                  <c:v>3.0000000000000018E-3</c:v>
                </c:pt>
                <c:pt idx="6">
                  <c:v>5.5000000000000014E-3</c:v>
                </c:pt>
                <c:pt idx="7">
                  <c:v>8.9000000000000103E-3</c:v>
                </c:pt>
                <c:pt idx="8">
                  <c:v>2.0000000000000018E-3</c:v>
                </c:pt>
                <c:pt idx="9">
                  <c:v>7.0000000000000036E-3</c:v>
                </c:pt>
                <c:pt idx="10">
                  <c:v>6.0000000000000036E-3</c:v>
                </c:pt>
                <c:pt idx="11">
                  <c:v>3.6000000000000021E-3</c:v>
                </c:pt>
                <c:pt idx="12">
                  <c:v>2.0000000000000018E-3</c:v>
                </c:pt>
                <c:pt idx="13">
                  <c:v>1.0000000000000009E-3</c:v>
                </c:pt>
                <c:pt idx="14">
                  <c:v>2.0000000000000018E-3</c:v>
                </c:pt>
                <c:pt idx="15">
                  <c:v>4.0000000000000036E-3</c:v>
                </c:pt>
                <c:pt idx="16">
                  <c:v>5.0000000000000036E-3</c:v>
                </c:pt>
                <c:pt idx="17">
                  <c:v>8.0000000000000088E-3</c:v>
                </c:pt>
                <c:pt idx="18">
                  <c:v>8.9000000000000103E-3</c:v>
                </c:pt>
                <c:pt idx="19">
                  <c:v>1.0000000000000009E-3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037696"/>
        <c:axId val="95043584"/>
      </c:scatterChart>
      <c:valAx>
        <c:axId val="95037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043584"/>
        <c:crosses val="autoZero"/>
        <c:crossBetween val="midCat"/>
      </c:valAx>
      <c:valAx>
        <c:axId val="95043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0376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rgbClr val="FF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00B050"/>
                </a:solidFill>
                <a:prstDash val="solid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0.11687547028731729"/>
                  <c:y val="0.2518500891215693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xVal>
            <c:numRef>
              <c:f>Лист10!$A$1:$A$20</c:f>
              <c:numCache>
                <c:formatCode>General</c:formatCode>
                <c:ptCount val="20"/>
                <c:pt idx="0">
                  <c:v>3.0000000000000002E-2</c:v>
                </c:pt>
                <c:pt idx="1">
                  <c:v>0.89</c:v>
                </c:pt>
                <c:pt idx="2">
                  <c:v>0.33000000000000085</c:v>
                </c:pt>
                <c:pt idx="3">
                  <c:v>0.05</c:v>
                </c:pt>
                <c:pt idx="4">
                  <c:v>0.05</c:v>
                </c:pt>
                <c:pt idx="5">
                  <c:v>0.36000000000000032</c:v>
                </c:pt>
                <c:pt idx="6">
                  <c:v>0.16</c:v>
                </c:pt>
                <c:pt idx="7">
                  <c:v>0.32000000000000067</c:v>
                </c:pt>
                <c:pt idx="8">
                  <c:v>0.39000000000000068</c:v>
                </c:pt>
                <c:pt idx="9">
                  <c:v>0.38000000000000067</c:v>
                </c:pt>
                <c:pt idx="10">
                  <c:v>0.55000000000000004</c:v>
                </c:pt>
                <c:pt idx="11">
                  <c:v>0.21000000000000021</c:v>
                </c:pt>
                <c:pt idx="12">
                  <c:v>0.28000000000000008</c:v>
                </c:pt>
                <c:pt idx="13">
                  <c:v>0.12000000000000002</c:v>
                </c:pt>
                <c:pt idx="14">
                  <c:v>0.69000000000000061</c:v>
                </c:pt>
                <c:pt idx="15">
                  <c:v>0.25</c:v>
                </c:pt>
                <c:pt idx="16">
                  <c:v>0.32000000000000067</c:v>
                </c:pt>
                <c:pt idx="17">
                  <c:v>0.55000000000000004</c:v>
                </c:pt>
                <c:pt idx="18">
                  <c:v>0.59</c:v>
                </c:pt>
                <c:pt idx="19">
                  <c:v>0.12000000000000002</c:v>
                </c:pt>
              </c:numCache>
            </c:numRef>
          </c:xVal>
          <c:yVal>
            <c:numRef>
              <c:f>Лист10!$B$1:$B$20</c:f>
              <c:numCache>
                <c:formatCode>0.000</c:formatCode>
                <c:ptCount val="20"/>
                <c:pt idx="0">
                  <c:v>5.0000000000000034E-4</c:v>
                </c:pt>
                <c:pt idx="1">
                  <c:v>7.4000000000000177E-3</c:v>
                </c:pt>
                <c:pt idx="2">
                  <c:v>2.5000000000000053E-3</c:v>
                </c:pt>
                <c:pt idx="3">
                  <c:v>1.0000000000000026E-3</c:v>
                </c:pt>
                <c:pt idx="4">
                  <c:v>1.0000000000000026E-3</c:v>
                </c:pt>
                <c:pt idx="5">
                  <c:v>3.0000000000000053E-3</c:v>
                </c:pt>
                <c:pt idx="6">
                  <c:v>5.5000000000000014E-3</c:v>
                </c:pt>
                <c:pt idx="7">
                  <c:v>8.9000000000000207E-3</c:v>
                </c:pt>
                <c:pt idx="8">
                  <c:v>2.0000000000000048E-3</c:v>
                </c:pt>
                <c:pt idx="9">
                  <c:v>7.0000000000000106E-3</c:v>
                </c:pt>
                <c:pt idx="10">
                  <c:v>6.0000000000000105E-3</c:v>
                </c:pt>
                <c:pt idx="11">
                  <c:v>3.6000000000000077E-3</c:v>
                </c:pt>
                <c:pt idx="12">
                  <c:v>2.0000000000000048E-3</c:v>
                </c:pt>
                <c:pt idx="13">
                  <c:v>1.0000000000000026E-3</c:v>
                </c:pt>
                <c:pt idx="14">
                  <c:v>2.0000000000000048E-3</c:v>
                </c:pt>
                <c:pt idx="15">
                  <c:v>4.0000000000000096E-3</c:v>
                </c:pt>
                <c:pt idx="16">
                  <c:v>5.0000000000000096E-3</c:v>
                </c:pt>
                <c:pt idx="17">
                  <c:v>8.000000000000021E-3</c:v>
                </c:pt>
                <c:pt idx="18">
                  <c:v>8.9000000000000207E-3</c:v>
                </c:pt>
                <c:pt idx="19">
                  <c:v>1.0000000000000026E-3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085696"/>
        <c:axId val="95087232"/>
      </c:scatterChart>
      <c:valAx>
        <c:axId val="95085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087232"/>
        <c:crosses val="autoZero"/>
        <c:crossBetween val="midCat"/>
      </c:valAx>
      <c:valAx>
        <c:axId val="9508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0856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prstClr val="white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rgbClr val="FF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25400" cap="rnd">
                <a:solidFill>
                  <a:srgbClr val="FF0000"/>
                </a:solidFill>
                <a:prstDash val="sysDot"/>
              </a:ln>
              <a:effectLst/>
            </c:spPr>
            <c:trendlineType val="poly"/>
            <c:order val="4"/>
            <c:dispRSqr val="0"/>
            <c:dispEq val="0"/>
          </c:trendline>
          <c:xVal>
            <c:numRef>
              <c:f>Лист10!$A$1:$A$20</c:f>
              <c:numCache>
                <c:formatCode>General</c:formatCode>
                <c:ptCount val="20"/>
                <c:pt idx="0">
                  <c:v>3.0000000000000002E-2</c:v>
                </c:pt>
                <c:pt idx="1">
                  <c:v>0.89</c:v>
                </c:pt>
                <c:pt idx="2">
                  <c:v>0.33000000000000085</c:v>
                </c:pt>
                <c:pt idx="3">
                  <c:v>0.05</c:v>
                </c:pt>
                <c:pt idx="4">
                  <c:v>0.05</c:v>
                </c:pt>
                <c:pt idx="5">
                  <c:v>0.36000000000000032</c:v>
                </c:pt>
                <c:pt idx="6">
                  <c:v>0.16</c:v>
                </c:pt>
                <c:pt idx="7">
                  <c:v>0.32000000000000067</c:v>
                </c:pt>
                <c:pt idx="8">
                  <c:v>0.39000000000000068</c:v>
                </c:pt>
                <c:pt idx="9">
                  <c:v>0.38000000000000067</c:v>
                </c:pt>
                <c:pt idx="10">
                  <c:v>0.55000000000000004</c:v>
                </c:pt>
                <c:pt idx="11">
                  <c:v>0.21000000000000021</c:v>
                </c:pt>
                <c:pt idx="12">
                  <c:v>0.28000000000000008</c:v>
                </c:pt>
                <c:pt idx="13">
                  <c:v>0.12000000000000002</c:v>
                </c:pt>
                <c:pt idx="14">
                  <c:v>0.69000000000000061</c:v>
                </c:pt>
                <c:pt idx="15">
                  <c:v>0.25</c:v>
                </c:pt>
                <c:pt idx="16">
                  <c:v>0.32000000000000067</c:v>
                </c:pt>
                <c:pt idx="17">
                  <c:v>0.55000000000000004</c:v>
                </c:pt>
                <c:pt idx="18">
                  <c:v>0.59</c:v>
                </c:pt>
                <c:pt idx="19">
                  <c:v>0.12000000000000002</c:v>
                </c:pt>
              </c:numCache>
            </c:numRef>
          </c:xVal>
          <c:yVal>
            <c:numRef>
              <c:f>Лист10!$B$1:$B$20</c:f>
              <c:numCache>
                <c:formatCode>0.000</c:formatCode>
                <c:ptCount val="20"/>
                <c:pt idx="0">
                  <c:v>5.0000000000000034E-4</c:v>
                </c:pt>
                <c:pt idx="1">
                  <c:v>7.4000000000000177E-3</c:v>
                </c:pt>
                <c:pt idx="2">
                  <c:v>2.5000000000000053E-3</c:v>
                </c:pt>
                <c:pt idx="3">
                  <c:v>1.0000000000000026E-3</c:v>
                </c:pt>
                <c:pt idx="4">
                  <c:v>1.0000000000000026E-3</c:v>
                </c:pt>
                <c:pt idx="5">
                  <c:v>3.0000000000000053E-3</c:v>
                </c:pt>
                <c:pt idx="6">
                  <c:v>5.5000000000000014E-3</c:v>
                </c:pt>
                <c:pt idx="7">
                  <c:v>8.9000000000000207E-3</c:v>
                </c:pt>
                <c:pt idx="8">
                  <c:v>2.0000000000000048E-3</c:v>
                </c:pt>
                <c:pt idx="9">
                  <c:v>7.0000000000000106E-3</c:v>
                </c:pt>
                <c:pt idx="10">
                  <c:v>6.0000000000000105E-3</c:v>
                </c:pt>
                <c:pt idx="11">
                  <c:v>3.6000000000000077E-3</c:v>
                </c:pt>
                <c:pt idx="12">
                  <c:v>2.0000000000000048E-3</c:v>
                </c:pt>
                <c:pt idx="13">
                  <c:v>1.0000000000000026E-3</c:v>
                </c:pt>
                <c:pt idx="14">
                  <c:v>2.0000000000000048E-3</c:v>
                </c:pt>
                <c:pt idx="15">
                  <c:v>4.0000000000000096E-3</c:v>
                </c:pt>
                <c:pt idx="16">
                  <c:v>5.0000000000000096E-3</c:v>
                </c:pt>
                <c:pt idx="17">
                  <c:v>8.000000000000021E-3</c:v>
                </c:pt>
                <c:pt idx="18">
                  <c:v>8.9000000000000207E-3</c:v>
                </c:pt>
                <c:pt idx="19">
                  <c:v>1.0000000000000026E-3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107712"/>
        <c:axId val="95109504"/>
      </c:scatterChart>
      <c:valAx>
        <c:axId val="95107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109504"/>
        <c:crosses val="autoZero"/>
        <c:crossBetween val="midCat"/>
      </c:valAx>
      <c:valAx>
        <c:axId val="95109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1077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prstClr val="white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0000"/>
              </a:solidFill>
            </c:spPr>
          </c:marker>
          <c:trendline>
            <c:trendlineType val="poly"/>
            <c:order val="6"/>
            <c:dispRSqr val="0"/>
            <c:dispEq val="0"/>
          </c:trendline>
          <c:xVal>
            <c:numRef>
              <c:f>Лист1!$B$2:$B$132</c:f>
              <c:numCache>
                <c:formatCode>General</c:formatCode>
                <c:ptCount val="131"/>
                <c:pt idx="0">
                  <c:v>1.4</c:v>
                </c:pt>
                <c:pt idx="1">
                  <c:v>0.28199999999999997</c:v>
                </c:pt>
                <c:pt idx="2">
                  <c:v>-6.8400000000000002E-2</c:v>
                </c:pt>
                <c:pt idx="3">
                  <c:v>-1.0900000000000001</c:v>
                </c:pt>
                <c:pt idx="4">
                  <c:v>-1.1000000000000001</c:v>
                </c:pt>
                <c:pt idx="5">
                  <c:v>-1.18</c:v>
                </c:pt>
                <c:pt idx="6">
                  <c:v>-0.97599999999999998</c:v>
                </c:pt>
                <c:pt idx="7">
                  <c:v>-0.71499999999999997</c:v>
                </c:pt>
                <c:pt idx="8">
                  <c:v>-0.81799999999999995</c:v>
                </c:pt>
                <c:pt idx="9">
                  <c:v>2.2599999999999998</c:v>
                </c:pt>
                <c:pt idx="10">
                  <c:v>0.69</c:v>
                </c:pt>
                <c:pt idx="11">
                  <c:v>-5.9999999999999995E-4</c:v>
                </c:pt>
                <c:pt idx="12">
                  <c:v>0.875</c:v>
                </c:pt>
                <c:pt idx="13">
                  <c:v>2.2999999999999998</c:v>
                </c:pt>
                <c:pt idx="14">
                  <c:v>0.77900000000000003</c:v>
                </c:pt>
                <c:pt idx="15">
                  <c:v>0.24099999999999999</c:v>
                </c:pt>
                <c:pt idx="16">
                  <c:v>5.0500000000000003E-2</c:v>
                </c:pt>
                <c:pt idx="17">
                  <c:v>0.84699999999999998</c:v>
                </c:pt>
                <c:pt idx="18">
                  <c:v>1.35</c:v>
                </c:pt>
                <c:pt idx="19">
                  <c:v>1.03</c:v>
                </c:pt>
                <c:pt idx="20">
                  <c:v>0.28499999999999998</c:v>
                </c:pt>
                <c:pt idx="21">
                  <c:v>0.32800000000000001</c:v>
                </c:pt>
                <c:pt idx="22">
                  <c:v>-0.29099999999999998</c:v>
                </c:pt>
                <c:pt idx="23">
                  <c:v>-0.78700000000000003</c:v>
                </c:pt>
                <c:pt idx="24">
                  <c:v>-0.74</c:v>
                </c:pt>
                <c:pt idx="25">
                  <c:v>-0.73299999999999998</c:v>
                </c:pt>
                <c:pt idx="26">
                  <c:v>-1.03</c:v>
                </c:pt>
                <c:pt idx="27">
                  <c:v>-1.0900000000000001</c:v>
                </c:pt>
                <c:pt idx="28">
                  <c:v>-1.1599999999999999</c:v>
                </c:pt>
                <c:pt idx="29">
                  <c:v>-1.07</c:v>
                </c:pt>
                <c:pt idx="30">
                  <c:v>-0.85299999999999998</c:v>
                </c:pt>
                <c:pt idx="31">
                  <c:v>-0.89300000000000002</c:v>
                </c:pt>
                <c:pt idx="32">
                  <c:v>-0.80400000000000005</c:v>
                </c:pt>
                <c:pt idx="33">
                  <c:v>-0.26700000000000002</c:v>
                </c:pt>
                <c:pt idx="34">
                  <c:v>-0.90500000000000003</c:v>
                </c:pt>
                <c:pt idx="35">
                  <c:v>3.05</c:v>
                </c:pt>
                <c:pt idx="36">
                  <c:v>1.73</c:v>
                </c:pt>
                <c:pt idx="37">
                  <c:v>0.42299999999999999</c:v>
                </c:pt>
                <c:pt idx="38">
                  <c:v>0.85899999999999999</c:v>
                </c:pt>
                <c:pt idx="39">
                  <c:v>0.61199999999999999</c:v>
                </c:pt>
                <c:pt idx="40">
                  <c:v>0.54800000000000004</c:v>
                </c:pt>
                <c:pt idx="41">
                  <c:v>-0.16200000000000001</c:v>
                </c:pt>
                <c:pt idx="42">
                  <c:v>-0.499</c:v>
                </c:pt>
                <c:pt idx="43">
                  <c:v>-0.27900000000000003</c:v>
                </c:pt>
                <c:pt idx="44">
                  <c:v>0.50600000000000001</c:v>
                </c:pt>
                <c:pt idx="45">
                  <c:v>0.80400000000000005</c:v>
                </c:pt>
                <c:pt idx="46">
                  <c:v>1.37</c:v>
                </c:pt>
                <c:pt idx="47">
                  <c:v>1.06</c:v>
                </c:pt>
                <c:pt idx="48">
                  <c:v>0.27500000000000002</c:v>
                </c:pt>
                <c:pt idx="49">
                  <c:v>1.93</c:v>
                </c:pt>
                <c:pt idx="50">
                  <c:v>1.6</c:v>
                </c:pt>
                <c:pt idx="51">
                  <c:v>1.17</c:v>
                </c:pt>
                <c:pt idx="52">
                  <c:v>1.07</c:v>
                </c:pt>
                <c:pt idx="53">
                  <c:v>0.189</c:v>
                </c:pt>
                <c:pt idx="54">
                  <c:v>7.1800000000000003E-2</c:v>
                </c:pt>
                <c:pt idx="55">
                  <c:v>0.18099999999999999</c:v>
                </c:pt>
                <c:pt idx="56">
                  <c:v>2.95</c:v>
                </c:pt>
                <c:pt idx="57">
                  <c:v>1.94</c:v>
                </c:pt>
                <c:pt idx="58">
                  <c:v>1.53</c:v>
                </c:pt>
                <c:pt idx="59">
                  <c:v>3.5299999999999998E-2</c:v>
                </c:pt>
                <c:pt idx="60">
                  <c:v>1.34</c:v>
                </c:pt>
                <c:pt idx="61">
                  <c:v>-7.4999999999999997E-2</c:v>
                </c:pt>
                <c:pt idx="62">
                  <c:v>-2.5399999999999999E-2</c:v>
                </c:pt>
                <c:pt idx="63">
                  <c:v>0.17799999999999999</c:v>
                </c:pt>
                <c:pt idx="64">
                  <c:v>-0.245</c:v>
                </c:pt>
                <c:pt idx="65">
                  <c:v>-8.5999999999999993E-2</c:v>
                </c:pt>
                <c:pt idx="66">
                  <c:v>0.106</c:v>
                </c:pt>
                <c:pt idx="67">
                  <c:v>0.39500000000000002</c:v>
                </c:pt>
                <c:pt idx="68">
                  <c:v>0.61399999999999999</c:v>
                </c:pt>
                <c:pt idx="69">
                  <c:v>2.2799999999999998</c:v>
                </c:pt>
                <c:pt idx="70">
                  <c:v>1.1399999999999999</c:v>
                </c:pt>
                <c:pt idx="71">
                  <c:v>0.24299999999999999</c:v>
                </c:pt>
                <c:pt idx="72">
                  <c:v>-0.58899999999999997</c:v>
                </c:pt>
                <c:pt idx="73">
                  <c:v>-1.01</c:v>
                </c:pt>
                <c:pt idx="74">
                  <c:v>-0.436</c:v>
                </c:pt>
                <c:pt idx="75">
                  <c:v>1.1900000000000001E-2</c:v>
                </c:pt>
                <c:pt idx="76">
                  <c:v>1.27</c:v>
                </c:pt>
                <c:pt idx="77">
                  <c:v>2.75</c:v>
                </c:pt>
                <c:pt idx="78">
                  <c:v>2.73</c:v>
                </c:pt>
                <c:pt idx="79">
                  <c:v>2.76</c:v>
                </c:pt>
                <c:pt idx="80">
                  <c:v>0.57299999999999995</c:v>
                </c:pt>
                <c:pt idx="81">
                  <c:v>0.70599999999999996</c:v>
                </c:pt>
                <c:pt idx="82">
                  <c:v>0.73</c:v>
                </c:pt>
                <c:pt idx="83">
                  <c:v>-0.34200000000000003</c:v>
                </c:pt>
                <c:pt idx="84">
                  <c:v>-0.46500000000000002</c:v>
                </c:pt>
                <c:pt idx="85">
                  <c:v>0.42299999999999999</c:v>
                </c:pt>
                <c:pt idx="86">
                  <c:v>-7.3000000000000001E-3</c:v>
                </c:pt>
                <c:pt idx="87">
                  <c:v>4.68</c:v>
                </c:pt>
                <c:pt idx="88">
                  <c:v>4.49</c:v>
                </c:pt>
                <c:pt idx="89">
                  <c:v>1.2</c:v>
                </c:pt>
                <c:pt idx="90">
                  <c:v>2.11</c:v>
                </c:pt>
                <c:pt idx="91">
                  <c:v>1.42</c:v>
                </c:pt>
                <c:pt idx="92">
                  <c:v>1.98</c:v>
                </c:pt>
                <c:pt idx="93">
                  <c:v>0.36499999999999999</c:v>
                </c:pt>
                <c:pt idx="94">
                  <c:v>0.22500000000000001</c:v>
                </c:pt>
                <c:pt idx="95">
                  <c:v>-0.183</c:v>
                </c:pt>
                <c:pt idx="96">
                  <c:v>0.187</c:v>
                </c:pt>
                <c:pt idx="97">
                  <c:v>0.59899999999999998</c:v>
                </c:pt>
                <c:pt idx="98">
                  <c:v>0.308</c:v>
                </c:pt>
                <c:pt idx="99">
                  <c:v>1.06</c:v>
                </c:pt>
                <c:pt idx="100">
                  <c:v>0.86899999999999999</c:v>
                </c:pt>
                <c:pt idx="101">
                  <c:v>1.34</c:v>
                </c:pt>
                <c:pt idx="102">
                  <c:v>-0.21</c:v>
                </c:pt>
                <c:pt idx="103">
                  <c:v>-0.17199999999999999</c:v>
                </c:pt>
                <c:pt idx="104">
                  <c:v>-6.1800000000000001E-2</c:v>
                </c:pt>
                <c:pt idx="105">
                  <c:v>4.12</c:v>
                </c:pt>
                <c:pt idx="106">
                  <c:v>5.95</c:v>
                </c:pt>
                <c:pt idx="107">
                  <c:v>3.04</c:v>
                </c:pt>
                <c:pt idx="108">
                  <c:v>4.2</c:v>
                </c:pt>
                <c:pt idx="109">
                  <c:v>2.88</c:v>
                </c:pt>
                <c:pt idx="110">
                  <c:v>3.36</c:v>
                </c:pt>
                <c:pt idx="111">
                  <c:v>3.77</c:v>
                </c:pt>
                <c:pt idx="112">
                  <c:v>2.1</c:v>
                </c:pt>
                <c:pt idx="113">
                  <c:v>2.78</c:v>
                </c:pt>
                <c:pt idx="114">
                  <c:v>3.47</c:v>
                </c:pt>
                <c:pt idx="115">
                  <c:v>-9.1399999999999995E-2</c:v>
                </c:pt>
                <c:pt idx="116">
                  <c:v>3.58</c:v>
                </c:pt>
                <c:pt idx="117">
                  <c:v>7.34</c:v>
                </c:pt>
                <c:pt idx="118">
                  <c:v>5.31</c:v>
                </c:pt>
                <c:pt idx="119">
                  <c:v>3.11</c:v>
                </c:pt>
                <c:pt idx="120">
                  <c:v>4.3600000000000003</c:v>
                </c:pt>
                <c:pt idx="121">
                  <c:v>5.46</c:v>
                </c:pt>
                <c:pt idx="122">
                  <c:v>4.2699999999999996</c:v>
                </c:pt>
                <c:pt idx="123">
                  <c:v>0.84199999999999997</c:v>
                </c:pt>
                <c:pt idx="124">
                  <c:v>5.47</c:v>
                </c:pt>
                <c:pt idx="125">
                  <c:v>1.74</c:v>
                </c:pt>
                <c:pt idx="126">
                  <c:v>4.96</c:v>
                </c:pt>
                <c:pt idx="127">
                  <c:v>1.58</c:v>
                </c:pt>
                <c:pt idx="128">
                  <c:v>2.58</c:v>
                </c:pt>
                <c:pt idx="129">
                  <c:v>4.21</c:v>
                </c:pt>
                <c:pt idx="130">
                  <c:v>2.44</c:v>
                </c:pt>
              </c:numCache>
            </c:numRef>
          </c:xVal>
          <c:yVal>
            <c:numRef>
              <c:f>Лист1!$C$2:$C$132</c:f>
              <c:numCache>
                <c:formatCode>General</c:formatCode>
                <c:ptCount val="131"/>
                <c:pt idx="0">
                  <c:v>6.4516128999999998</c:v>
                </c:pt>
                <c:pt idx="1">
                  <c:v>3.2467532000000001</c:v>
                </c:pt>
                <c:pt idx="2">
                  <c:v>0.62893080000000001</c:v>
                </c:pt>
                <c:pt idx="3">
                  <c:v>0.62111799999999995</c:v>
                </c:pt>
                <c:pt idx="4">
                  <c:v>0.62893080000000001</c:v>
                </c:pt>
                <c:pt idx="5">
                  <c:v>1.2269939000000001</c:v>
                </c:pt>
                <c:pt idx="6">
                  <c:v>0.65359480000000003</c:v>
                </c:pt>
                <c:pt idx="7">
                  <c:v>0.68027210000000005</c:v>
                </c:pt>
                <c:pt idx="8">
                  <c:v>1.3513514</c:v>
                </c:pt>
                <c:pt idx="9">
                  <c:v>3.0674847000000001</c:v>
                </c:pt>
                <c:pt idx="10">
                  <c:v>0.625</c:v>
                </c:pt>
                <c:pt idx="11">
                  <c:v>0.67114090000000004</c:v>
                </c:pt>
                <c:pt idx="12">
                  <c:v>3.7735848999999999</c:v>
                </c:pt>
                <c:pt idx="13">
                  <c:v>3.8216560999999998</c:v>
                </c:pt>
                <c:pt idx="14">
                  <c:v>1.2738853999999999</c:v>
                </c:pt>
                <c:pt idx="15">
                  <c:v>2.5641026</c:v>
                </c:pt>
                <c:pt idx="16">
                  <c:v>3.1446540999999999</c:v>
                </c:pt>
                <c:pt idx="17">
                  <c:v>2.4539876999999999</c:v>
                </c:pt>
                <c:pt idx="18">
                  <c:v>25.581395000000001</c:v>
                </c:pt>
                <c:pt idx="19">
                  <c:v>7.4534161000000001</c:v>
                </c:pt>
                <c:pt idx="20">
                  <c:v>8.8050314000000007</c:v>
                </c:pt>
                <c:pt idx="21">
                  <c:v>9.8765432000000004</c:v>
                </c:pt>
                <c:pt idx="22">
                  <c:v>5.4878049000000004</c:v>
                </c:pt>
                <c:pt idx="23">
                  <c:v>0.67114090000000004</c:v>
                </c:pt>
                <c:pt idx="24">
                  <c:v>4.8780488000000002</c:v>
                </c:pt>
                <c:pt idx="25">
                  <c:v>0.64102559999999997</c:v>
                </c:pt>
                <c:pt idx="26">
                  <c:v>1.2269939000000001</c:v>
                </c:pt>
                <c:pt idx="27">
                  <c:v>0.60975610000000002</c:v>
                </c:pt>
                <c:pt idx="28">
                  <c:v>0.63291140000000001</c:v>
                </c:pt>
                <c:pt idx="29">
                  <c:v>1.8404908</c:v>
                </c:pt>
                <c:pt idx="30">
                  <c:v>0.62893080000000001</c:v>
                </c:pt>
                <c:pt idx="31">
                  <c:v>6.2112000000000001E-3</c:v>
                </c:pt>
                <c:pt idx="32">
                  <c:v>0.61349690000000001</c:v>
                </c:pt>
                <c:pt idx="33">
                  <c:v>6.25E-2</c:v>
                </c:pt>
                <c:pt idx="34">
                  <c:v>0.29940119999999998</c:v>
                </c:pt>
                <c:pt idx="35">
                  <c:v>6.7484662999999996</c:v>
                </c:pt>
                <c:pt idx="36">
                  <c:v>3.7037037000000002</c:v>
                </c:pt>
                <c:pt idx="37">
                  <c:v>1.2658228</c:v>
                </c:pt>
                <c:pt idx="38">
                  <c:v>1.25</c:v>
                </c:pt>
                <c:pt idx="39">
                  <c:v>1.2820513</c:v>
                </c:pt>
                <c:pt idx="40">
                  <c:v>3.3783783999999999</c:v>
                </c:pt>
                <c:pt idx="41">
                  <c:v>1.4184397</c:v>
                </c:pt>
                <c:pt idx="42">
                  <c:v>1.910828</c:v>
                </c:pt>
                <c:pt idx="43">
                  <c:v>5.0314465000000004</c:v>
                </c:pt>
                <c:pt idx="44">
                  <c:v>1.8987342</c:v>
                </c:pt>
                <c:pt idx="45">
                  <c:v>5.2980131999999998</c:v>
                </c:pt>
                <c:pt idx="46">
                  <c:v>7.6433121000000002</c:v>
                </c:pt>
                <c:pt idx="47">
                  <c:v>3.8216560999999998</c:v>
                </c:pt>
                <c:pt idx="48">
                  <c:v>7.5949366999999999</c:v>
                </c:pt>
                <c:pt idx="49">
                  <c:v>4.137931</c:v>
                </c:pt>
                <c:pt idx="50">
                  <c:v>5</c:v>
                </c:pt>
                <c:pt idx="51">
                  <c:v>6.2893081999999998</c:v>
                </c:pt>
                <c:pt idx="52">
                  <c:v>9.8765432000000004</c:v>
                </c:pt>
                <c:pt idx="53">
                  <c:v>6.9182389999999998</c:v>
                </c:pt>
                <c:pt idx="54">
                  <c:v>7.5471697999999998</c:v>
                </c:pt>
                <c:pt idx="55">
                  <c:v>4.5454545</c:v>
                </c:pt>
                <c:pt idx="56">
                  <c:v>5.0314465000000004</c:v>
                </c:pt>
                <c:pt idx="57">
                  <c:v>6.2893081999999998</c:v>
                </c:pt>
                <c:pt idx="58">
                  <c:v>3.0674847000000001</c:v>
                </c:pt>
                <c:pt idx="59">
                  <c:v>1.3245032999999999</c:v>
                </c:pt>
                <c:pt idx="60">
                  <c:v>8.5889571</c:v>
                </c:pt>
                <c:pt idx="61">
                  <c:v>3.75</c:v>
                </c:pt>
                <c:pt idx="62">
                  <c:v>1.2658228</c:v>
                </c:pt>
                <c:pt idx="63">
                  <c:v>5.8441558000000002</c:v>
                </c:pt>
                <c:pt idx="64">
                  <c:v>2.21</c:v>
                </c:pt>
                <c:pt idx="65">
                  <c:v>3.95</c:v>
                </c:pt>
                <c:pt idx="66">
                  <c:v>2.0299999999999998</c:v>
                </c:pt>
                <c:pt idx="67">
                  <c:v>3.29</c:v>
                </c:pt>
                <c:pt idx="68">
                  <c:v>2.65</c:v>
                </c:pt>
                <c:pt idx="69">
                  <c:v>6.33</c:v>
                </c:pt>
                <c:pt idx="70">
                  <c:v>5.44</c:v>
                </c:pt>
                <c:pt idx="71">
                  <c:v>5.3</c:v>
                </c:pt>
                <c:pt idx="72">
                  <c:v>4.29</c:v>
                </c:pt>
                <c:pt idx="73">
                  <c:v>4.58</c:v>
                </c:pt>
                <c:pt idx="74">
                  <c:v>1.3</c:v>
                </c:pt>
                <c:pt idx="75">
                  <c:v>5.81</c:v>
                </c:pt>
                <c:pt idx="76">
                  <c:v>7.64</c:v>
                </c:pt>
                <c:pt idx="77">
                  <c:v>4.43</c:v>
                </c:pt>
                <c:pt idx="78">
                  <c:v>2.52</c:v>
                </c:pt>
                <c:pt idx="79">
                  <c:v>13.04</c:v>
                </c:pt>
                <c:pt idx="80">
                  <c:v>8.18</c:v>
                </c:pt>
                <c:pt idx="81">
                  <c:v>12.57</c:v>
                </c:pt>
                <c:pt idx="82">
                  <c:v>1.89</c:v>
                </c:pt>
                <c:pt idx="83">
                  <c:v>3.13</c:v>
                </c:pt>
                <c:pt idx="84">
                  <c:v>4.3499999999999996</c:v>
                </c:pt>
                <c:pt idx="85">
                  <c:v>5.16</c:v>
                </c:pt>
                <c:pt idx="86">
                  <c:v>2.63</c:v>
                </c:pt>
                <c:pt idx="87">
                  <c:v>14.97</c:v>
                </c:pt>
                <c:pt idx="88">
                  <c:v>14.63</c:v>
                </c:pt>
                <c:pt idx="89">
                  <c:v>3.27</c:v>
                </c:pt>
                <c:pt idx="90">
                  <c:v>15.63</c:v>
                </c:pt>
                <c:pt idx="91">
                  <c:v>6.21</c:v>
                </c:pt>
                <c:pt idx="92">
                  <c:v>5.52</c:v>
                </c:pt>
                <c:pt idx="93">
                  <c:v>0.31</c:v>
                </c:pt>
                <c:pt idx="94">
                  <c:v>0.21</c:v>
                </c:pt>
                <c:pt idx="95">
                  <c:v>0.4</c:v>
                </c:pt>
                <c:pt idx="96">
                  <c:v>0.45</c:v>
                </c:pt>
                <c:pt idx="97">
                  <c:v>1.86</c:v>
                </c:pt>
                <c:pt idx="98">
                  <c:v>6.17</c:v>
                </c:pt>
                <c:pt idx="99">
                  <c:v>6.67</c:v>
                </c:pt>
                <c:pt idx="100">
                  <c:v>2.4500000000000002</c:v>
                </c:pt>
                <c:pt idx="101">
                  <c:v>2.63</c:v>
                </c:pt>
                <c:pt idx="102">
                  <c:v>1.31</c:v>
                </c:pt>
                <c:pt idx="103">
                  <c:v>1.2</c:v>
                </c:pt>
                <c:pt idx="104">
                  <c:v>1.91</c:v>
                </c:pt>
                <c:pt idx="105">
                  <c:v>3.7</c:v>
                </c:pt>
                <c:pt idx="106">
                  <c:v>8</c:v>
                </c:pt>
                <c:pt idx="107">
                  <c:v>18.82</c:v>
                </c:pt>
                <c:pt idx="108">
                  <c:v>16.07</c:v>
                </c:pt>
                <c:pt idx="109">
                  <c:v>7.14</c:v>
                </c:pt>
                <c:pt idx="110">
                  <c:v>10.06</c:v>
                </c:pt>
                <c:pt idx="111">
                  <c:v>9.82</c:v>
                </c:pt>
                <c:pt idx="112">
                  <c:v>3.87</c:v>
                </c:pt>
                <c:pt idx="113">
                  <c:v>2.16</c:v>
                </c:pt>
                <c:pt idx="114">
                  <c:v>1.29</c:v>
                </c:pt>
                <c:pt idx="115">
                  <c:v>1.25</c:v>
                </c:pt>
                <c:pt idx="116">
                  <c:v>23.08</c:v>
                </c:pt>
                <c:pt idx="117">
                  <c:v>13.84</c:v>
                </c:pt>
                <c:pt idx="118">
                  <c:v>6.25</c:v>
                </c:pt>
                <c:pt idx="119">
                  <c:v>2.56</c:v>
                </c:pt>
                <c:pt idx="120">
                  <c:v>2.0299999999999998</c:v>
                </c:pt>
                <c:pt idx="121">
                  <c:v>10.130000000000001</c:v>
                </c:pt>
                <c:pt idx="122">
                  <c:v>4.96</c:v>
                </c:pt>
                <c:pt idx="123">
                  <c:v>1.24</c:v>
                </c:pt>
                <c:pt idx="124">
                  <c:v>7.55</c:v>
                </c:pt>
                <c:pt idx="125">
                  <c:v>2.5499999999999998</c:v>
                </c:pt>
                <c:pt idx="126">
                  <c:v>1.32</c:v>
                </c:pt>
                <c:pt idx="127">
                  <c:v>11.27</c:v>
                </c:pt>
                <c:pt idx="128">
                  <c:v>11.18</c:v>
                </c:pt>
                <c:pt idx="129">
                  <c:v>1.22</c:v>
                </c:pt>
                <c:pt idx="130">
                  <c:v>2.86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881472"/>
        <c:axId val="95887360"/>
      </c:scatterChart>
      <c:valAx>
        <c:axId val="95881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5887360"/>
        <c:crosses val="autoZero"/>
        <c:crossBetween val="midCat"/>
      </c:valAx>
      <c:valAx>
        <c:axId val="95887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881472"/>
        <c:crosses val="autoZero"/>
        <c:crossBetween val="midCat"/>
      </c:valAx>
    </c:plotArea>
    <c:plotVisOnly val="1"/>
    <c:dispBlanksAs val="gap"/>
    <c:showDLblsOverMax val="0"/>
  </c:chart>
  <c:spPr>
    <a:solidFill>
      <a:schemeClr val="accent6">
        <a:lumMod val="20000"/>
        <a:lumOff val="80000"/>
      </a:schemeClr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0.33663649883906527"/>
                  <c:y val="0.17655740271283027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trendline>
            <c:spPr>
              <a:ln w="28575" cap="rnd">
                <a:solidFill>
                  <a:schemeClr val="accent1"/>
                </a:solidFill>
                <a:prstDash val="sysDot"/>
              </a:ln>
              <a:effectLst/>
            </c:spPr>
            <c:trendlineType val="power"/>
            <c:dispRSqr val="0"/>
            <c:dispEq val="1"/>
            <c:trendlineLbl>
              <c:layout>
                <c:manualLayout>
                  <c:x val="-2.1379827521559872E-2"/>
                  <c:y val="2.0292064555760346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xVal>
            <c:numRef>
              <c:f>Лист2!$A$2:$A$21</c:f>
              <c:numCache>
                <c:formatCode>0.00</c:formatCode>
                <c:ptCount val="20"/>
                <c:pt idx="0">
                  <c:v>0.25</c:v>
                </c:pt>
                <c:pt idx="1">
                  <c:v>0.31000000000000039</c:v>
                </c:pt>
                <c:pt idx="2">
                  <c:v>0.5</c:v>
                </c:pt>
                <c:pt idx="3">
                  <c:v>0.11</c:v>
                </c:pt>
                <c:pt idx="4">
                  <c:v>9.0000000000000024E-2</c:v>
                </c:pt>
                <c:pt idx="5">
                  <c:v>0.25</c:v>
                </c:pt>
                <c:pt idx="6">
                  <c:v>0.36000000000000032</c:v>
                </c:pt>
                <c:pt idx="7">
                  <c:v>0.51</c:v>
                </c:pt>
                <c:pt idx="8">
                  <c:v>0.25</c:v>
                </c:pt>
                <c:pt idx="9">
                  <c:v>0.33000000000000052</c:v>
                </c:pt>
                <c:pt idx="10">
                  <c:v>0.47000000000000008</c:v>
                </c:pt>
                <c:pt idx="11">
                  <c:v>0.45</c:v>
                </c:pt>
                <c:pt idx="12">
                  <c:v>0.32000000000000045</c:v>
                </c:pt>
                <c:pt idx="13">
                  <c:v>0.16</c:v>
                </c:pt>
                <c:pt idx="14">
                  <c:v>0.21000000000000019</c:v>
                </c:pt>
                <c:pt idx="15">
                  <c:v>0.32000000000000045</c:v>
                </c:pt>
                <c:pt idx="16">
                  <c:v>0.43000000000000038</c:v>
                </c:pt>
                <c:pt idx="17">
                  <c:v>0.51</c:v>
                </c:pt>
                <c:pt idx="18">
                  <c:v>0.66000000000000103</c:v>
                </c:pt>
                <c:pt idx="19">
                  <c:v>0.21000000000000019</c:v>
                </c:pt>
              </c:numCache>
            </c:numRef>
          </c:xVal>
          <c:yVal>
            <c:numRef>
              <c:f>Лист2!$B$2:$B$21</c:f>
              <c:numCache>
                <c:formatCode>0.000</c:formatCode>
                <c:ptCount val="20"/>
                <c:pt idx="0">
                  <c:v>9.0000000000000024E-2</c:v>
                </c:pt>
                <c:pt idx="1">
                  <c:v>0.28629151000000003</c:v>
                </c:pt>
                <c:pt idx="2">
                  <c:v>3.12</c:v>
                </c:pt>
                <c:pt idx="3">
                  <c:v>1.6105100000000021E-3</c:v>
                </c:pt>
                <c:pt idx="4">
                  <c:v>5.904900000000007E-4</c:v>
                </c:pt>
                <c:pt idx="5">
                  <c:v>9.7656250000000028E-2</c:v>
                </c:pt>
                <c:pt idx="6">
                  <c:v>0.60466175999999994</c:v>
                </c:pt>
                <c:pt idx="7">
                  <c:v>3.44</c:v>
                </c:pt>
                <c:pt idx="8">
                  <c:v>9.7656250000000028E-2</c:v>
                </c:pt>
                <c:pt idx="9">
                  <c:v>0.39135393000000063</c:v>
                </c:pt>
                <c:pt idx="10">
                  <c:v>2.2934500699999996</c:v>
                </c:pt>
                <c:pt idx="11">
                  <c:v>1.8452812499999998</c:v>
                </c:pt>
                <c:pt idx="12">
                  <c:v>0.33554432000000045</c:v>
                </c:pt>
                <c:pt idx="13">
                  <c:v>9.0000000000000028E-3</c:v>
                </c:pt>
                <c:pt idx="14">
                  <c:v>4.0841009999999976E-2</c:v>
                </c:pt>
                <c:pt idx="15">
                  <c:v>0.33554432000000045</c:v>
                </c:pt>
                <c:pt idx="16">
                  <c:v>1.47008443</c:v>
                </c:pt>
                <c:pt idx="17">
                  <c:v>3.4502525099999977</c:v>
                </c:pt>
                <c:pt idx="18">
                  <c:v>12.51</c:v>
                </c:pt>
                <c:pt idx="19">
                  <c:v>3.0000000000000035E-3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752704"/>
        <c:axId val="93762688"/>
      </c:scatterChart>
      <c:valAx>
        <c:axId val="93752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762688"/>
        <c:crosses val="autoZero"/>
        <c:crossBetween val="midCat"/>
      </c:valAx>
      <c:valAx>
        <c:axId val="93762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7527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prstClr val="white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Лист2!$K$2:$K$20</c:f>
              <c:numCache>
                <c:formatCode>General</c:formatCode>
                <c:ptCount val="19"/>
                <c:pt idx="0">
                  <c:v>183.4444444444446</c:v>
                </c:pt>
                <c:pt idx="1">
                  <c:v>301.24836394903895</c:v>
                </c:pt>
                <c:pt idx="2">
                  <c:v>27.519230769230784</c:v>
                </c:pt>
                <c:pt idx="3">
                  <c:v>113732.32764776373</c:v>
                </c:pt>
                <c:pt idx="4">
                  <c:v>360468.50751071161</c:v>
                </c:pt>
                <c:pt idx="5">
                  <c:v>161.22240000000025</c:v>
                </c:pt>
                <c:pt idx="6">
                  <c:v>213.1403580077563</c:v>
                </c:pt>
                <c:pt idx="7">
                  <c:v>19.986627906976732</c:v>
                </c:pt>
                <c:pt idx="8">
                  <c:v>161.22240000000025</c:v>
                </c:pt>
                <c:pt idx="9">
                  <c:v>269.64494006742217</c:v>
                </c:pt>
                <c:pt idx="10">
                  <c:v>53.994196176243754</c:v>
                </c:pt>
                <c:pt idx="11">
                  <c:v>75.252417483784541</c:v>
                </c:pt>
                <c:pt idx="12">
                  <c:v>286.73877716064425</c:v>
                </c:pt>
                <c:pt idx="13">
                  <c:v>12159.555555555551</c:v>
                </c:pt>
                <c:pt idx="14">
                  <c:v>934.11257459107969</c:v>
                </c:pt>
                <c:pt idx="15">
                  <c:v>286.73877716064425</c:v>
                </c:pt>
                <c:pt idx="16">
                  <c:v>99.71778083521373</c:v>
                </c:pt>
                <c:pt idx="17">
                  <c:v>19.630084697771899</c:v>
                </c:pt>
                <c:pt idx="18">
                  <c:v>49.147561950439624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082944"/>
        <c:axId val="94084480"/>
      </c:barChart>
      <c:catAx>
        <c:axId val="94082944"/>
        <c:scaling>
          <c:orientation val="minMax"/>
        </c:scaling>
        <c:delete val="0"/>
        <c:axPos val="b"/>
        <c:majorTickMark val="out"/>
        <c:minorTickMark val="none"/>
        <c:tickLblPos val="nextTo"/>
        <c:crossAx val="94084480"/>
        <c:crosses val="autoZero"/>
        <c:auto val="1"/>
        <c:lblAlgn val="ctr"/>
        <c:lblOffset val="100"/>
        <c:noMultiLvlLbl val="0"/>
      </c:catAx>
      <c:valAx>
        <c:axId val="94084480"/>
        <c:scaling>
          <c:orientation val="minMax"/>
          <c:max val="5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08294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Лист2!$L$2:$L$20</c:f>
              <c:numCache>
                <c:formatCode>General</c:formatCode>
                <c:ptCount val="19"/>
                <c:pt idx="0">
                  <c:v>9.1598592183756953</c:v>
                </c:pt>
                <c:pt idx="1">
                  <c:v>12.646484091429556</c:v>
                </c:pt>
                <c:pt idx="2">
                  <c:v>3.8389449814974084</c:v>
                </c:pt>
                <c:pt idx="3">
                  <c:v>28.818601954105382</c:v>
                </c:pt>
                <c:pt idx="4">
                  <c:v>31.585896735029856</c:v>
                </c:pt>
                <c:pt idx="5">
                  <c:v>16.281726255655009</c:v>
                </c:pt>
                <c:pt idx="6">
                  <c:v>10.026898159948942</c:v>
                </c:pt>
                <c:pt idx="7">
                  <c:v>3.3291307577075386</c:v>
                </c:pt>
                <c:pt idx="8">
                  <c:v>16.281726255655009</c:v>
                </c:pt>
                <c:pt idx="9">
                  <c:v>11.560623222640478</c:v>
                </c:pt>
                <c:pt idx="10">
                  <c:v>5.1594954614198905</c:v>
                </c:pt>
                <c:pt idx="11">
                  <c:v>5.9709362833589683</c:v>
                </c:pt>
                <c:pt idx="12">
                  <c:v>12.096745470425004</c:v>
                </c:pt>
                <c:pt idx="13">
                  <c:v>10.694371466699589</c:v>
                </c:pt>
                <c:pt idx="14">
                  <c:v>19.116888166308453</c:v>
                </c:pt>
                <c:pt idx="15">
                  <c:v>12.096745470425004</c:v>
                </c:pt>
                <c:pt idx="16">
                  <c:v>6.8118509175897515</c:v>
                </c:pt>
                <c:pt idx="17">
                  <c:v>3.6163906178895604</c:v>
                </c:pt>
                <c:pt idx="18">
                  <c:v>1.5293413150547706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091904"/>
        <c:axId val="94093696"/>
      </c:barChart>
      <c:catAx>
        <c:axId val="94091904"/>
        <c:scaling>
          <c:orientation val="minMax"/>
        </c:scaling>
        <c:delete val="0"/>
        <c:axPos val="b"/>
        <c:majorTickMark val="out"/>
        <c:minorTickMark val="none"/>
        <c:tickLblPos val="nextTo"/>
        <c:crossAx val="94093696"/>
        <c:crosses val="autoZero"/>
        <c:auto val="1"/>
        <c:lblAlgn val="ctr"/>
        <c:lblOffset val="100"/>
        <c:noMultiLvlLbl val="0"/>
      </c:catAx>
      <c:valAx>
        <c:axId val="94093696"/>
        <c:scaling>
          <c:orientation val="minMax"/>
          <c:max val="5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091904"/>
        <c:crosses val="autoZero"/>
        <c:crossBetween val="between"/>
      </c:valAx>
      <c:spPr>
        <a:solidFill>
          <a:prstClr val="white"/>
        </a:solidFill>
      </c:spPr>
    </c:plotArea>
    <c:plotVisOnly val="1"/>
    <c:dispBlanksAs val="gap"/>
    <c:showDLblsOverMax val="0"/>
  </c:chart>
  <c:spPr>
    <a:solidFill>
      <a:prstClr val="white"/>
    </a:solidFill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28575" cap="rnd">
                <a:solidFill>
                  <a:schemeClr val="accent1"/>
                </a:solidFill>
                <a:prstDash val="sysDot"/>
              </a:ln>
              <a:effectLst/>
            </c:spPr>
            <c:trendlineType val="power"/>
            <c:dispRSqr val="0"/>
            <c:dispEq val="1"/>
            <c:trendlineLbl>
              <c:layout>
                <c:manualLayout>
                  <c:x val="-2.137982752155989E-2"/>
                  <c:y val="2.0292064555760346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xVal>
            <c:numRef>
              <c:f>Лист2!$A$2:$A$21</c:f>
              <c:numCache>
                <c:formatCode>0.00</c:formatCode>
                <c:ptCount val="20"/>
                <c:pt idx="0">
                  <c:v>0.25</c:v>
                </c:pt>
                <c:pt idx="1">
                  <c:v>0.3100000000000005</c:v>
                </c:pt>
                <c:pt idx="2">
                  <c:v>0.5</c:v>
                </c:pt>
                <c:pt idx="3">
                  <c:v>0.11</c:v>
                </c:pt>
                <c:pt idx="4">
                  <c:v>9.0000000000000024E-2</c:v>
                </c:pt>
                <c:pt idx="5">
                  <c:v>0.25</c:v>
                </c:pt>
                <c:pt idx="6">
                  <c:v>0.36000000000000032</c:v>
                </c:pt>
                <c:pt idx="7">
                  <c:v>0.51</c:v>
                </c:pt>
                <c:pt idx="8">
                  <c:v>0.25</c:v>
                </c:pt>
                <c:pt idx="9">
                  <c:v>0.33000000000000063</c:v>
                </c:pt>
                <c:pt idx="10">
                  <c:v>0.47000000000000008</c:v>
                </c:pt>
                <c:pt idx="11">
                  <c:v>0.45</c:v>
                </c:pt>
                <c:pt idx="12">
                  <c:v>0.32000000000000056</c:v>
                </c:pt>
                <c:pt idx="13">
                  <c:v>0.16</c:v>
                </c:pt>
                <c:pt idx="14">
                  <c:v>0.21000000000000021</c:v>
                </c:pt>
                <c:pt idx="15">
                  <c:v>0.32000000000000056</c:v>
                </c:pt>
                <c:pt idx="16">
                  <c:v>0.43000000000000038</c:v>
                </c:pt>
                <c:pt idx="17">
                  <c:v>0.51</c:v>
                </c:pt>
                <c:pt idx="18">
                  <c:v>0.66000000000000125</c:v>
                </c:pt>
                <c:pt idx="19">
                  <c:v>0.21000000000000021</c:v>
                </c:pt>
              </c:numCache>
            </c:numRef>
          </c:xVal>
          <c:yVal>
            <c:numRef>
              <c:f>Лист2!$B$2:$B$21</c:f>
              <c:numCache>
                <c:formatCode>0.000</c:formatCode>
                <c:ptCount val="20"/>
                <c:pt idx="0">
                  <c:v>9.0000000000000024E-2</c:v>
                </c:pt>
                <c:pt idx="1">
                  <c:v>0.28629151000000003</c:v>
                </c:pt>
                <c:pt idx="2">
                  <c:v>3.12</c:v>
                </c:pt>
                <c:pt idx="3">
                  <c:v>1.6105100000000025E-3</c:v>
                </c:pt>
                <c:pt idx="4">
                  <c:v>5.9049000000000091E-4</c:v>
                </c:pt>
                <c:pt idx="5">
                  <c:v>9.7656250000000028E-2</c:v>
                </c:pt>
                <c:pt idx="6">
                  <c:v>0.60466175999999994</c:v>
                </c:pt>
                <c:pt idx="7">
                  <c:v>3.44</c:v>
                </c:pt>
                <c:pt idx="8">
                  <c:v>9.7656250000000028E-2</c:v>
                </c:pt>
                <c:pt idx="9">
                  <c:v>0.39135393000000085</c:v>
                </c:pt>
                <c:pt idx="10">
                  <c:v>2.2934500699999996</c:v>
                </c:pt>
                <c:pt idx="11">
                  <c:v>1.8452812499999998</c:v>
                </c:pt>
                <c:pt idx="12">
                  <c:v>0.33554432000000056</c:v>
                </c:pt>
                <c:pt idx="13">
                  <c:v>9.0000000000000028E-3</c:v>
                </c:pt>
                <c:pt idx="14">
                  <c:v>4.0841009999999976E-2</c:v>
                </c:pt>
                <c:pt idx="15">
                  <c:v>0.33554432000000056</c:v>
                </c:pt>
                <c:pt idx="16">
                  <c:v>1.47008443</c:v>
                </c:pt>
                <c:pt idx="17">
                  <c:v>3.4502525099999977</c:v>
                </c:pt>
                <c:pt idx="18">
                  <c:v>12.51</c:v>
                </c:pt>
                <c:pt idx="19">
                  <c:v>3.0000000000000044E-3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130560"/>
        <c:axId val="94132096"/>
      </c:scatterChart>
      <c:valAx>
        <c:axId val="94130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132096"/>
        <c:crosses val="autoZero"/>
        <c:crossBetween val="midCat"/>
      </c:valAx>
      <c:valAx>
        <c:axId val="94132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1305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prstClr val="white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0.25596142916020442"/>
                  <c:y val="7.1564793730327814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xVal>
            <c:numRef>
              <c:f>Лист2!$A$2:$A$21</c:f>
              <c:numCache>
                <c:formatCode>0.00</c:formatCode>
                <c:ptCount val="20"/>
                <c:pt idx="0">
                  <c:v>0.25</c:v>
                </c:pt>
                <c:pt idx="1">
                  <c:v>0.3100000000000005</c:v>
                </c:pt>
                <c:pt idx="2">
                  <c:v>0.5</c:v>
                </c:pt>
                <c:pt idx="3">
                  <c:v>0.11</c:v>
                </c:pt>
                <c:pt idx="4">
                  <c:v>9.0000000000000024E-2</c:v>
                </c:pt>
                <c:pt idx="5">
                  <c:v>0.25</c:v>
                </c:pt>
                <c:pt idx="6">
                  <c:v>0.36000000000000032</c:v>
                </c:pt>
                <c:pt idx="7">
                  <c:v>0.51</c:v>
                </c:pt>
                <c:pt idx="8">
                  <c:v>0.25</c:v>
                </c:pt>
                <c:pt idx="9">
                  <c:v>0.33000000000000063</c:v>
                </c:pt>
                <c:pt idx="10">
                  <c:v>0.47000000000000008</c:v>
                </c:pt>
                <c:pt idx="11">
                  <c:v>0.45</c:v>
                </c:pt>
                <c:pt idx="12">
                  <c:v>0.32000000000000056</c:v>
                </c:pt>
                <c:pt idx="13">
                  <c:v>0.16</c:v>
                </c:pt>
                <c:pt idx="14">
                  <c:v>0.21000000000000021</c:v>
                </c:pt>
                <c:pt idx="15">
                  <c:v>0.32000000000000056</c:v>
                </c:pt>
                <c:pt idx="16">
                  <c:v>0.43000000000000038</c:v>
                </c:pt>
                <c:pt idx="17">
                  <c:v>0.51</c:v>
                </c:pt>
                <c:pt idx="18">
                  <c:v>0.66000000000000125</c:v>
                </c:pt>
                <c:pt idx="19">
                  <c:v>0.21000000000000021</c:v>
                </c:pt>
              </c:numCache>
            </c:numRef>
          </c:xVal>
          <c:yVal>
            <c:numRef>
              <c:f>Лист2!$B$2:$B$21</c:f>
              <c:numCache>
                <c:formatCode>0.000</c:formatCode>
                <c:ptCount val="20"/>
                <c:pt idx="0">
                  <c:v>9.0000000000000024E-2</c:v>
                </c:pt>
                <c:pt idx="1">
                  <c:v>0.28629151000000003</c:v>
                </c:pt>
                <c:pt idx="2">
                  <c:v>3.12</c:v>
                </c:pt>
                <c:pt idx="3">
                  <c:v>1.6105100000000025E-3</c:v>
                </c:pt>
                <c:pt idx="4">
                  <c:v>5.9049000000000091E-4</c:v>
                </c:pt>
                <c:pt idx="5">
                  <c:v>9.7656250000000028E-2</c:v>
                </c:pt>
                <c:pt idx="6">
                  <c:v>0.60466175999999994</c:v>
                </c:pt>
                <c:pt idx="7">
                  <c:v>3.44</c:v>
                </c:pt>
                <c:pt idx="8">
                  <c:v>9.7656250000000028E-2</c:v>
                </c:pt>
                <c:pt idx="9">
                  <c:v>0.39135393000000085</c:v>
                </c:pt>
                <c:pt idx="10">
                  <c:v>2.2934500699999996</c:v>
                </c:pt>
                <c:pt idx="11">
                  <c:v>1.8452812499999998</c:v>
                </c:pt>
                <c:pt idx="12">
                  <c:v>0.33554432000000056</c:v>
                </c:pt>
                <c:pt idx="13">
                  <c:v>9.0000000000000028E-3</c:v>
                </c:pt>
                <c:pt idx="14">
                  <c:v>4.0841009999999976E-2</c:v>
                </c:pt>
                <c:pt idx="15">
                  <c:v>0.33554432000000056</c:v>
                </c:pt>
                <c:pt idx="16">
                  <c:v>1.47008443</c:v>
                </c:pt>
                <c:pt idx="17">
                  <c:v>3.4502525099999977</c:v>
                </c:pt>
                <c:pt idx="18">
                  <c:v>12.51</c:v>
                </c:pt>
                <c:pt idx="19">
                  <c:v>3.0000000000000044E-3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164864"/>
        <c:axId val="94166400"/>
      </c:scatterChart>
      <c:valAx>
        <c:axId val="94164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166400"/>
        <c:crosses val="autoZero"/>
        <c:crossBetween val="midCat"/>
      </c:valAx>
      <c:valAx>
        <c:axId val="9416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1648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prstClr val="white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Os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6.926208442694691E-2"/>
                  <c:y val="-4.1284588744100445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xVal>
            <c:numRef>
              <c:f>Лист1!$A$2:$A$21</c:f>
              <c:numCache>
                <c:formatCode>General</c:formatCode>
                <c:ptCount val="20"/>
                <c:pt idx="0">
                  <c:v>0.25</c:v>
                </c:pt>
                <c:pt idx="1">
                  <c:v>0.3100000000000005</c:v>
                </c:pt>
                <c:pt idx="2">
                  <c:v>0.5</c:v>
                </c:pt>
                <c:pt idx="3">
                  <c:v>0.11</c:v>
                </c:pt>
                <c:pt idx="4">
                  <c:v>9.0000000000000024E-2</c:v>
                </c:pt>
                <c:pt idx="5">
                  <c:v>0.25</c:v>
                </c:pt>
                <c:pt idx="6">
                  <c:v>0.36000000000000032</c:v>
                </c:pt>
                <c:pt idx="7">
                  <c:v>0.51</c:v>
                </c:pt>
                <c:pt idx="8">
                  <c:v>0.25</c:v>
                </c:pt>
                <c:pt idx="9">
                  <c:v>0.33000000000000063</c:v>
                </c:pt>
                <c:pt idx="10">
                  <c:v>0.47000000000000008</c:v>
                </c:pt>
                <c:pt idx="11">
                  <c:v>0.45</c:v>
                </c:pt>
                <c:pt idx="12">
                  <c:v>0.32000000000000056</c:v>
                </c:pt>
                <c:pt idx="13">
                  <c:v>0.16</c:v>
                </c:pt>
                <c:pt idx="14">
                  <c:v>0.21000000000000021</c:v>
                </c:pt>
                <c:pt idx="15">
                  <c:v>0.32000000000000056</c:v>
                </c:pt>
                <c:pt idx="16">
                  <c:v>0.43000000000000038</c:v>
                </c:pt>
                <c:pt idx="17">
                  <c:v>0.51</c:v>
                </c:pt>
                <c:pt idx="18">
                  <c:v>0.66000000000000125</c:v>
                </c:pt>
                <c:pt idx="19">
                  <c:v>0.21000000000000021</c:v>
                </c:pt>
              </c:numCache>
            </c:numRef>
          </c:xVal>
          <c:yVal>
            <c:numRef>
              <c:f>Лист1!$B$2:$B$21</c:f>
              <c:numCache>
                <c:formatCode>0.000</c:formatCode>
                <c:ptCount val="20"/>
                <c:pt idx="0">
                  <c:v>1.6000000000000029E-3</c:v>
                </c:pt>
                <c:pt idx="1">
                  <c:v>2.8999999999999998E-3</c:v>
                </c:pt>
                <c:pt idx="2">
                  <c:v>4.8000000000000004E-3</c:v>
                </c:pt>
                <c:pt idx="3">
                  <c:v>1.8000000000000034E-3</c:v>
                </c:pt>
                <c:pt idx="4">
                  <c:v>1.1000000000000025E-3</c:v>
                </c:pt>
                <c:pt idx="5">
                  <c:v>2.3000000000000039E-3</c:v>
                </c:pt>
                <c:pt idx="6">
                  <c:v>3.8000000000000039E-3</c:v>
                </c:pt>
                <c:pt idx="7">
                  <c:v>4.6999999999999993E-3</c:v>
                </c:pt>
                <c:pt idx="8">
                  <c:v>2.8999999999999998E-3</c:v>
                </c:pt>
                <c:pt idx="9">
                  <c:v>3.100000000000006E-3</c:v>
                </c:pt>
                <c:pt idx="10">
                  <c:v>4.5000000000000014E-3</c:v>
                </c:pt>
                <c:pt idx="11">
                  <c:v>4.1999999999999997E-3</c:v>
                </c:pt>
                <c:pt idx="12">
                  <c:v>3.8000000000000039E-3</c:v>
                </c:pt>
                <c:pt idx="13">
                  <c:v>1.8000000000000034E-3</c:v>
                </c:pt>
                <c:pt idx="14">
                  <c:v>1.5000000000000022E-3</c:v>
                </c:pt>
                <c:pt idx="15">
                  <c:v>2.8000000000000043E-3</c:v>
                </c:pt>
                <c:pt idx="16">
                  <c:v>3.9000000000000059E-3</c:v>
                </c:pt>
                <c:pt idx="17">
                  <c:v>4.6000000000000034E-3</c:v>
                </c:pt>
                <c:pt idx="18">
                  <c:v>5.900000000000012E-3</c:v>
                </c:pt>
                <c:pt idx="19">
                  <c:v>1.7000000000000029E-3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520832"/>
        <c:axId val="94522368"/>
      </c:scatterChart>
      <c:valAx>
        <c:axId val="94520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522368"/>
        <c:crosses val="autoZero"/>
        <c:crossBetween val="midCat"/>
      </c:valAx>
      <c:valAx>
        <c:axId val="94522368"/>
        <c:scaling>
          <c:orientation val="minMax"/>
          <c:max val="9.0000000000000028E-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5208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Os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6.9262084426946854E-2"/>
                  <c:y val="-4.1284588744100445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xVal>
            <c:numRef>
              <c:f>Лист1!$A$2:$A$21</c:f>
              <c:numCache>
                <c:formatCode>General</c:formatCode>
                <c:ptCount val="20"/>
                <c:pt idx="0">
                  <c:v>0.25</c:v>
                </c:pt>
                <c:pt idx="1">
                  <c:v>0.31000000000000039</c:v>
                </c:pt>
                <c:pt idx="2">
                  <c:v>0.5</c:v>
                </c:pt>
                <c:pt idx="3">
                  <c:v>0.11</c:v>
                </c:pt>
                <c:pt idx="4">
                  <c:v>9.0000000000000024E-2</c:v>
                </c:pt>
                <c:pt idx="5">
                  <c:v>0.25</c:v>
                </c:pt>
                <c:pt idx="6">
                  <c:v>0.36000000000000032</c:v>
                </c:pt>
                <c:pt idx="7">
                  <c:v>0.51</c:v>
                </c:pt>
                <c:pt idx="8">
                  <c:v>0.25</c:v>
                </c:pt>
                <c:pt idx="9">
                  <c:v>0.33000000000000052</c:v>
                </c:pt>
                <c:pt idx="10">
                  <c:v>0.47000000000000008</c:v>
                </c:pt>
                <c:pt idx="11">
                  <c:v>0.45</c:v>
                </c:pt>
                <c:pt idx="12">
                  <c:v>0.32000000000000045</c:v>
                </c:pt>
                <c:pt idx="13">
                  <c:v>0.16</c:v>
                </c:pt>
                <c:pt idx="14">
                  <c:v>0.21000000000000019</c:v>
                </c:pt>
                <c:pt idx="15">
                  <c:v>0.32000000000000045</c:v>
                </c:pt>
                <c:pt idx="16">
                  <c:v>0.43000000000000038</c:v>
                </c:pt>
                <c:pt idx="17">
                  <c:v>0.51</c:v>
                </c:pt>
                <c:pt idx="18">
                  <c:v>0.66000000000000103</c:v>
                </c:pt>
                <c:pt idx="19">
                  <c:v>0.21000000000000019</c:v>
                </c:pt>
              </c:numCache>
            </c:numRef>
          </c:xVal>
          <c:yVal>
            <c:numRef>
              <c:f>Лист1!$B$2:$B$21</c:f>
              <c:numCache>
                <c:formatCode>0.000</c:formatCode>
                <c:ptCount val="20"/>
                <c:pt idx="0">
                  <c:v>1.600000000000002E-3</c:v>
                </c:pt>
                <c:pt idx="1">
                  <c:v>2.8999999999999998E-3</c:v>
                </c:pt>
                <c:pt idx="2">
                  <c:v>4.8000000000000004E-3</c:v>
                </c:pt>
                <c:pt idx="3">
                  <c:v>1.8000000000000026E-3</c:v>
                </c:pt>
                <c:pt idx="4">
                  <c:v>1.100000000000002E-3</c:v>
                </c:pt>
                <c:pt idx="5">
                  <c:v>2.300000000000003E-3</c:v>
                </c:pt>
                <c:pt idx="6">
                  <c:v>3.800000000000003E-3</c:v>
                </c:pt>
                <c:pt idx="7">
                  <c:v>4.6999999999999993E-3</c:v>
                </c:pt>
                <c:pt idx="8">
                  <c:v>2.8999999999999998E-3</c:v>
                </c:pt>
                <c:pt idx="9">
                  <c:v>3.1000000000000047E-3</c:v>
                </c:pt>
                <c:pt idx="10">
                  <c:v>4.5000000000000014E-3</c:v>
                </c:pt>
                <c:pt idx="11">
                  <c:v>4.1999999999999997E-3</c:v>
                </c:pt>
                <c:pt idx="12">
                  <c:v>3.800000000000003E-3</c:v>
                </c:pt>
                <c:pt idx="13">
                  <c:v>1.8000000000000026E-3</c:v>
                </c:pt>
                <c:pt idx="14">
                  <c:v>1.5000000000000015E-3</c:v>
                </c:pt>
                <c:pt idx="15">
                  <c:v>2.8000000000000034E-3</c:v>
                </c:pt>
                <c:pt idx="16">
                  <c:v>3.900000000000005E-3</c:v>
                </c:pt>
                <c:pt idx="17">
                  <c:v>4.6000000000000034E-3</c:v>
                </c:pt>
                <c:pt idx="18">
                  <c:v>5.9000000000000103E-3</c:v>
                </c:pt>
                <c:pt idx="19">
                  <c:v>1.7000000000000025E-3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615040"/>
        <c:axId val="94616576"/>
      </c:scatterChart>
      <c:valAx>
        <c:axId val="94615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616576"/>
        <c:crosses val="autoZero"/>
        <c:crossBetween val="midCat"/>
      </c:valAx>
      <c:valAx>
        <c:axId val="94616576"/>
        <c:scaling>
          <c:orientation val="minMax"/>
          <c:max val="9.0000000000000028E-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6150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07A7-FDEF-4830-8D6B-483B42409962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9480-51C2-4B67-A47E-1D30FF838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920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07A7-FDEF-4830-8D6B-483B42409962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9480-51C2-4B67-A47E-1D30FF838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437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07A7-FDEF-4830-8D6B-483B42409962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9480-51C2-4B67-A47E-1D30FF838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62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07A7-FDEF-4830-8D6B-483B42409962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9480-51C2-4B67-A47E-1D30FF838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299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07A7-FDEF-4830-8D6B-483B42409962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9480-51C2-4B67-A47E-1D30FF838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57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07A7-FDEF-4830-8D6B-483B42409962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9480-51C2-4B67-A47E-1D30FF838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06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07A7-FDEF-4830-8D6B-483B42409962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9480-51C2-4B67-A47E-1D30FF838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594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07A7-FDEF-4830-8D6B-483B42409962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9480-51C2-4B67-A47E-1D30FF838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779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07A7-FDEF-4830-8D6B-483B42409962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9480-51C2-4B67-A47E-1D30FF838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79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07A7-FDEF-4830-8D6B-483B42409962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9480-51C2-4B67-A47E-1D30FF838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04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07A7-FDEF-4830-8D6B-483B42409962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9480-51C2-4B67-A47E-1D30FF838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96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307A7-FDEF-4830-8D6B-483B42409962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69480-51C2-4B67-A47E-1D30FF838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91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6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14348" y="101587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Регрессионный анализ</a:t>
            </a:r>
            <a:endParaRPr kumimoji="0" lang="ru-RU" sz="5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Картинки по запросу регрессион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391372"/>
            <a:ext cx="6215106" cy="4589831"/>
          </a:xfrm>
          <a:prstGeom prst="rect">
            <a:avLst/>
          </a:prstGeom>
          <a:noFill/>
        </p:spPr>
      </p:pic>
      <p:pic>
        <p:nvPicPr>
          <p:cNvPr id="9" name="Рисунок 8" descr="Regression_Analysis_Quadrati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48" y="3964761"/>
            <a:ext cx="3857652" cy="2893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785786" y="71414"/>
            <a:ext cx="3357586" cy="857256"/>
            <a:chOff x="785786" y="1000108"/>
            <a:chExt cx="3357586" cy="85725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85786" y="1000108"/>
              <a:ext cx="3357586" cy="857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827584" y="1196752"/>
              <a:ext cx="30877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 sz="1800" b="1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2400" dirty="0" err="1" smtClean="0">
                  <a:solidFill>
                    <a:srgbClr val="FF0000"/>
                  </a:solidFill>
                </a:rPr>
                <a:t>Os</a:t>
              </a:r>
              <a:r>
                <a:rPr lang="en-US" sz="2400" dirty="0" smtClean="0">
                  <a:solidFill>
                    <a:srgbClr val="FF0000"/>
                  </a:solidFill>
                </a:rPr>
                <a:t> </a:t>
              </a:r>
              <a:r>
                <a:rPr lang="en-US" sz="2400" dirty="0"/>
                <a:t>= </a:t>
              </a:r>
              <a:r>
                <a:rPr lang="en-US" sz="2400" dirty="0" smtClean="0"/>
                <a:t>14.894</a:t>
              </a:r>
              <a:r>
                <a:rPr lang="en-US" sz="2400" dirty="0" smtClean="0">
                  <a:solidFill>
                    <a:srgbClr val="FF0000"/>
                  </a:solidFill>
                </a:rPr>
                <a:t>Cu</a:t>
              </a:r>
              <a:r>
                <a:rPr lang="en-US" sz="2400" dirty="0" smtClean="0"/>
                <a:t> </a:t>
              </a:r>
              <a:r>
                <a:rPr lang="en-US" sz="2400" dirty="0"/>
                <a:t>- 3.4684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214942" y="71414"/>
            <a:ext cx="2643206" cy="857256"/>
            <a:chOff x="5214942" y="1000108"/>
            <a:chExt cx="2643206" cy="85725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214942" y="1000108"/>
              <a:ext cx="2643206" cy="857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357818" y="1214422"/>
              <a:ext cx="241604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 sz="1800" b="1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2400" dirty="0" err="1" smtClean="0">
                  <a:solidFill>
                    <a:srgbClr val="FF0000"/>
                  </a:solidFill>
                </a:rPr>
                <a:t>Os</a:t>
              </a:r>
              <a:r>
                <a:rPr lang="en-US" sz="2400" dirty="0" smtClean="0"/>
                <a:t> </a:t>
              </a:r>
              <a:r>
                <a:rPr lang="en-US" sz="2400" dirty="0"/>
                <a:t>= </a:t>
              </a:r>
              <a:r>
                <a:rPr lang="en-US" sz="2400" dirty="0" smtClean="0"/>
                <a:t>110.1</a:t>
              </a:r>
              <a:r>
                <a:rPr lang="en-US" sz="2400" dirty="0" smtClean="0">
                  <a:solidFill>
                    <a:srgbClr val="FF0000"/>
                  </a:solidFill>
                </a:rPr>
                <a:t>Cu</a:t>
              </a:r>
              <a:r>
                <a:rPr lang="en-US" sz="2400" baseline="30000" dirty="0" smtClean="0"/>
                <a:t>5.1976</a:t>
              </a:r>
              <a:endParaRPr lang="en-US" sz="2400" dirty="0"/>
            </a:p>
          </p:txBody>
        </p:sp>
      </p:grpSp>
      <p:graphicFrame>
        <p:nvGraphicFramePr>
          <p:cNvPr id="8" name="Диаграмма 7"/>
          <p:cNvGraphicFramePr/>
          <p:nvPr/>
        </p:nvGraphicFramePr>
        <p:xfrm>
          <a:off x="-23812" y="112870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595813" y="112870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8174199"/>
              </p:ext>
            </p:extLst>
          </p:nvPr>
        </p:nvGraphicFramePr>
        <p:xfrm>
          <a:off x="4643438" y="4000504"/>
          <a:ext cx="4357718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8174199"/>
              </p:ext>
            </p:extLst>
          </p:nvPr>
        </p:nvGraphicFramePr>
        <p:xfrm>
          <a:off x="71406" y="4000504"/>
          <a:ext cx="4429156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8382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074682"/>
              </p:ext>
            </p:extLst>
          </p:nvPr>
        </p:nvGraphicFramePr>
        <p:xfrm>
          <a:off x="160464" y="116632"/>
          <a:ext cx="4214842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14282" y="4071942"/>
            <a:ext cx="86439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Вычисленное по этой формуле значение сравнивается с критическим значением критерия Фишера из таблиц распределения Фишера:</a:t>
            </a:r>
          </a:p>
        </p:txBody>
      </p:sp>
      <p:pic>
        <p:nvPicPr>
          <p:cNvPr id="1036" name="Picture 12" descr="http://www.studfiles.ru/html/2706/381/html_wgcwIGFvhl.Vzz0/img-r8NOF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55675" y="481013"/>
            <a:ext cx="85725" cy="20955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286248" y="31432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где  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16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коэффициент детерминации, </a:t>
            </a:r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ru-RU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количество наблюдений, </a:t>
            </a:r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число факторов.</a:t>
            </a:r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29058" y="471488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где  </a:t>
            </a:r>
            <a:r>
              <a:rPr lang="ru-RU" sz="1600" b="1" dirty="0" err="1" smtClean="0">
                <a:solidFill>
                  <a:schemeClr val="bg1"/>
                </a:solidFill>
              </a:rPr>
              <a:t>α</a:t>
            </a:r>
            <a:r>
              <a:rPr lang="ru-RU" sz="1600" dirty="0" err="1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уровень значимости, </a:t>
            </a:r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степени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свободы.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5572140"/>
            <a:ext cx="86439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Если в результате сравнения оказывается, что </a:t>
            </a:r>
            <a:r>
              <a:rPr lang="en-US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F &gt; F</a:t>
            </a:r>
            <a:r>
              <a:rPr lang="ru-RU" sz="1600" b="1" baseline="-250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кр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, то при заданном уровне значимости  принимается гипотеза о надежности модели в целом. Если в результате сравнения оказывается, что </a:t>
            </a:r>
            <a:r>
              <a:rPr lang="en-US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F &lt; F</a:t>
            </a:r>
            <a:r>
              <a:rPr lang="ru-RU" sz="1600" b="1" baseline="-250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кр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, то при заданном уровне значимости  гипотеза о надежности модели в целом отвергается.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28662" y="4857760"/>
            <a:ext cx="1972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F</a:t>
            </a:r>
            <a:r>
              <a:rPr lang="ru-RU" b="1" baseline="-250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кр</a:t>
            </a:r>
            <a:r>
              <a:rPr lang="en-US" b="1" baseline="-250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cs typeface="Arial" panose="020B0604020202020204" pitchFamily="34" charset="0"/>
              </a:rPr>
              <a:t>= 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F</a:t>
            </a:r>
            <a:r>
              <a:rPr lang="ru-RU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(k, n – k – 1)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880411" y="3250405"/>
            <a:ext cx="2456998" cy="726522"/>
            <a:chOff x="41254" y="3214686"/>
            <a:chExt cx="2456998" cy="726522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0034" y="3571876"/>
              <a:ext cx="785818" cy="158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/>
            <p:nvPr/>
          </p:nvSpPr>
          <p:spPr>
            <a:xfrm>
              <a:off x="41254" y="3399352"/>
              <a:ext cx="4587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F =</a:t>
              </a:r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42910" y="3214686"/>
              <a:ext cx="4363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b="1" baseline="30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00034" y="3571876"/>
              <a:ext cx="8210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 – R</a:t>
              </a:r>
              <a:r>
                <a:rPr lang="en-US" b="1" baseline="30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428728" y="3214686"/>
              <a:ext cx="1069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 – k - 1</a:t>
              </a:r>
              <a:endParaRPr lang="ru-RU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857356" y="3571876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</a:t>
              </a:r>
              <a:endParaRPr lang="ru-RU" dirty="0"/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>
            <a:xfrm>
              <a:off x="1500166" y="3571876"/>
              <a:ext cx="928694" cy="158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214414" y="3214686"/>
              <a:ext cx="351378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700" dirty="0" smtClean="0">
                  <a:solidFill>
                    <a:schemeClr val="bg1"/>
                  </a:solidFill>
                </a:rPr>
                <a:t> .</a:t>
              </a:r>
              <a:endParaRPr lang="ru-RU" sz="27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292080" y="332656"/>
            <a:ext cx="2781531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solidFill>
                  <a:schemeClr val="bg1"/>
                </a:solidFill>
              </a:rPr>
              <a:t>F = 218.05</a:t>
            </a:r>
          </a:p>
          <a:p>
            <a:endParaRPr lang="en-US" sz="2700" b="1" dirty="0">
              <a:solidFill>
                <a:schemeClr val="bg1"/>
              </a:solidFill>
            </a:endParaRPr>
          </a:p>
          <a:p>
            <a:r>
              <a:rPr lang="en-US" sz="2700" b="1" dirty="0" smtClean="0">
                <a:solidFill>
                  <a:schemeClr val="bg1"/>
                </a:solidFill>
              </a:rPr>
              <a:t>F</a:t>
            </a:r>
            <a:r>
              <a:rPr lang="ru-RU" sz="2700" b="1" baseline="-25000" dirty="0" err="1" smtClean="0">
                <a:solidFill>
                  <a:schemeClr val="bg1"/>
                </a:solidFill>
              </a:rPr>
              <a:t>кр</a:t>
            </a:r>
            <a:r>
              <a:rPr lang="en-US" sz="2700" b="1" dirty="0" smtClean="0">
                <a:solidFill>
                  <a:schemeClr val="bg1"/>
                </a:solidFill>
              </a:rPr>
              <a:t> =</a:t>
            </a:r>
            <a:r>
              <a:rPr lang="ru-RU" sz="2700" b="1" dirty="0" smtClean="0">
                <a:solidFill>
                  <a:schemeClr val="bg1"/>
                </a:solidFill>
              </a:rPr>
              <a:t> 4.41 </a:t>
            </a:r>
            <a:r>
              <a:rPr lang="ru-RU" sz="2700" dirty="0" smtClean="0">
                <a:solidFill>
                  <a:schemeClr val="bg1"/>
                </a:solidFill>
              </a:rPr>
              <a:t>(</a:t>
            </a:r>
            <a:r>
              <a:rPr lang="en-US" sz="2700" dirty="0" smtClean="0">
                <a:solidFill>
                  <a:schemeClr val="bg1"/>
                </a:solidFill>
              </a:rPr>
              <a:t>p=0.05)</a:t>
            </a:r>
          </a:p>
          <a:p>
            <a:endParaRPr lang="en-US" sz="2700" b="1" dirty="0">
              <a:solidFill>
                <a:schemeClr val="bg1"/>
              </a:solidFill>
            </a:endParaRPr>
          </a:p>
          <a:p>
            <a:r>
              <a:rPr lang="en-US" sz="2700" b="1" dirty="0" smtClean="0">
                <a:solidFill>
                  <a:schemeClr val="bg1"/>
                </a:solidFill>
              </a:rPr>
              <a:t>F</a:t>
            </a:r>
            <a:r>
              <a:rPr lang="ru-RU" sz="2700" b="1" baseline="-25000" dirty="0" err="1">
                <a:solidFill>
                  <a:schemeClr val="bg1"/>
                </a:solidFill>
              </a:rPr>
              <a:t>кр</a:t>
            </a:r>
            <a:r>
              <a:rPr lang="en-US" sz="2700" b="1" dirty="0">
                <a:solidFill>
                  <a:schemeClr val="bg1"/>
                </a:solidFill>
              </a:rPr>
              <a:t> =</a:t>
            </a:r>
            <a:r>
              <a:rPr lang="ru-RU" sz="2700" b="1" dirty="0">
                <a:solidFill>
                  <a:schemeClr val="bg1"/>
                </a:solidFill>
              </a:rPr>
              <a:t> </a:t>
            </a:r>
            <a:r>
              <a:rPr lang="en-US" sz="2700" b="1" dirty="0" smtClean="0">
                <a:solidFill>
                  <a:schemeClr val="bg1"/>
                </a:solidFill>
              </a:rPr>
              <a:t>8.29</a:t>
            </a:r>
            <a:r>
              <a:rPr lang="ru-RU" sz="2700" b="1" dirty="0" smtClean="0">
                <a:solidFill>
                  <a:schemeClr val="bg1"/>
                </a:solidFill>
              </a:rPr>
              <a:t> </a:t>
            </a:r>
            <a:r>
              <a:rPr lang="ru-RU" sz="2700" dirty="0">
                <a:solidFill>
                  <a:schemeClr val="bg1"/>
                </a:solidFill>
              </a:rPr>
              <a:t>(</a:t>
            </a:r>
            <a:r>
              <a:rPr lang="en-US" sz="2700" dirty="0" smtClean="0">
                <a:solidFill>
                  <a:schemeClr val="bg1"/>
                </a:solidFill>
              </a:rPr>
              <a:t>p=0.01)</a:t>
            </a:r>
            <a:endParaRPr lang="en-US" sz="2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62" t="24609" r="36356" b="15345"/>
          <a:stretch/>
        </p:blipFill>
        <p:spPr>
          <a:xfrm>
            <a:off x="0" y="1988840"/>
            <a:ext cx="9178626" cy="4896544"/>
          </a:xfrm>
          <a:prstGeom prst="rect">
            <a:avLst/>
          </a:prstGeom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941786"/>
              </p:ext>
            </p:extLst>
          </p:nvPr>
        </p:nvGraphicFramePr>
        <p:xfrm>
          <a:off x="4716016" y="0"/>
          <a:ext cx="4427984" cy="30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7504" y="599127"/>
            <a:ext cx="4566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</a:t>
            </a:r>
            <a:r>
              <a:rPr lang="ru-RU" b="1" baseline="-25000" dirty="0" smtClean="0">
                <a:solidFill>
                  <a:schemeClr val="bg1"/>
                </a:solidFill>
              </a:rPr>
              <a:t>0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  <a:r>
              <a:rPr lang="en-US" b="1" dirty="0">
                <a:solidFill>
                  <a:schemeClr val="bg1"/>
                </a:solidFill>
              </a:rPr>
              <a:t> b</a:t>
            </a:r>
            <a:r>
              <a:rPr lang="en-US" b="1" baseline="-25000" dirty="0">
                <a:solidFill>
                  <a:schemeClr val="bg1"/>
                </a:solidFill>
              </a:rPr>
              <a:t>0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= b</a:t>
            </a:r>
            <a:r>
              <a:rPr lang="en-US" b="1" baseline="-25000" dirty="0" smtClean="0">
                <a:solidFill>
                  <a:schemeClr val="bg1"/>
                </a:solidFill>
              </a:rPr>
              <a:t>1 </a:t>
            </a:r>
            <a:r>
              <a:rPr lang="en-US" b="1" dirty="0" smtClean="0">
                <a:solidFill>
                  <a:schemeClr val="bg1"/>
                </a:solidFill>
              </a:rPr>
              <a:t>= 0. </a:t>
            </a:r>
            <a:r>
              <a:rPr lang="ru-RU" b="1" dirty="0" smtClean="0">
                <a:solidFill>
                  <a:schemeClr val="bg1"/>
                </a:solidFill>
              </a:rPr>
              <a:t>Регрессия незначима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(все коэффициенты регрессии равны нулю)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40411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Y = b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0</a:t>
            </a:r>
            <a:r>
              <a:rPr lang="en-US" sz="2400" b="1" dirty="0" smtClean="0">
                <a:solidFill>
                  <a:schemeClr val="bg1"/>
                </a:solidFill>
              </a:rPr>
              <a:t> + b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1</a:t>
            </a:r>
            <a:r>
              <a:rPr lang="en-US" sz="2400" b="1" dirty="0" smtClean="0">
                <a:solidFill>
                  <a:schemeClr val="bg1"/>
                </a:solidFill>
              </a:rPr>
              <a:t>X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1245458"/>
            <a:ext cx="4361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</a:t>
            </a:r>
            <a:r>
              <a:rPr lang="ru-RU" b="1" baseline="-25000" dirty="0" smtClean="0">
                <a:solidFill>
                  <a:schemeClr val="bg1"/>
                </a:solidFill>
              </a:rPr>
              <a:t>1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Регрессия значима (хотя бы один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коэффициент регрессии не равен нулю)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61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62" t="24609" r="36356" b="15345"/>
          <a:stretch/>
        </p:blipFill>
        <p:spPr>
          <a:xfrm>
            <a:off x="0" y="1988840"/>
            <a:ext cx="9178626" cy="4896544"/>
          </a:xfrm>
          <a:prstGeom prst="rect">
            <a:avLst/>
          </a:prstGeom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4025644"/>
              </p:ext>
            </p:extLst>
          </p:nvPr>
        </p:nvGraphicFramePr>
        <p:xfrm>
          <a:off x="4716016" y="0"/>
          <a:ext cx="4427984" cy="30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0"/>
            <a:ext cx="47136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Если </a:t>
            </a:r>
            <a:r>
              <a:rPr lang="en-US" b="1" dirty="0" smtClean="0">
                <a:solidFill>
                  <a:schemeClr val="bg1"/>
                </a:solidFill>
              </a:rPr>
              <a:t>P-</a:t>
            </a:r>
            <a:r>
              <a:rPr lang="ru-RU" b="1" dirty="0" smtClean="0">
                <a:solidFill>
                  <a:schemeClr val="bg1"/>
                </a:solidFill>
              </a:rPr>
              <a:t>значение (уровень значимости) меньше заданного уровня значимости (например, 0,05), то принимается альтернативная гипотеза о значимом отличии коэффициента от нуля; в противном случае принимается основная гипотеза о незначимом отличии коэффициента от нуля.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86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9132782"/>
              </p:ext>
            </p:extLst>
          </p:nvPr>
        </p:nvGraphicFramePr>
        <p:xfrm>
          <a:off x="4643438" y="428604"/>
          <a:ext cx="4141124" cy="2452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86943"/>
              </p:ext>
            </p:extLst>
          </p:nvPr>
        </p:nvGraphicFramePr>
        <p:xfrm>
          <a:off x="285720" y="428604"/>
          <a:ext cx="3985443" cy="2463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285720" y="3143248"/>
          <a:ext cx="400052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4643438" y="3143248"/>
          <a:ext cx="414340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76056" y="872083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</a:t>
            </a:r>
            <a:r>
              <a:rPr lang="en-US" b="1" baseline="30000" dirty="0" smtClean="0"/>
              <a:t>2</a:t>
            </a:r>
            <a:r>
              <a:rPr lang="en-US" b="1" dirty="0" smtClean="0"/>
              <a:t>=0.3709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28662" y="1357298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</a:t>
            </a:r>
            <a:r>
              <a:rPr lang="en-US" b="1" baseline="30000" dirty="0" smtClean="0"/>
              <a:t>2</a:t>
            </a:r>
            <a:r>
              <a:rPr lang="en-US" b="1" dirty="0" smtClean="0"/>
              <a:t>=0.923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7998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10" grpId="0">
        <p:bldAsOne/>
      </p:bldGraphic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1785926"/>
            <a:ext cx="5868338" cy="24565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5400" b="1" dirty="0" smtClean="0">
                <a:solidFill>
                  <a:schemeClr val="bg1"/>
                </a:solidFill>
              </a:rPr>
              <a:t>МНОЖЕСТВЕННАЯ </a:t>
            </a:r>
          </a:p>
          <a:p>
            <a:pPr algn="ctr">
              <a:lnSpc>
                <a:spcPct val="150000"/>
              </a:lnSpc>
            </a:pPr>
            <a:r>
              <a:rPr lang="ru-RU" sz="5400" b="1" dirty="0" smtClean="0">
                <a:solidFill>
                  <a:schemeClr val="bg1"/>
                </a:solidFill>
              </a:rPr>
              <a:t>РЕГРЕССИЯ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85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24407" r="42252" b="16532"/>
          <a:stretch/>
        </p:blipFill>
        <p:spPr>
          <a:xfrm>
            <a:off x="14475" y="836712"/>
            <a:ext cx="9094029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23422" r="45572" b="15548"/>
          <a:stretch/>
        </p:blipFill>
        <p:spPr>
          <a:xfrm>
            <a:off x="26690" y="548680"/>
            <a:ext cx="9137599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7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2096517"/>
              </p:ext>
            </p:extLst>
          </p:nvPr>
        </p:nvGraphicFramePr>
        <p:xfrm>
          <a:off x="0" y="500042"/>
          <a:ext cx="9144000" cy="6120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15816" y="-1"/>
            <a:ext cx="5056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Полиномиальная модель (функция)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0128" y="-1"/>
            <a:ext cx="1506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Полином.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39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7622371"/>
              </p:ext>
            </p:extLst>
          </p:nvPr>
        </p:nvGraphicFramePr>
        <p:xfrm>
          <a:off x="0" y="500042"/>
          <a:ext cx="9144000" cy="6120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00192" y="1228828"/>
            <a:ext cx="142218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>
                <a:solidFill>
                  <a:srgbClr val="00B050"/>
                </a:solidFill>
              </a:rPr>
              <a:t>R</a:t>
            </a:r>
            <a:r>
              <a:rPr lang="en-US" sz="2300" b="1" baseline="30000" dirty="0" smtClean="0">
                <a:solidFill>
                  <a:srgbClr val="00B050"/>
                </a:solidFill>
              </a:rPr>
              <a:t>2</a:t>
            </a:r>
            <a:r>
              <a:rPr lang="en-US" sz="2300" b="1" dirty="0" smtClean="0">
                <a:solidFill>
                  <a:srgbClr val="00B050"/>
                </a:solidFill>
              </a:rPr>
              <a:t>=0.3709</a:t>
            </a:r>
            <a:endParaRPr lang="ru-RU" sz="23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-1"/>
            <a:ext cx="5056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Полиномиальная модель (функция)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0128" y="-1"/>
            <a:ext cx="1506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Полином.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39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16702" y="476672"/>
            <a:ext cx="7632700" cy="1584325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Регрессионный анализ </a:t>
            </a:r>
            <a:r>
              <a:rPr lang="ru-RU" sz="2400" dirty="0" smtClean="0">
                <a:solidFill>
                  <a:schemeClr val="bg1"/>
                </a:solidFill>
              </a:rPr>
              <a:t>используется для нахождения уравнения, которое связывает зависимую переменную с одной или несколькими независимыми переменными.</a:t>
            </a:r>
            <a:endParaRPr lang="ru-RU" sz="2400" dirty="0">
              <a:solidFill>
                <a:schemeClr val="bg1"/>
              </a:solidFill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759523" y="2420888"/>
            <a:ext cx="6512777" cy="4019674"/>
            <a:chOff x="759523" y="2420888"/>
            <a:chExt cx="6512777" cy="401967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759523" y="2420888"/>
              <a:ext cx="4104456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2400" dirty="0" smtClean="0">
                  <a:solidFill>
                    <a:schemeClr val="bg1"/>
                  </a:solidFill>
                </a:rPr>
                <a:t>Различают:</a:t>
              </a:r>
            </a:p>
            <a:p>
              <a:pPr marL="285750" indent="-285750">
                <a:lnSpc>
                  <a:spcPct val="150000"/>
                </a:lnSpc>
                <a:buFontTx/>
                <a:buChar char="-"/>
              </a:pPr>
              <a:r>
                <a:rPr lang="ru-RU" sz="2400" dirty="0">
                  <a:solidFill>
                    <a:schemeClr val="bg1"/>
                  </a:solidFill>
                </a:rPr>
                <a:t>п</a:t>
              </a:r>
              <a:r>
                <a:rPr lang="ru-RU" sz="2400" dirty="0" smtClean="0">
                  <a:solidFill>
                    <a:schemeClr val="bg1"/>
                  </a:solidFill>
                </a:rPr>
                <a:t>ростую регресси</a:t>
              </a:r>
              <a:r>
                <a:rPr lang="ru-RU" sz="2400" dirty="0">
                  <a:solidFill>
                    <a:schemeClr val="bg1"/>
                  </a:solidFill>
                </a:rPr>
                <a:t>ю</a:t>
              </a:r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  <a:endParaRPr lang="en-US" sz="2400" dirty="0" smtClean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endParaRPr lang="en-US" sz="2400" dirty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endParaRPr lang="ru-RU" sz="2400" dirty="0" smtClean="0">
                <a:solidFill>
                  <a:schemeClr val="bg1"/>
                </a:solidFill>
              </a:endParaRPr>
            </a:p>
            <a:p>
              <a:pPr marL="285750" indent="-285750">
                <a:lnSpc>
                  <a:spcPct val="150000"/>
                </a:lnSpc>
                <a:buFontTx/>
                <a:buChar char="-"/>
              </a:pPr>
              <a:r>
                <a:rPr lang="ru-RU" sz="2400" dirty="0" smtClean="0">
                  <a:solidFill>
                    <a:schemeClr val="bg1"/>
                  </a:solidFill>
                </a:rPr>
                <a:t>множественную регрессию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2559723" y="3841710"/>
              <a:ext cx="1935101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700" b="1" dirty="0">
                  <a:solidFill>
                    <a:schemeClr val="bg1"/>
                  </a:solidFill>
                </a:rPr>
                <a:t>Y = </a:t>
              </a:r>
              <a:r>
                <a:rPr lang="en-US" sz="2700" b="1" dirty="0" smtClean="0">
                  <a:solidFill>
                    <a:schemeClr val="bg1"/>
                  </a:solidFill>
                </a:rPr>
                <a:t>b</a:t>
              </a:r>
              <a:r>
                <a:rPr lang="en-US" sz="2700" b="1" baseline="-25000" dirty="0" smtClean="0">
                  <a:solidFill>
                    <a:schemeClr val="bg1"/>
                  </a:solidFill>
                </a:rPr>
                <a:t>0</a:t>
              </a:r>
              <a:r>
                <a:rPr lang="ru-RU" sz="2700" b="1" dirty="0" smtClean="0">
                  <a:solidFill>
                    <a:schemeClr val="bg1"/>
                  </a:solidFill>
                </a:rPr>
                <a:t> + </a:t>
              </a:r>
              <a:r>
                <a:rPr lang="en-US" sz="2700" b="1" dirty="0" smtClean="0">
                  <a:solidFill>
                    <a:schemeClr val="bg1"/>
                  </a:solidFill>
                </a:rPr>
                <a:t>b</a:t>
              </a:r>
              <a:r>
                <a:rPr lang="en-US" sz="2700" b="1" baseline="-25000" dirty="0" smtClean="0">
                  <a:solidFill>
                    <a:schemeClr val="bg1"/>
                  </a:solidFill>
                </a:rPr>
                <a:t>1</a:t>
              </a:r>
              <a:r>
                <a:rPr lang="en-US" sz="2700" b="1" dirty="0" smtClean="0">
                  <a:solidFill>
                    <a:schemeClr val="bg1"/>
                  </a:solidFill>
                </a:rPr>
                <a:t>X</a:t>
              </a:r>
              <a:endParaRPr lang="ru-RU" sz="27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447764" y="5517232"/>
              <a:ext cx="482453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700" b="1" dirty="0">
                  <a:solidFill>
                    <a:schemeClr val="bg1"/>
                  </a:solidFill>
                </a:rPr>
                <a:t>Y = </a:t>
              </a:r>
              <a:r>
                <a:rPr lang="en-US" sz="2700" b="1" dirty="0" smtClean="0">
                  <a:solidFill>
                    <a:schemeClr val="bg1"/>
                  </a:solidFill>
                </a:rPr>
                <a:t>b</a:t>
              </a:r>
              <a:r>
                <a:rPr lang="en-US" sz="2700" b="1" baseline="-25000" dirty="0" smtClean="0">
                  <a:solidFill>
                    <a:schemeClr val="bg1"/>
                  </a:solidFill>
                </a:rPr>
                <a:t>0</a:t>
              </a:r>
              <a:r>
                <a:rPr lang="ru-RU" sz="2700" b="1" dirty="0" smtClean="0">
                  <a:solidFill>
                    <a:schemeClr val="bg1"/>
                  </a:solidFill>
                </a:rPr>
                <a:t> + </a:t>
              </a:r>
              <a:r>
                <a:rPr lang="en-US" sz="2700" b="1" dirty="0" smtClean="0">
                  <a:solidFill>
                    <a:schemeClr val="bg1"/>
                  </a:solidFill>
                </a:rPr>
                <a:t>b</a:t>
              </a:r>
              <a:r>
                <a:rPr lang="en-US" sz="2700" b="1" baseline="-25000" dirty="0" smtClean="0">
                  <a:solidFill>
                    <a:schemeClr val="bg1"/>
                  </a:solidFill>
                </a:rPr>
                <a:t>1</a:t>
              </a:r>
              <a:r>
                <a:rPr lang="en-US" sz="2700" b="1" dirty="0" smtClean="0">
                  <a:solidFill>
                    <a:schemeClr val="bg1"/>
                  </a:solidFill>
                </a:rPr>
                <a:t>X</a:t>
              </a:r>
              <a:r>
                <a:rPr lang="en-US" sz="2700" b="1" baseline="-25000" dirty="0">
                  <a:solidFill>
                    <a:schemeClr val="bg1"/>
                  </a:solidFill>
                </a:rPr>
                <a:t>1</a:t>
              </a:r>
              <a:r>
                <a:rPr lang="ru-RU" sz="2700" b="1" dirty="0" smtClean="0">
                  <a:solidFill>
                    <a:schemeClr val="bg1"/>
                  </a:solidFill>
                </a:rPr>
                <a:t> </a:t>
              </a:r>
              <a:r>
                <a:rPr lang="ru-RU" sz="2700" b="1" dirty="0">
                  <a:solidFill>
                    <a:schemeClr val="bg1"/>
                  </a:solidFill>
                </a:rPr>
                <a:t>+ </a:t>
              </a:r>
              <a:r>
                <a:rPr lang="en-US" sz="2700" b="1" dirty="0" smtClean="0">
                  <a:solidFill>
                    <a:schemeClr val="bg1"/>
                  </a:solidFill>
                </a:rPr>
                <a:t>b</a:t>
              </a:r>
              <a:r>
                <a:rPr lang="ru-RU" sz="2700" b="1" baseline="-25000" dirty="0" smtClean="0">
                  <a:solidFill>
                    <a:schemeClr val="bg1"/>
                  </a:solidFill>
                </a:rPr>
                <a:t>2</a:t>
              </a:r>
              <a:r>
                <a:rPr lang="en-US" sz="2700" b="1" dirty="0" smtClean="0">
                  <a:solidFill>
                    <a:schemeClr val="bg1"/>
                  </a:solidFill>
                </a:rPr>
                <a:t>X</a:t>
              </a:r>
              <a:r>
                <a:rPr lang="ru-RU" sz="2700" b="1" baseline="-25000" dirty="0" smtClean="0">
                  <a:solidFill>
                    <a:schemeClr val="bg1"/>
                  </a:solidFill>
                </a:rPr>
                <a:t>2</a:t>
              </a:r>
              <a:r>
                <a:rPr lang="ru-RU" sz="2700" b="1" dirty="0">
                  <a:solidFill>
                    <a:schemeClr val="bg1"/>
                  </a:solidFill>
                </a:rPr>
                <a:t> + </a:t>
              </a:r>
              <a:r>
                <a:rPr lang="ru-RU" sz="2700" b="1" dirty="0" smtClean="0">
                  <a:solidFill>
                    <a:schemeClr val="bg1"/>
                  </a:solidFill>
                </a:rPr>
                <a:t>. . . + </a:t>
              </a:r>
              <a:r>
                <a:rPr lang="en-US" sz="2700" b="1" dirty="0" err="1" smtClean="0">
                  <a:solidFill>
                    <a:schemeClr val="bg1"/>
                  </a:solidFill>
                </a:rPr>
                <a:t>b</a:t>
              </a:r>
              <a:r>
                <a:rPr lang="en-US" sz="2700" b="1" baseline="-25000" dirty="0" err="1" smtClean="0">
                  <a:solidFill>
                    <a:schemeClr val="bg1"/>
                  </a:solidFill>
                </a:rPr>
                <a:t>k</a:t>
              </a:r>
              <a:r>
                <a:rPr lang="en-US" sz="2700" b="1" dirty="0" err="1" smtClean="0">
                  <a:solidFill>
                    <a:schemeClr val="bg1"/>
                  </a:solidFill>
                </a:rPr>
                <a:t>X</a:t>
              </a:r>
              <a:r>
                <a:rPr lang="en-US" sz="2700" b="1" baseline="-25000" dirty="0" err="1" smtClean="0">
                  <a:solidFill>
                    <a:schemeClr val="bg1"/>
                  </a:solidFill>
                </a:rPr>
                <a:t>k</a:t>
              </a:r>
              <a:endParaRPr lang="ru-RU" sz="2700" b="1" dirty="0">
                <a:solidFill>
                  <a:schemeClr val="bg1"/>
                </a:solidFill>
              </a:endParaRPr>
            </a:p>
            <a:p>
              <a:endParaRPr lang="ru-RU" sz="27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987824" y="3828927"/>
            <a:ext cx="6030921" cy="2153652"/>
            <a:chOff x="2987824" y="3828927"/>
            <a:chExt cx="6030921" cy="21536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987824" y="5517232"/>
              <a:ext cx="360040" cy="461665"/>
            </a:xfrm>
            <a:prstGeom prst="rect">
              <a:avLst/>
            </a:prstGeom>
            <a:solidFill>
              <a:srgbClr val="FF000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635896" y="5517232"/>
              <a:ext cx="360040" cy="461665"/>
            </a:xfrm>
            <a:prstGeom prst="rect">
              <a:avLst/>
            </a:prstGeom>
            <a:solidFill>
              <a:srgbClr val="FF000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572000" y="5517231"/>
              <a:ext cx="360040" cy="461665"/>
            </a:xfrm>
            <a:prstGeom prst="rect">
              <a:avLst/>
            </a:prstGeom>
            <a:solidFill>
              <a:srgbClr val="FF000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228184" y="5520914"/>
              <a:ext cx="360040" cy="461665"/>
            </a:xfrm>
            <a:prstGeom prst="rect">
              <a:avLst/>
            </a:prstGeom>
            <a:solidFill>
              <a:srgbClr val="FF000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163286" y="3828928"/>
              <a:ext cx="360040" cy="461665"/>
            </a:xfrm>
            <a:prstGeom prst="rect">
              <a:avLst/>
            </a:prstGeom>
            <a:solidFill>
              <a:srgbClr val="FF000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741939" y="3828927"/>
              <a:ext cx="360040" cy="461665"/>
            </a:xfrm>
            <a:prstGeom prst="rect">
              <a:avLst/>
            </a:prstGeom>
            <a:solidFill>
              <a:srgbClr val="FF000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127803" y="4122352"/>
              <a:ext cx="1890942" cy="917551"/>
            </a:xfrm>
            <a:prstGeom prst="rect">
              <a:avLst/>
            </a:prstGeom>
            <a:solidFill>
              <a:srgbClr val="FF000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Параметры</a:t>
              </a:r>
            </a:p>
            <a:p>
              <a:pPr algn="ctr"/>
              <a:r>
                <a:rPr lang="ru-RU" b="1" dirty="0" smtClean="0"/>
                <a:t>(коэффициенты)</a:t>
              </a:r>
            </a:p>
            <a:p>
              <a:pPr algn="ctr"/>
              <a:r>
                <a:rPr lang="ru-RU" b="1" dirty="0" smtClean="0"/>
                <a:t>регрессии</a:t>
              </a:r>
              <a:endParaRPr lang="ru-RU" b="1" dirty="0"/>
            </a:p>
          </p:txBody>
        </p:sp>
        <p:grpSp>
          <p:nvGrpSpPr>
            <p:cNvPr id="33" name="Группа 32"/>
            <p:cNvGrpSpPr/>
            <p:nvPr/>
          </p:nvGrpSpPr>
          <p:grpSpPr>
            <a:xfrm>
              <a:off x="3343306" y="4290593"/>
              <a:ext cx="3770678" cy="1204935"/>
              <a:chOff x="3343306" y="4290593"/>
              <a:chExt cx="3770678" cy="1204935"/>
            </a:xfrm>
          </p:grpSpPr>
          <p:cxnSp>
            <p:nvCxnSpPr>
              <p:cNvPr id="15" name="Прямая со стрелкой 14"/>
              <p:cNvCxnSpPr/>
              <p:nvPr/>
            </p:nvCxnSpPr>
            <p:spPr>
              <a:xfrm flipH="1">
                <a:off x="3343306" y="4581128"/>
                <a:ext cx="3748974" cy="91440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 стрелкой 17"/>
              <p:cNvCxnSpPr/>
              <p:nvPr/>
            </p:nvCxnSpPr>
            <p:spPr>
              <a:xfrm flipH="1">
                <a:off x="3995936" y="4579405"/>
                <a:ext cx="3118048" cy="91440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 стрелкой 20"/>
              <p:cNvCxnSpPr/>
              <p:nvPr/>
            </p:nvCxnSpPr>
            <p:spPr>
              <a:xfrm flipH="1">
                <a:off x="4932040" y="4579405"/>
                <a:ext cx="2160240" cy="91440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 стрелкой 23"/>
              <p:cNvCxnSpPr/>
              <p:nvPr/>
            </p:nvCxnSpPr>
            <p:spPr>
              <a:xfrm flipH="1">
                <a:off x="6588224" y="4581128"/>
                <a:ext cx="525760" cy="910954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 стрелкой 27"/>
              <p:cNvCxnSpPr/>
              <p:nvPr/>
            </p:nvCxnSpPr>
            <p:spPr>
              <a:xfrm flipH="1" flipV="1">
                <a:off x="3523326" y="4290593"/>
                <a:ext cx="3568954" cy="290535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 стрелкой 30"/>
              <p:cNvCxnSpPr/>
              <p:nvPr/>
            </p:nvCxnSpPr>
            <p:spPr>
              <a:xfrm flipH="1" flipV="1">
                <a:off x="4101979" y="4290593"/>
                <a:ext cx="3012005" cy="288812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" name="Группа 54"/>
          <p:cNvGrpSpPr/>
          <p:nvPr/>
        </p:nvGrpSpPr>
        <p:grpSpPr>
          <a:xfrm>
            <a:off x="3995936" y="2780928"/>
            <a:ext cx="4285984" cy="3214175"/>
            <a:chOff x="3995936" y="2780928"/>
            <a:chExt cx="4285984" cy="3214175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6587726" y="5533438"/>
              <a:ext cx="360538" cy="461665"/>
            </a:xfrm>
            <a:prstGeom prst="rect">
              <a:avLst/>
            </a:prstGeom>
            <a:solidFill>
              <a:srgbClr val="00B05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4096318" y="3820263"/>
              <a:ext cx="180269" cy="461665"/>
            </a:xfrm>
            <a:prstGeom prst="rect">
              <a:avLst/>
            </a:prstGeom>
            <a:solidFill>
              <a:srgbClr val="00B05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3995936" y="5533438"/>
              <a:ext cx="280651" cy="461665"/>
            </a:xfrm>
            <a:prstGeom prst="rect">
              <a:avLst/>
            </a:prstGeom>
            <a:solidFill>
              <a:srgbClr val="00B05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4902957" y="5533438"/>
              <a:ext cx="314836" cy="461665"/>
            </a:xfrm>
            <a:prstGeom prst="rect">
              <a:avLst/>
            </a:prstGeom>
            <a:solidFill>
              <a:srgbClr val="00B05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6138049" y="2780928"/>
              <a:ext cx="2143871" cy="738664"/>
            </a:xfrm>
            <a:prstGeom prst="rect">
              <a:avLst/>
            </a:prstGeom>
            <a:solidFill>
              <a:srgbClr val="00B05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083433" y="2780928"/>
              <a:ext cx="219848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100" b="1" dirty="0" smtClean="0">
                  <a:solidFill>
                    <a:schemeClr val="bg1"/>
                  </a:solidFill>
                </a:rPr>
                <a:t>Факторы модели</a:t>
              </a:r>
            </a:p>
            <a:p>
              <a:pPr algn="ctr"/>
              <a:r>
                <a:rPr lang="ru-RU" sz="2100" b="1" dirty="0" smtClean="0">
                  <a:solidFill>
                    <a:schemeClr val="bg1"/>
                  </a:solidFill>
                </a:rPr>
                <a:t>(регрессоры)</a:t>
              </a:r>
              <a:endParaRPr lang="ru-RU" sz="2100" b="1" dirty="0">
                <a:solidFill>
                  <a:schemeClr val="bg1"/>
                </a:solidFill>
              </a:endParaRPr>
            </a:p>
          </p:txBody>
        </p:sp>
        <p:cxnSp>
          <p:nvCxnSpPr>
            <p:cNvPr id="44" name="Прямая со стрелкой 43"/>
            <p:cNvCxnSpPr/>
            <p:nvPr/>
          </p:nvCxnSpPr>
          <p:spPr>
            <a:xfrm flipH="1">
              <a:off x="4276587" y="3519592"/>
              <a:ext cx="1861463" cy="300671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 flipH="1">
              <a:off x="4276587" y="3519592"/>
              <a:ext cx="1861463" cy="2013846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/>
            <p:cNvCxnSpPr/>
            <p:nvPr/>
          </p:nvCxnSpPr>
          <p:spPr>
            <a:xfrm flipH="1">
              <a:off x="5217793" y="3519592"/>
              <a:ext cx="920257" cy="1975936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/>
            <p:cNvCxnSpPr/>
            <p:nvPr/>
          </p:nvCxnSpPr>
          <p:spPr>
            <a:xfrm>
              <a:off x="6138049" y="3519592"/>
              <a:ext cx="810215" cy="2013846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Группа 63"/>
          <p:cNvGrpSpPr/>
          <p:nvPr/>
        </p:nvGrpSpPr>
        <p:grpSpPr>
          <a:xfrm>
            <a:off x="2987824" y="2705024"/>
            <a:ext cx="2750864" cy="3273871"/>
            <a:chOff x="2987824" y="2705024"/>
            <a:chExt cx="2750864" cy="3273871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4203225" y="2705024"/>
              <a:ext cx="1535463" cy="461665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300" b="1" dirty="0" smtClean="0"/>
                <a:t>Константа</a:t>
              </a:r>
              <a:endParaRPr lang="ru-RU" sz="2300" b="1" dirty="0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3167844" y="3823214"/>
              <a:ext cx="355482" cy="461665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2987824" y="5517230"/>
              <a:ext cx="355482" cy="461665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9" name="Прямая со стрелкой 58"/>
            <p:cNvCxnSpPr/>
            <p:nvPr/>
          </p:nvCxnSpPr>
          <p:spPr>
            <a:xfrm flipH="1">
              <a:off x="3527273" y="3166689"/>
              <a:ext cx="675952" cy="662238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 стрелкой 61"/>
            <p:cNvCxnSpPr/>
            <p:nvPr/>
          </p:nvCxnSpPr>
          <p:spPr>
            <a:xfrm flipH="1">
              <a:off x="3347864" y="3166689"/>
              <a:ext cx="855361" cy="2328839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2473357" y="6261913"/>
            <a:ext cx="640912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solidFill>
                  <a:schemeClr val="bg1"/>
                </a:solidFill>
              </a:rPr>
              <a:t>k</a:t>
            </a:r>
            <a:r>
              <a:rPr lang="en-US" sz="2300" dirty="0" smtClean="0">
                <a:solidFill>
                  <a:schemeClr val="bg1"/>
                </a:solidFill>
              </a:rPr>
              <a:t> – </a:t>
            </a:r>
            <a:r>
              <a:rPr lang="ru-RU" sz="2300" dirty="0" smtClean="0">
                <a:solidFill>
                  <a:schemeClr val="bg1"/>
                </a:solidFill>
              </a:rPr>
              <a:t>количество факторов регрессионной модели</a:t>
            </a:r>
            <a:endParaRPr lang="ru-RU" sz="2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85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2096517"/>
              </p:ext>
            </p:extLst>
          </p:nvPr>
        </p:nvGraphicFramePr>
        <p:xfrm>
          <a:off x="0" y="500042"/>
          <a:ext cx="9144000" cy="6120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15816" y="-1"/>
            <a:ext cx="5056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Полиномиальная модель (функция)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0128" y="-1"/>
            <a:ext cx="1506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Полином.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39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2096517"/>
              </p:ext>
            </p:extLst>
          </p:nvPr>
        </p:nvGraphicFramePr>
        <p:xfrm>
          <a:off x="0" y="500042"/>
          <a:ext cx="9144000" cy="6120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15816" y="-1"/>
            <a:ext cx="5056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Полиномиальная модель (функция)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0128" y="-1"/>
            <a:ext cx="1506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Полином.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39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2096517"/>
              </p:ext>
            </p:extLst>
          </p:nvPr>
        </p:nvGraphicFramePr>
        <p:xfrm>
          <a:off x="0" y="500042"/>
          <a:ext cx="9144000" cy="6120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15816" y="-1"/>
            <a:ext cx="5056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Полиномиальная модель (функция)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0128" y="-1"/>
            <a:ext cx="1506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Полином.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39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2096517"/>
              </p:ext>
            </p:extLst>
          </p:nvPr>
        </p:nvGraphicFramePr>
        <p:xfrm>
          <a:off x="0" y="500042"/>
          <a:ext cx="9144000" cy="6120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15816" y="-1"/>
            <a:ext cx="5056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Полиномиальная модель (функция)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0128" y="-1"/>
            <a:ext cx="1506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Полином.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39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0" y="785794"/>
          <a:ext cx="9144000" cy="550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15816" y="-1"/>
            <a:ext cx="5056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Полиномиальная модель (функция)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0128" y="-1"/>
            <a:ext cx="1506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Полином.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4627563"/>
              </p:ext>
            </p:extLst>
          </p:nvPr>
        </p:nvGraphicFramePr>
        <p:xfrm>
          <a:off x="0" y="44624"/>
          <a:ext cx="4500562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8377127"/>
              </p:ext>
            </p:extLst>
          </p:nvPr>
        </p:nvGraphicFramePr>
        <p:xfrm>
          <a:off x="4572000" y="44624"/>
          <a:ext cx="4572000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429256" y="3264099"/>
            <a:ext cx="36263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6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es-ES" sz="1400" dirty="0" smtClean="0"/>
              <a:t>y = 0.131x</a:t>
            </a:r>
            <a:r>
              <a:rPr lang="es-ES" sz="1400" baseline="30000" dirty="0" smtClean="0"/>
              <a:t>4</a:t>
            </a:r>
            <a:r>
              <a:rPr lang="es-ES" sz="1400" dirty="0" smtClean="0"/>
              <a:t> - 0.218x</a:t>
            </a:r>
            <a:r>
              <a:rPr lang="es-ES" sz="1400" baseline="30000" dirty="0" smtClean="0"/>
              <a:t>3</a:t>
            </a:r>
            <a:r>
              <a:rPr lang="es-ES" sz="1400" dirty="0" smtClean="0"/>
              <a:t> + 0.100x</a:t>
            </a:r>
            <a:r>
              <a:rPr lang="es-ES" sz="1400" baseline="30000" dirty="0" smtClean="0"/>
              <a:t>2</a:t>
            </a:r>
            <a:r>
              <a:rPr lang="es-ES" sz="1400" dirty="0" smtClean="0"/>
              <a:t> - 0.001x + 0.000</a:t>
            </a:r>
            <a:endParaRPr lang="es-E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1043608" y="3645024"/>
            <a:ext cx="288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Линейная аппроксимация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2080" y="3645024"/>
            <a:ext cx="3723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Полиноминальная аппроксимация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Box 10"/>
          <p:cNvSpPr txBox="1">
            <a:spLocks noChangeArrowheads="1"/>
          </p:cNvSpPr>
          <p:nvPr/>
        </p:nvSpPr>
        <p:spPr bwMode="auto">
          <a:xfrm>
            <a:off x="395288" y="260648"/>
            <a:ext cx="8497192" cy="297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4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34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34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34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34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altLang="ru-RU" sz="2500" b="1" dirty="0" smtClean="0">
                <a:solidFill>
                  <a:srgbClr val="FFFF00"/>
                </a:solidFill>
              </a:rPr>
              <a:t>ЭКСПРЕССНОЕ </a:t>
            </a:r>
            <a:r>
              <a:rPr lang="ru-RU" altLang="ru-RU" sz="2500" b="1" dirty="0">
                <a:solidFill>
                  <a:srgbClr val="FFFF00"/>
                </a:solidFill>
              </a:rPr>
              <a:t>ОПРЕДЕЛЕНИЕ </a:t>
            </a:r>
            <a:r>
              <a:rPr lang="ru-RU" altLang="ru-RU" sz="2500" b="1" dirty="0" smtClean="0">
                <a:solidFill>
                  <a:srgbClr val="FFFF00"/>
                </a:solidFill>
              </a:rPr>
              <a:t>КОНЦЕНТРАЦИЙ НЕРАСТВОРИМОГО ОСТАТКА В КАЛИЙНЫХ СОЛЯХ ГРЕМЯЧИНСОКГО МЕТОРОЖДЕНИЯ 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sz="2500" b="1" dirty="0" smtClean="0">
                <a:solidFill>
                  <a:srgbClr val="FFFF00"/>
                </a:solidFill>
              </a:rPr>
              <a:t>С ИСПОЛЬЗОВАНИЕМ МЕТОДА ПОЛИНОМИАЛЬНОЙ АППРОКСИМАЦИИ</a:t>
            </a:r>
            <a:endParaRPr lang="ru-RU" altLang="ru-RU" sz="2500" dirty="0">
              <a:solidFill>
                <a:srgbClr val="FFFF00"/>
              </a:solidFill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37480" y="3449638"/>
            <a:ext cx="61214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chemeClr val="bg1"/>
                </a:solidFill>
              </a:rPr>
              <a:t>Статья, в которой подробно изложено обоснование предлагаемой методики: </a:t>
            </a:r>
            <a:endParaRPr lang="ru-RU" altLang="ru-RU" sz="500" dirty="0">
              <a:solidFill>
                <a:schemeClr val="bg1"/>
              </a:solidFill>
            </a:endParaRPr>
          </a:p>
          <a:p>
            <a:pPr eaLnBrk="1" hangingPunct="1"/>
            <a:endParaRPr lang="ru-RU" altLang="ru-RU" sz="500" dirty="0">
              <a:solidFill>
                <a:schemeClr val="bg1"/>
              </a:solidFill>
            </a:endParaRPr>
          </a:p>
          <a:p>
            <a:pPr eaLnBrk="1" hangingPunct="1"/>
            <a:r>
              <a:rPr lang="ru-RU" altLang="ru-RU" b="1" i="1" dirty="0">
                <a:solidFill>
                  <a:schemeClr val="bg1"/>
                </a:solidFill>
              </a:rPr>
              <a:t>Московский Г.А., </a:t>
            </a:r>
            <a:r>
              <a:rPr lang="ru-RU" altLang="ru-RU" b="1" i="1" dirty="0" err="1">
                <a:solidFill>
                  <a:schemeClr val="bg1"/>
                </a:solidFill>
              </a:rPr>
              <a:t>Гужиков</a:t>
            </a:r>
            <a:r>
              <a:rPr lang="ru-RU" altLang="ru-RU" b="1" i="1" dirty="0">
                <a:solidFill>
                  <a:schemeClr val="bg1"/>
                </a:solidFill>
              </a:rPr>
              <a:t> А.Ю., Решетников М.В., Сорокин А.С., </a:t>
            </a:r>
            <a:r>
              <a:rPr lang="ru-RU" altLang="ru-RU" b="1" i="1" dirty="0" err="1">
                <a:solidFill>
                  <a:schemeClr val="bg1"/>
                </a:solidFill>
              </a:rPr>
              <a:t>Свидзинский</a:t>
            </a:r>
            <a:r>
              <a:rPr lang="ru-RU" altLang="ru-RU" b="1" i="1" dirty="0">
                <a:solidFill>
                  <a:schemeClr val="bg1"/>
                </a:solidFill>
              </a:rPr>
              <a:t> С.А.</a:t>
            </a:r>
            <a:r>
              <a:rPr lang="ru-RU" altLang="ru-RU" i="1" dirty="0">
                <a:solidFill>
                  <a:schemeClr val="bg1"/>
                </a:solidFill>
              </a:rPr>
              <a:t> </a:t>
            </a:r>
            <a:r>
              <a:rPr lang="ru-RU" altLang="ru-RU" dirty="0">
                <a:solidFill>
                  <a:schemeClr val="bg1"/>
                </a:solidFill>
              </a:rPr>
              <a:t>Отражение в </a:t>
            </a:r>
            <a:r>
              <a:rPr lang="ru-RU" altLang="ru-RU" dirty="0" err="1">
                <a:solidFill>
                  <a:schemeClr val="bg1"/>
                </a:solidFill>
              </a:rPr>
              <a:t>петромагнетизме</a:t>
            </a:r>
            <a:r>
              <a:rPr lang="ru-RU" altLang="ru-RU" dirty="0">
                <a:solidFill>
                  <a:schemeClr val="bg1"/>
                </a:solidFill>
              </a:rPr>
              <a:t> закономерностей распределения нерастворимого остатка по разрезу </a:t>
            </a:r>
            <a:r>
              <a:rPr lang="ru-RU" altLang="ru-RU" dirty="0" err="1">
                <a:solidFill>
                  <a:schemeClr val="bg1"/>
                </a:solidFill>
              </a:rPr>
              <a:t>сильвинитового</a:t>
            </a:r>
            <a:r>
              <a:rPr lang="ru-RU" altLang="ru-RU" dirty="0">
                <a:solidFill>
                  <a:schemeClr val="bg1"/>
                </a:solidFill>
              </a:rPr>
              <a:t> пласта </a:t>
            </a:r>
            <a:r>
              <a:rPr lang="ru-RU" altLang="ru-RU" dirty="0" err="1">
                <a:solidFill>
                  <a:schemeClr val="bg1"/>
                </a:solidFill>
              </a:rPr>
              <a:t>Гремячинского</a:t>
            </a:r>
            <a:r>
              <a:rPr lang="ru-RU" altLang="ru-RU" dirty="0">
                <a:solidFill>
                  <a:schemeClr val="bg1"/>
                </a:solidFill>
              </a:rPr>
              <a:t> месторождения // </a:t>
            </a:r>
            <a:r>
              <a:rPr lang="ru-RU" altLang="ru-RU" i="1" dirty="0">
                <a:solidFill>
                  <a:schemeClr val="bg1"/>
                </a:solidFill>
              </a:rPr>
              <a:t>Известия Саратовского университета. Новая серия. Т. 10. Сер. Науки о Земле. </a:t>
            </a:r>
            <a:r>
              <a:rPr lang="ru-RU" altLang="ru-RU" i="1" dirty="0" err="1">
                <a:solidFill>
                  <a:schemeClr val="bg1"/>
                </a:solidFill>
              </a:rPr>
              <a:t>Вып</a:t>
            </a:r>
            <a:r>
              <a:rPr lang="ru-RU" altLang="ru-RU" i="1" dirty="0">
                <a:solidFill>
                  <a:schemeClr val="bg1"/>
                </a:solidFill>
              </a:rPr>
              <a:t>. 1. 2010.  С. 54-60.</a:t>
            </a:r>
          </a:p>
          <a:p>
            <a:pPr eaLnBrk="1" hangingPunct="1"/>
            <a:endParaRPr lang="ru-RU" altLang="ru-RU" sz="500" i="1" dirty="0">
              <a:solidFill>
                <a:schemeClr val="bg1"/>
              </a:solidFill>
            </a:endParaRPr>
          </a:p>
          <a:p>
            <a:pPr eaLnBrk="1" hangingPunct="1"/>
            <a:r>
              <a:rPr lang="ru-RU" altLang="ru-RU" i="1" dirty="0" err="1">
                <a:solidFill>
                  <a:schemeClr val="bg1"/>
                </a:solidFill>
              </a:rPr>
              <a:t>Достуна</a:t>
            </a:r>
            <a:r>
              <a:rPr lang="ru-RU" altLang="ru-RU" i="1" dirty="0">
                <a:solidFill>
                  <a:schemeClr val="bg1"/>
                </a:solidFill>
              </a:rPr>
              <a:t> для скачивания по адресу:</a:t>
            </a:r>
          </a:p>
          <a:p>
            <a:pPr eaLnBrk="1" hangingPunct="1"/>
            <a:r>
              <a:rPr lang="en-GB" altLang="ru-RU" dirty="0">
                <a:solidFill>
                  <a:schemeClr val="bg1"/>
                </a:solidFill>
              </a:rPr>
              <a:t>http://</a:t>
            </a:r>
            <a:r>
              <a:rPr lang="en-GB" altLang="ru-RU" dirty="0" smtClean="0">
                <a:solidFill>
                  <a:schemeClr val="bg1"/>
                </a:solidFill>
              </a:rPr>
              <a:t>www.sgu.ru/files/nodes/58395/10.pdf</a:t>
            </a:r>
            <a:r>
              <a:rPr lang="ru-RU" altLang="ru-RU" dirty="0" smtClean="0">
                <a:solidFill>
                  <a:schemeClr val="bg1"/>
                </a:solidFill>
              </a:rPr>
              <a:t> </a:t>
            </a:r>
            <a:endParaRPr lang="ru-RU" altLang="ru-RU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343" y="3522663"/>
            <a:ext cx="2232025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58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88913"/>
            <a:ext cx="4859338" cy="115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66675"/>
            <a:ext cx="3830638" cy="667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0" y="74613"/>
            <a:ext cx="496728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ru-RU" b="1">
                <a:solidFill>
                  <a:srgbClr val="FFFF00"/>
                </a:solidFill>
              </a:rPr>
              <a:t>Петромагнитный разрез скважины 17 (ствол 3), пробуренной в сильвинитовой толще Гремячинского месторождения.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4859338" y="549275"/>
            <a:ext cx="288925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71438" y="1701963"/>
            <a:ext cx="4932362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238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i="1" dirty="0">
                <a:solidFill>
                  <a:srgbClr val="FFFF00"/>
                </a:solidFill>
              </a:rPr>
              <a:t>Тренд к уменьшению величин магнитной восприимчивости вверх по разрезу отражает снижение роли нерастворимых компонентов в </a:t>
            </a:r>
            <a:r>
              <a:rPr lang="ru-RU" altLang="ru-RU" i="1" dirty="0" err="1">
                <a:solidFill>
                  <a:srgbClr val="FFFF00"/>
                </a:solidFill>
              </a:rPr>
              <a:t>сильвинитовой</a:t>
            </a:r>
            <a:r>
              <a:rPr lang="ru-RU" altLang="ru-RU" i="1" dirty="0">
                <a:solidFill>
                  <a:srgbClr val="FFFF00"/>
                </a:solidFill>
              </a:rPr>
              <a:t> толще от ее подошвы к кровле. Эта тенденция является общей закономерностью для всего разреза продуктивного пласта </a:t>
            </a:r>
            <a:r>
              <a:rPr lang="ru-RU" altLang="ru-RU" i="1" dirty="0" err="1">
                <a:solidFill>
                  <a:srgbClr val="FFFF00"/>
                </a:solidFill>
              </a:rPr>
              <a:t>Гремячинского</a:t>
            </a:r>
            <a:r>
              <a:rPr lang="ru-RU" altLang="ru-RU" i="1" dirty="0">
                <a:solidFill>
                  <a:srgbClr val="FFFF00"/>
                </a:solidFill>
              </a:rPr>
              <a:t> месторождения. </a:t>
            </a:r>
            <a:endParaRPr lang="ru-RU" altLang="ru-RU" i="1" dirty="0" smtClean="0">
              <a:solidFill>
                <a:srgbClr val="FFFF00"/>
              </a:solidFill>
            </a:endParaRPr>
          </a:p>
          <a:p>
            <a:pPr eaLnBrk="1" hangingPunct="1"/>
            <a:endParaRPr lang="ru-RU" altLang="ru-RU" i="1" dirty="0">
              <a:solidFill>
                <a:srgbClr val="FFFF00"/>
              </a:solidFill>
            </a:endParaRPr>
          </a:p>
          <a:p>
            <a:pPr eaLnBrk="1" hangingPunct="1"/>
            <a:r>
              <a:rPr lang="ru-RU" altLang="ru-RU" i="1" dirty="0">
                <a:solidFill>
                  <a:srgbClr val="FFFF00"/>
                </a:solidFill>
              </a:rPr>
              <a:t>Вариации магнитной восприимчивости носят ритмичный характер, обусловленный изменениями </a:t>
            </a:r>
            <a:r>
              <a:rPr lang="ru-RU" altLang="ru-RU" i="1" dirty="0" err="1">
                <a:solidFill>
                  <a:srgbClr val="FFFF00"/>
                </a:solidFill>
              </a:rPr>
              <a:t>гидрогеохимии</a:t>
            </a:r>
            <a:r>
              <a:rPr lang="ru-RU" altLang="ru-RU" i="1" dirty="0">
                <a:solidFill>
                  <a:srgbClr val="FFFF00"/>
                </a:solidFill>
              </a:rPr>
              <a:t> солеродного бассейна и интенсивности терригенного </a:t>
            </a:r>
            <a:r>
              <a:rPr lang="ru-RU" altLang="ru-RU" i="1" dirty="0" err="1">
                <a:solidFill>
                  <a:srgbClr val="FFFF00"/>
                </a:solidFill>
              </a:rPr>
              <a:t>привноса</a:t>
            </a:r>
            <a:r>
              <a:rPr lang="ru-RU" altLang="ru-RU" i="1" dirty="0" smtClean="0">
                <a:solidFill>
                  <a:srgbClr val="FFFF00"/>
                </a:solidFill>
              </a:rPr>
              <a:t>.</a:t>
            </a:r>
            <a:endParaRPr lang="ru-RU" altLang="ru-RU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07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1"/>
          <p:cNvGrpSpPr>
            <a:grpSpLocks/>
          </p:cNvGrpSpPr>
          <p:nvPr/>
        </p:nvGrpSpPr>
        <p:grpSpPr bwMode="auto">
          <a:xfrm>
            <a:off x="4211638" y="0"/>
            <a:ext cx="4759325" cy="6858000"/>
            <a:chOff x="4211960" y="0"/>
            <a:chExt cx="4759553" cy="6858000"/>
          </a:xfrm>
        </p:grpSpPr>
        <p:pic>
          <p:nvPicPr>
            <p:cNvPr id="11280" name="Picture 3" descr="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1412776"/>
              <a:ext cx="4687545" cy="4896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1" name="TextBox 23"/>
            <p:cNvSpPr txBox="1">
              <a:spLocks noChangeArrowheads="1"/>
            </p:cNvSpPr>
            <p:nvPr/>
          </p:nvSpPr>
          <p:spPr bwMode="auto">
            <a:xfrm>
              <a:off x="4211960" y="0"/>
              <a:ext cx="4752528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FFFF00"/>
                  </a:solidFill>
                </a:rPr>
                <a:t>Величины магнитной восприимчивости и содержания нерастворимого остатка в нижней части </a:t>
              </a:r>
              <a:r>
                <a:rPr lang="ru-RU" altLang="ru-RU" sz="1400" dirty="0" err="1">
                  <a:solidFill>
                    <a:srgbClr val="FFFF00"/>
                  </a:solidFill>
                </a:rPr>
                <a:t>сильвинитового</a:t>
              </a:r>
              <a:r>
                <a:rPr lang="ru-RU" altLang="ru-RU" sz="1400" dirty="0">
                  <a:solidFill>
                    <a:srgbClr val="FFFF00"/>
                  </a:solidFill>
                </a:rPr>
                <a:t> пласта </a:t>
              </a:r>
              <a:r>
                <a:rPr lang="ru-RU" altLang="ru-RU" sz="1400" dirty="0" err="1">
                  <a:solidFill>
                    <a:srgbClr val="FFFF00"/>
                  </a:solidFill>
                </a:rPr>
                <a:t>Гремячинского</a:t>
              </a:r>
              <a:r>
                <a:rPr lang="ru-RU" altLang="ru-RU" sz="1400" dirty="0">
                  <a:solidFill>
                    <a:srgbClr val="FFFF00"/>
                  </a:solidFill>
                </a:rPr>
                <a:t> месторождения (</a:t>
              </a:r>
              <a:r>
                <a:rPr lang="ru-RU" altLang="ru-RU" sz="1400" dirty="0" err="1">
                  <a:solidFill>
                    <a:srgbClr val="FFFF00"/>
                  </a:solidFill>
                </a:rPr>
                <a:t>скв</a:t>
              </a:r>
              <a:r>
                <a:rPr lang="ru-RU" altLang="ru-RU" sz="1400" dirty="0">
                  <a:solidFill>
                    <a:srgbClr val="FFFF00"/>
                  </a:solidFill>
                </a:rPr>
                <a:t>. 17-3 , интервал 1184,82-1188,26 м). Цифры на левом графике – номера петромагнитных ритмов, соответствующих элементарным ритмам </a:t>
              </a:r>
              <a:r>
                <a:rPr lang="ru-RU" altLang="ru-RU" sz="1400" dirty="0" err="1">
                  <a:solidFill>
                    <a:srgbClr val="FFFF00"/>
                  </a:solidFill>
                </a:rPr>
                <a:t>галогенеза</a:t>
              </a:r>
              <a:r>
                <a:rPr lang="ru-RU" altLang="ru-RU" sz="1400" dirty="0">
                  <a:solidFill>
                    <a:srgbClr val="FFFF00"/>
                  </a:solidFill>
                </a:rPr>
                <a:t>.</a:t>
              </a:r>
            </a:p>
          </p:txBody>
        </p:sp>
        <p:sp>
          <p:nvSpPr>
            <p:cNvPr id="11282" name="TextBox 24"/>
            <p:cNvSpPr txBox="1">
              <a:spLocks noChangeArrowheads="1"/>
            </p:cNvSpPr>
            <p:nvPr/>
          </p:nvSpPr>
          <p:spPr bwMode="auto">
            <a:xfrm>
              <a:off x="4499992" y="6334780"/>
              <a:ext cx="194421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400" b="1"/>
                <a:t>Магнитная восприимчивость</a:t>
              </a:r>
            </a:p>
          </p:txBody>
        </p:sp>
        <p:sp>
          <p:nvSpPr>
            <p:cNvPr id="11283" name="TextBox 25"/>
            <p:cNvSpPr txBox="1">
              <a:spLocks noChangeArrowheads="1"/>
            </p:cNvSpPr>
            <p:nvPr/>
          </p:nvSpPr>
          <p:spPr bwMode="auto">
            <a:xfrm>
              <a:off x="6804248" y="6334780"/>
              <a:ext cx="21602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400" b="1"/>
                <a:t>Нерастворимый остаток</a:t>
              </a:r>
            </a:p>
          </p:txBody>
        </p:sp>
      </p:grpSp>
      <p:grpSp>
        <p:nvGrpSpPr>
          <p:cNvPr id="3" name="Группа 26"/>
          <p:cNvGrpSpPr>
            <a:grpSpLocks/>
          </p:cNvGrpSpPr>
          <p:nvPr/>
        </p:nvGrpSpPr>
        <p:grpSpPr bwMode="auto">
          <a:xfrm>
            <a:off x="4859338" y="188913"/>
            <a:ext cx="3795712" cy="6462712"/>
            <a:chOff x="9396536" y="395372"/>
            <a:chExt cx="3794374" cy="6462628"/>
          </a:xfrm>
        </p:grpSpPr>
        <p:pic>
          <p:nvPicPr>
            <p:cNvPr id="1127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6536" y="872044"/>
              <a:ext cx="3672408" cy="2489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6536" y="3968388"/>
              <a:ext cx="3715320" cy="2421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7" name="TextBox 5"/>
            <p:cNvSpPr txBox="1">
              <a:spLocks noChangeArrowheads="1"/>
            </p:cNvSpPr>
            <p:nvPr/>
          </p:nvSpPr>
          <p:spPr bwMode="auto">
            <a:xfrm>
              <a:off x="9540552" y="3464332"/>
              <a:ext cx="36503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srgbClr val="FFFF00"/>
                  </a:solidFill>
                  <a:latin typeface="Calibri" pitchFamily="34" charset="0"/>
                </a:rPr>
                <a:t>Скв.29. Обр.26.</a:t>
              </a:r>
              <a:r>
                <a:rPr lang="ru-RU" altLang="ru-RU">
                  <a:solidFill>
                    <a:srgbClr val="FFFF00"/>
                  </a:solidFill>
                </a:rPr>
                <a:t> </a:t>
              </a:r>
              <a:r>
                <a:rPr lang="en-US" altLang="ru-RU" b="1">
                  <a:solidFill>
                    <a:srgbClr val="FFFF00"/>
                  </a:solidFill>
                </a:rPr>
                <a:t>K</a:t>
              </a:r>
              <a:r>
                <a:rPr lang="ru-RU" altLang="ru-RU" b="1">
                  <a:solidFill>
                    <a:srgbClr val="FFFF00"/>
                  </a:solidFill>
                </a:rPr>
                <a:t>=3,5*10</a:t>
              </a:r>
              <a:r>
                <a:rPr lang="ru-RU" altLang="ru-RU" b="1" baseline="30000">
                  <a:solidFill>
                    <a:srgbClr val="FFFF00"/>
                  </a:solidFill>
                </a:rPr>
                <a:t>-5</a:t>
              </a:r>
              <a:r>
                <a:rPr lang="ru-RU" altLang="ru-RU" b="1">
                  <a:solidFill>
                    <a:srgbClr val="FFFF00"/>
                  </a:solidFill>
                </a:rPr>
                <a:t>ед.СИ</a:t>
              </a:r>
            </a:p>
          </p:txBody>
        </p:sp>
        <p:sp>
          <p:nvSpPr>
            <p:cNvPr id="11278" name="TextBox 8"/>
            <p:cNvSpPr txBox="1">
              <a:spLocks noChangeArrowheads="1"/>
            </p:cNvSpPr>
            <p:nvPr/>
          </p:nvSpPr>
          <p:spPr bwMode="auto">
            <a:xfrm>
              <a:off x="9468544" y="6488668"/>
              <a:ext cx="36006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srgbClr val="FFFF00"/>
                  </a:solidFill>
                  <a:latin typeface="Calibri" pitchFamily="34" charset="0"/>
                </a:rPr>
                <a:t>Скв.22 . Обр.2.</a:t>
              </a:r>
              <a:r>
                <a:rPr lang="en-US" altLang="ru-RU">
                  <a:solidFill>
                    <a:srgbClr val="FFFF00"/>
                  </a:solidFill>
                  <a:latin typeface="Calibri" pitchFamily="34" charset="0"/>
                </a:rPr>
                <a:t> </a:t>
              </a:r>
              <a:r>
                <a:rPr lang="en-US" altLang="ru-RU" b="1">
                  <a:solidFill>
                    <a:srgbClr val="FFFF00"/>
                  </a:solidFill>
                  <a:latin typeface="Calibri" pitchFamily="34" charset="0"/>
                </a:rPr>
                <a:t>K=</a:t>
              </a:r>
              <a:r>
                <a:rPr lang="ru-RU" altLang="ru-RU" b="1">
                  <a:solidFill>
                    <a:srgbClr val="FFFF00"/>
                  </a:solidFill>
                  <a:latin typeface="Calibri" pitchFamily="34" charset="0"/>
                </a:rPr>
                <a:t>(-</a:t>
              </a:r>
              <a:r>
                <a:rPr lang="ru-RU" altLang="ru-RU" b="1">
                  <a:solidFill>
                    <a:srgbClr val="FFFF00"/>
                  </a:solidFill>
                </a:rPr>
                <a:t>1,4)*10</a:t>
              </a:r>
              <a:r>
                <a:rPr lang="ru-RU" altLang="ru-RU" b="1" baseline="30000">
                  <a:solidFill>
                    <a:srgbClr val="FFFF00"/>
                  </a:solidFill>
                </a:rPr>
                <a:t>-5</a:t>
              </a:r>
              <a:r>
                <a:rPr lang="ru-RU" altLang="ru-RU" b="1">
                  <a:solidFill>
                    <a:srgbClr val="FFFF00"/>
                  </a:solidFill>
                </a:rPr>
                <a:t>ед.СИ</a:t>
              </a:r>
              <a:endParaRPr lang="ru-RU" altLang="ru-RU" b="1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11279" name="TextBox 12"/>
            <p:cNvSpPr txBox="1">
              <a:spLocks noChangeArrowheads="1"/>
            </p:cNvSpPr>
            <p:nvPr/>
          </p:nvSpPr>
          <p:spPr bwMode="auto">
            <a:xfrm>
              <a:off x="10188624" y="395372"/>
              <a:ext cx="2098617" cy="400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000">
                  <a:solidFill>
                    <a:srgbClr val="FFFF00"/>
                  </a:solidFill>
                  <a:latin typeface="Calibri" pitchFamily="34" charset="0"/>
                </a:rPr>
                <a:t>Шлифы образцов</a:t>
              </a:r>
            </a:p>
          </p:txBody>
        </p:sp>
      </p:grpSp>
      <p:grpSp>
        <p:nvGrpSpPr>
          <p:cNvPr id="4" name="Группа 20"/>
          <p:cNvGrpSpPr>
            <a:grpSpLocks/>
          </p:cNvGrpSpPr>
          <p:nvPr/>
        </p:nvGrpSpPr>
        <p:grpSpPr bwMode="auto">
          <a:xfrm>
            <a:off x="4859338" y="44450"/>
            <a:ext cx="3783012" cy="6813550"/>
            <a:chOff x="4966659" y="44624"/>
            <a:chExt cx="3781805" cy="6813376"/>
          </a:xfrm>
        </p:grpSpPr>
        <p:pic>
          <p:nvPicPr>
            <p:cNvPr id="1127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476672"/>
              <a:ext cx="3527425" cy="264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573016"/>
              <a:ext cx="3456384" cy="2853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2" name="TextBox 5"/>
            <p:cNvSpPr txBox="1">
              <a:spLocks noChangeArrowheads="1"/>
            </p:cNvSpPr>
            <p:nvPr/>
          </p:nvSpPr>
          <p:spPr bwMode="auto">
            <a:xfrm>
              <a:off x="5004048" y="3140968"/>
              <a:ext cx="35157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srgbClr val="FFFF00"/>
                  </a:solidFill>
                  <a:latin typeface="Calibri" pitchFamily="34" charset="0"/>
                </a:rPr>
                <a:t>Скв.15. Обр.15.</a:t>
              </a:r>
              <a:r>
                <a:rPr lang="ru-RU" altLang="ru-RU">
                  <a:solidFill>
                    <a:srgbClr val="FFFF00"/>
                  </a:solidFill>
                </a:rPr>
                <a:t> </a:t>
              </a:r>
              <a:r>
                <a:rPr lang="en-US" altLang="ru-RU" b="1">
                  <a:solidFill>
                    <a:srgbClr val="FFFF00"/>
                  </a:solidFill>
                </a:rPr>
                <a:t>K</a:t>
              </a:r>
              <a:r>
                <a:rPr lang="ru-RU" altLang="ru-RU" b="1">
                  <a:solidFill>
                    <a:srgbClr val="FFFF00"/>
                  </a:solidFill>
                </a:rPr>
                <a:t>=3,2*10</a:t>
              </a:r>
              <a:r>
                <a:rPr lang="ru-RU" altLang="ru-RU" b="1" baseline="30000">
                  <a:solidFill>
                    <a:srgbClr val="FFFF00"/>
                  </a:solidFill>
                </a:rPr>
                <a:t>-5</a:t>
              </a:r>
              <a:r>
                <a:rPr lang="ru-RU" altLang="ru-RU" b="1">
                  <a:solidFill>
                    <a:srgbClr val="FFFF00"/>
                  </a:solidFill>
                </a:rPr>
                <a:t>ед.СИ</a:t>
              </a:r>
            </a:p>
          </p:txBody>
        </p:sp>
        <p:sp>
          <p:nvSpPr>
            <p:cNvPr id="11273" name="TextBox 8"/>
            <p:cNvSpPr txBox="1">
              <a:spLocks noChangeArrowheads="1"/>
            </p:cNvSpPr>
            <p:nvPr/>
          </p:nvSpPr>
          <p:spPr bwMode="auto">
            <a:xfrm>
              <a:off x="4966659" y="6488668"/>
              <a:ext cx="37818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srgbClr val="FFFF00"/>
                  </a:solidFill>
                  <a:latin typeface="Calibri" pitchFamily="34" charset="0"/>
                </a:rPr>
                <a:t>Скв.29 . Обр.11.</a:t>
              </a:r>
              <a:r>
                <a:rPr lang="en-US" altLang="ru-RU">
                  <a:solidFill>
                    <a:srgbClr val="FFFF00"/>
                  </a:solidFill>
                  <a:latin typeface="Calibri" pitchFamily="34" charset="0"/>
                </a:rPr>
                <a:t> </a:t>
              </a:r>
              <a:r>
                <a:rPr lang="en-US" altLang="ru-RU" b="1">
                  <a:solidFill>
                    <a:srgbClr val="FFFF00"/>
                  </a:solidFill>
                  <a:latin typeface="Calibri" pitchFamily="34" charset="0"/>
                </a:rPr>
                <a:t>K=</a:t>
              </a:r>
              <a:r>
                <a:rPr lang="ru-RU" altLang="ru-RU" b="1">
                  <a:solidFill>
                    <a:srgbClr val="FFFF00"/>
                  </a:solidFill>
                  <a:latin typeface="Calibri" pitchFamily="34" charset="0"/>
                </a:rPr>
                <a:t>(-</a:t>
              </a:r>
              <a:r>
                <a:rPr lang="ru-RU" altLang="ru-RU" b="1">
                  <a:solidFill>
                    <a:srgbClr val="FFFF00"/>
                  </a:solidFill>
                </a:rPr>
                <a:t>1,1)*10</a:t>
              </a:r>
              <a:r>
                <a:rPr lang="ru-RU" altLang="ru-RU" b="1" baseline="30000">
                  <a:solidFill>
                    <a:srgbClr val="FFFF00"/>
                  </a:solidFill>
                </a:rPr>
                <a:t>-5</a:t>
              </a:r>
              <a:r>
                <a:rPr lang="ru-RU" altLang="ru-RU" b="1">
                  <a:solidFill>
                    <a:srgbClr val="FFFF00"/>
                  </a:solidFill>
                </a:rPr>
                <a:t>ед.СИ</a:t>
              </a:r>
              <a:endParaRPr lang="ru-RU" altLang="ru-RU" b="1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11274" name="TextBox 12"/>
            <p:cNvSpPr txBox="1">
              <a:spLocks noChangeArrowheads="1"/>
            </p:cNvSpPr>
            <p:nvPr/>
          </p:nvSpPr>
          <p:spPr bwMode="auto">
            <a:xfrm>
              <a:off x="5652120" y="44624"/>
              <a:ext cx="2098687" cy="4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000">
                  <a:solidFill>
                    <a:srgbClr val="FFFF00"/>
                  </a:solidFill>
                  <a:latin typeface="Calibri" pitchFamily="34" charset="0"/>
                </a:rPr>
                <a:t>Шлифы образцов</a:t>
              </a:r>
            </a:p>
          </p:txBody>
        </p:sp>
      </p:grpSp>
      <p:sp>
        <p:nvSpPr>
          <p:cNvPr id="11269" name="Прямоугольник 3"/>
          <p:cNvSpPr>
            <a:spLocks noChangeArrowheads="1"/>
          </p:cNvSpPr>
          <p:nvPr/>
        </p:nvSpPr>
        <p:spPr bwMode="auto">
          <a:xfrm>
            <a:off x="0" y="73025"/>
            <a:ext cx="4427538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87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i="1" dirty="0">
                <a:solidFill>
                  <a:srgbClr val="FFFF00"/>
                </a:solidFill>
              </a:rPr>
              <a:t>Минимальные (отрицательные) значения К (до -1,3*10</a:t>
            </a:r>
            <a:r>
              <a:rPr lang="ru-RU" altLang="ru-RU" sz="1600" i="1" baseline="30000" dirty="0">
                <a:solidFill>
                  <a:srgbClr val="FFFF00"/>
                </a:solidFill>
              </a:rPr>
              <a:t>-5 </a:t>
            </a:r>
            <a:r>
              <a:rPr lang="ru-RU" altLang="ru-RU" sz="1600" i="1" dirty="0" err="1">
                <a:solidFill>
                  <a:srgbClr val="FFFF00"/>
                </a:solidFill>
              </a:rPr>
              <a:t>ед.СИ</a:t>
            </a:r>
            <a:r>
              <a:rPr lang="ru-RU" altLang="ru-RU" sz="1600" i="1" dirty="0">
                <a:solidFill>
                  <a:srgbClr val="FFFF00"/>
                </a:solidFill>
              </a:rPr>
              <a:t>) связаны с наиболее чистыми разностями сильвинита, перистого </a:t>
            </a:r>
            <a:r>
              <a:rPr lang="ru-RU" altLang="ru-RU" sz="1600" i="1" dirty="0" err="1">
                <a:solidFill>
                  <a:srgbClr val="FFFF00"/>
                </a:solidFill>
              </a:rPr>
              <a:t>галита</a:t>
            </a:r>
            <a:r>
              <a:rPr lang="ru-RU" altLang="ru-RU" sz="1600" i="1" dirty="0">
                <a:solidFill>
                  <a:srgbClr val="FFFF00"/>
                </a:solidFill>
              </a:rPr>
              <a:t> и выдержанным по составу и толщинам слоям чистого ангидрита, т.е. с породами, образовавшихся при седиментации из рапы солеродного бассейна. </a:t>
            </a:r>
          </a:p>
          <a:p>
            <a:pPr eaLnBrk="1" hangingPunct="1"/>
            <a:endParaRPr lang="ru-RU" altLang="ru-RU" sz="1600" i="1" dirty="0">
              <a:solidFill>
                <a:srgbClr val="FFFF00"/>
              </a:solidFill>
            </a:endParaRPr>
          </a:p>
          <a:p>
            <a:pPr eaLnBrk="1" hangingPunct="1"/>
            <a:r>
              <a:rPr lang="ru-RU" altLang="ru-RU" sz="1600" i="1" dirty="0">
                <a:solidFill>
                  <a:srgbClr val="FFFF00"/>
                </a:solidFill>
              </a:rPr>
              <a:t>Максимальные величины К (до 3,5*10</a:t>
            </a:r>
            <a:r>
              <a:rPr lang="ru-RU" altLang="ru-RU" sz="1600" i="1" baseline="30000" dirty="0">
                <a:solidFill>
                  <a:srgbClr val="FFFF00"/>
                </a:solidFill>
              </a:rPr>
              <a:t>-5 </a:t>
            </a:r>
            <a:r>
              <a:rPr lang="ru-RU" altLang="ru-RU" sz="1600" i="1" dirty="0" err="1">
                <a:solidFill>
                  <a:srgbClr val="FFFF00"/>
                </a:solidFill>
              </a:rPr>
              <a:t>ед.СИ</a:t>
            </a:r>
            <a:r>
              <a:rPr lang="ru-RU" altLang="ru-RU" sz="1600" i="1" dirty="0">
                <a:solidFill>
                  <a:srgbClr val="FFFF00"/>
                </a:solidFill>
              </a:rPr>
              <a:t>), напротив, отражают наличие терригенных примесей, поскольку соли являются природными диамагнетиками, а терригенные частицы – пара- или ферромагнетиками. </a:t>
            </a:r>
          </a:p>
          <a:p>
            <a:pPr eaLnBrk="1" hangingPunct="1"/>
            <a:endParaRPr lang="ru-RU" altLang="ru-RU" sz="1600" i="1" dirty="0">
              <a:solidFill>
                <a:srgbClr val="FFFF00"/>
              </a:solidFill>
            </a:endParaRPr>
          </a:p>
          <a:p>
            <a:pPr eaLnBrk="1" hangingPunct="1"/>
            <a:r>
              <a:rPr lang="ru-RU" altLang="ru-RU" sz="1600" i="1" dirty="0">
                <a:solidFill>
                  <a:srgbClr val="FFFF00"/>
                </a:solidFill>
              </a:rPr>
              <a:t>Справедливость этих утверждений доказана результатами работ по выделению нерастворимого остатка (НО) и анализов состава пород в шлифах. Образцы с диамагнитным эффектом практически не содержат НО, а образцы с положительной К, напротив, характеризуются максимальным количеством терригенных примесей и сульфатов. </a:t>
            </a:r>
          </a:p>
        </p:txBody>
      </p:sp>
    </p:spTree>
    <p:extLst>
      <p:ext uri="{BB962C8B-B14F-4D97-AF65-F5344CB8AC3E}">
        <p14:creationId xmlns:p14="http://schemas.microsoft.com/office/powerpoint/2010/main" val="122853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88" y="1412875"/>
            <a:ext cx="468788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4348163" y="-25400"/>
            <a:ext cx="47529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dirty="0">
                <a:solidFill>
                  <a:srgbClr val="FFFF00"/>
                </a:solidFill>
              </a:rPr>
              <a:t>Величины магнитной восприимчивости и содержания нерастворимого остатка в нижней части </a:t>
            </a:r>
            <a:r>
              <a:rPr lang="ru-RU" altLang="ru-RU" sz="1400" dirty="0" err="1">
                <a:solidFill>
                  <a:srgbClr val="FFFF00"/>
                </a:solidFill>
              </a:rPr>
              <a:t>сильвинитового</a:t>
            </a:r>
            <a:r>
              <a:rPr lang="ru-RU" altLang="ru-RU" sz="1400" dirty="0">
                <a:solidFill>
                  <a:srgbClr val="FFFF00"/>
                </a:solidFill>
              </a:rPr>
              <a:t> пласта </a:t>
            </a:r>
            <a:r>
              <a:rPr lang="ru-RU" altLang="ru-RU" sz="1400" dirty="0" err="1">
                <a:solidFill>
                  <a:srgbClr val="FFFF00"/>
                </a:solidFill>
              </a:rPr>
              <a:t>Гремячинского</a:t>
            </a:r>
            <a:r>
              <a:rPr lang="ru-RU" altLang="ru-RU" sz="1400" dirty="0">
                <a:solidFill>
                  <a:srgbClr val="FFFF00"/>
                </a:solidFill>
              </a:rPr>
              <a:t> месторождения (</a:t>
            </a:r>
            <a:r>
              <a:rPr lang="ru-RU" altLang="ru-RU" sz="1400" dirty="0" err="1">
                <a:solidFill>
                  <a:srgbClr val="FFFF00"/>
                </a:solidFill>
              </a:rPr>
              <a:t>скв</a:t>
            </a:r>
            <a:r>
              <a:rPr lang="ru-RU" altLang="ru-RU" sz="1400" dirty="0">
                <a:solidFill>
                  <a:srgbClr val="FFFF00"/>
                </a:solidFill>
              </a:rPr>
              <a:t>. 17-3 , интервал 1184,82-1188,26 м). Цифры на левом графике – номера петромагнитных ритмов, соответствующих элементарным ритмам </a:t>
            </a:r>
            <a:r>
              <a:rPr lang="ru-RU" altLang="ru-RU" sz="1400" dirty="0" err="1">
                <a:solidFill>
                  <a:srgbClr val="FFFF00"/>
                </a:solidFill>
              </a:rPr>
              <a:t>галогенеза</a:t>
            </a:r>
            <a:r>
              <a:rPr lang="ru-RU" altLang="ru-RU" sz="14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4637088" y="6308725"/>
            <a:ext cx="1944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FFFF00"/>
                </a:solidFill>
              </a:rPr>
              <a:t>Магнитная восприимчивость</a:t>
            </a:r>
          </a:p>
        </p:txBody>
      </p:sp>
      <p:sp>
        <p:nvSpPr>
          <p:cNvPr id="12293" name="TextBox 7"/>
          <p:cNvSpPr txBox="1">
            <a:spLocks noChangeArrowheads="1"/>
          </p:cNvSpPr>
          <p:nvPr/>
        </p:nvSpPr>
        <p:spPr bwMode="auto">
          <a:xfrm>
            <a:off x="6940550" y="6334125"/>
            <a:ext cx="2160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FFFF00"/>
                </a:solidFill>
              </a:rPr>
              <a:t>Нерастворимый остаток</a:t>
            </a:r>
          </a:p>
        </p:txBody>
      </p:sp>
      <p:sp>
        <p:nvSpPr>
          <p:cNvPr id="12294" name="Rectangle 4"/>
          <p:cNvSpPr>
            <a:spLocks noChangeArrowheads="1"/>
          </p:cNvSpPr>
          <p:nvPr/>
        </p:nvSpPr>
        <p:spPr bwMode="auto">
          <a:xfrm>
            <a:off x="0" y="-12700"/>
            <a:ext cx="4356100" cy="701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500" i="1" dirty="0">
                <a:solidFill>
                  <a:srgbClr val="FFFF00"/>
                </a:solidFill>
                <a:cs typeface="Times New Roman" pitchFamily="18" charset="0"/>
              </a:rPr>
              <a:t>Величины магнитной восприимчивости тесно зависят от концентраций нерастворимого остатка (НО): коэффициент линейной корреляции между этими параметрами равен 0,49, что намного превышает его критическое значение (0,22) на уровне значимости </a:t>
            </a:r>
            <a:r>
              <a:rPr lang="en-US" altLang="ru-RU" sz="1500" i="1" dirty="0">
                <a:solidFill>
                  <a:srgbClr val="FFFF00"/>
                </a:solidFill>
                <a:cs typeface="Times New Roman" pitchFamily="18" charset="0"/>
              </a:rPr>
              <a:t>p</a:t>
            </a:r>
            <a:r>
              <a:rPr lang="ru-RU" altLang="ru-RU" sz="1500" i="1" dirty="0">
                <a:solidFill>
                  <a:srgbClr val="FFFF00"/>
                </a:solidFill>
                <a:cs typeface="Times New Roman" pitchFamily="18" charset="0"/>
              </a:rPr>
              <a:t>=0,01, при объеме выборки (количестве образцов)  132. </a:t>
            </a:r>
            <a:r>
              <a:rPr lang="ru-RU" altLang="ru-RU" sz="1500" b="1" i="1" u="sng" dirty="0">
                <a:solidFill>
                  <a:srgbClr val="FFFF00"/>
                </a:solidFill>
                <a:cs typeface="Times New Roman" pitchFamily="18" charset="0"/>
              </a:rPr>
              <a:t>Наличие подобной взаимосвязи предопределяет возможность определения содержаний нерастворимого осадка (НО) по значениям петромагнитных характеристик, не прибегая к длительной и трудоемкой процедуре выделения НО. </a:t>
            </a:r>
            <a:endParaRPr lang="en-GB" altLang="ru-RU" sz="1500" b="1" i="1" u="sng" dirty="0">
              <a:solidFill>
                <a:srgbClr val="FFFF00"/>
              </a:solidFill>
              <a:cs typeface="Times New Roman" pitchFamily="18" charset="0"/>
            </a:endParaRPr>
          </a:p>
          <a:p>
            <a:r>
              <a:rPr lang="ru-RU" altLang="ru-RU" sz="1500" i="1" dirty="0">
                <a:solidFill>
                  <a:srgbClr val="FFFF00"/>
                </a:solidFill>
                <a:cs typeface="Times New Roman" pitchFamily="18" charset="0"/>
              </a:rPr>
              <a:t>Полученные путем пересчета из значений магнитной восприимчивости показатели НО, осредненные для любых интервалов пласта мощностью 2,5 м, весьма удовлетворительно совпадают с истинными средними содержаниями нерастворимого осадка в этом интервале (в пределах погрешности </a:t>
            </a:r>
            <a:r>
              <a:rPr lang="ru-RU" altLang="ru-RU" sz="1500" i="1" baseline="30000" dirty="0">
                <a:solidFill>
                  <a:srgbClr val="FFFF00"/>
                </a:solidFill>
                <a:cs typeface="Times New Roman" pitchFamily="18" charset="0"/>
              </a:rPr>
              <a:t>+</a:t>
            </a:r>
            <a:r>
              <a:rPr lang="ru-RU" altLang="ru-RU" sz="1500" i="1" dirty="0">
                <a:solidFill>
                  <a:srgbClr val="FFFF00"/>
                </a:solidFill>
                <a:cs typeface="Times New Roman" pitchFamily="18" charset="0"/>
              </a:rPr>
              <a:t>/-10%). </a:t>
            </a:r>
            <a:endParaRPr lang="ru-RU" altLang="ru-RU" sz="1500" i="1" dirty="0">
              <a:solidFill>
                <a:srgbClr val="FFFF00"/>
              </a:solidFill>
            </a:endParaRPr>
          </a:p>
          <a:p>
            <a:r>
              <a:rPr lang="ru-RU" altLang="ru-RU" sz="1500" b="1" i="1" u="sng" dirty="0">
                <a:solidFill>
                  <a:srgbClr val="FFFF00"/>
                </a:solidFill>
                <a:cs typeface="Times New Roman" pitchFamily="18" charset="0"/>
              </a:rPr>
              <a:t>Полученные результаты позволяют рекомендовать разработанную нами методику к внедрению в производство для оценки качества сильвинитов и закономерностей строения продуктивного интервала. </a:t>
            </a:r>
          </a:p>
          <a:p>
            <a:pPr algn="just"/>
            <a:endParaRPr lang="ru-RU" altLang="ru-RU" sz="1500" dirty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15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0" y="2276872"/>
            <a:ext cx="5616624" cy="37180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31640" y="856772"/>
            <a:ext cx="685743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 smtClean="0">
                <a:solidFill>
                  <a:schemeClr val="bg1"/>
                </a:solidFill>
              </a:rPr>
              <a:t>Метод наименьших квадратов</a:t>
            </a:r>
            <a:r>
              <a:rPr lang="en-US" sz="2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smtClean="0">
                <a:solidFill>
                  <a:schemeClr val="bg1"/>
                </a:solidFill>
              </a:rPr>
              <a:t>–</a:t>
            </a:r>
            <a:r>
              <a:rPr lang="en-US" sz="2700" b="1" dirty="0" smtClean="0">
                <a:solidFill>
                  <a:schemeClr val="bg1"/>
                </a:solidFill>
              </a:rPr>
              <a:t> </a:t>
            </a:r>
            <a:r>
              <a:rPr lang="ru-RU" sz="1700" b="1" dirty="0" smtClean="0">
                <a:solidFill>
                  <a:schemeClr val="bg1"/>
                </a:solidFill>
              </a:rPr>
              <a:t>математический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ru-RU" sz="1700" b="1" dirty="0" smtClean="0">
                <a:solidFill>
                  <a:schemeClr val="bg1"/>
                </a:solidFill>
              </a:rPr>
              <a:t> </a:t>
            </a:r>
            <a:r>
              <a:rPr lang="ru-RU" sz="1700" b="1" dirty="0">
                <a:solidFill>
                  <a:schemeClr val="bg1"/>
                </a:solidFill>
              </a:rPr>
              <a:t>метод, применяемый для решения различных задач, основанный на минимизации суммы квадратов отклонений некоторых функций от искомых переменных.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5616" y="762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chemeClr val="bg1"/>
                </a:solidFill>
              </a:rPr>
              <a:t>Аппроксимация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(приближение</a:t>
            </a:r>
            <a:r>
              <a:rPr lang="ru-RU" sz="2400" dirty="0">
                <a:solidFill>
                  <a:schemeClr val="bg1"/>
                </a:solidFill>
              </a:rPr>
              <a:t>) - процедура выбора оптимальной аппроксимирующей </a:t>
            </a:r>
            <a:r>
              <a:rPr lang="ru-RU" sz="2400" dirty="0" smtClean="0">
                <a:solidFill>
                  <a:schemeClr val="bg1"/>
                </a:solidFill>
              </a:rPr>
              <a:t>функции.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995900"/>
              </p:ext>
            </p:extLst>
          </p:nvPr>
        </p:nvGraphicFramePr>
        <p:xfrm>
          <a:off x="5868144" y="2636912"/>
          <a:ext cx="3138468" cy="724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Формула" r:id="rId4" imgW="990600" imgH="228600" progId="Equation.3">
                  <p:embed/>
                </p:oleObj>
              </mc:Choice>
              <mc:Fallback>
                <p:oleObj name="Формула" r:id="rId4" imgW="99060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2636912"/>
                        <a:ext cx="3138468" cy="72415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059460"/>
              </p:ext>
            </p:extLst>
          </p:nvPr>
        </p:nvGraphicFramePr>
        <p:xfrm>
          <a:off x="5940152" y="3789040"/>
          <a:ext cx="30003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Формула" r:id="rId6" imgW="952087" imgH="228501" progId="Equation.3">
                  <p:embed/>
                </p:oleObj>
              </mc:Choice>
              <mc:Fallback>
                <p:oleObj name="Формула" r:id="rId6" imgW="952087" imgH="228501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3789040"/>
                        <a:ext cx="3000375" cy="7191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162112"/>
              </p:ext>
            </p:extLst>
          </p:nvPr>
        </p:nvGraphicFramePr>
        <p:xfrm>
          <a:off x="73960" y="6093296"/>
          <a:ext cx="90297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Формула" r:id="rId8" imgW="3632200" imgH="266700" progId="Equation.3">
                  <p:embed/>
                </p:oleObj>
              </mc:Choice>
              <mc:Fallback>
                <p:oleObj name="Формула" r:id="rId8" imgW="3632200" imgH="2667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60" y="6093296"/>
                        <a:ext cx="9029700" cy="663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590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0" y="5643578"/>
            <a:ext cx="4163319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srgbClr val="FF0000"/>
                </a:solidFill>
              </a:rPr>
              <a:t>y = 0.002x</a:t>
            </a:r>
            <a:r>
              <a:rPr lang="es-ES" b="1" baseline="30000" dirty="0" smtClean="0">
                <a:solidFill>
                  <a:srgbClr val="FF0000"/>
                </a:solidFill>
              </a:rPr>
              <a:t>6</a:t>
            </a:r>
            <a:r>
              <a:rPr lang="es-ES" b="1" dirty="0" smtClean="0">
                <a:solidFill>
                  <a:srgbClr val="FF0000"/>
                </a:solidFill>
              </a:rPr>
              <a:t> - 0.032x</a:t>
            </a:r>
            <a:r>
              <a:rPr lang="es-ES" b="1" baseline="30000" dirty="0" smtClean="0">
                <a:solidFill>
                  <a:srgbClr val="FF0000"/>
                </a:solidFill>
              </a:rPr>
              <a:t>5</a:t>
            </a:r>
            <a:r>
              <a:rPr lang="es-ES" b="1" dirty="0" smtClean="0">
                <a:solidFill>
                  <a:srgbClr val="FF0000"/>
                </a:solidFill>
              </a:rPr>
              <a:t> + 0.175x</a:t>
            </a:r>
            <a:r>
              <a:rPr lang="es-ES" b="1" baseline="30000" dirty="0" smtClean="0">
                <a:solidFill>
                  <a:srgbClr val="FF0000"/>
                </a:solidFill>
              </a:rPr>
              <a:t>4</a:t>
            </a:r>
            <a:r>
              <a:rPr lang="es-ES" b="1" dirty="0" smtClean="0">
                <a:solidFill>
                  <a:srgbClr val="FF0000"/>
                </a:solidFill>
              </a:rPr>
              <a:t> - 0.372x</a:t>
            </a:r>
            <a:r>
              <a:rPr lang="es-ES" b="1" baseline="30000" dirty="0" smtClean="0">
                <a:solidFill>
                  <a:srgbClr val="FF0000"/>
                </a:solidFill>
              </a:rPr>
              <a:t>3</a:t>
            </a:r>
            <a:r>
              <a:rPr lang="es-ES" b="1" dirty="0" smtClean="0">
                <a:solidFill>
                  <a:srgbClr val="FF0000"/>
                </a:solidFill>
              </a:rPr>
              <a:t> – 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srgbClr val="FF0000"/>
                </a:solidFill>
              </a:rPr>
              <a:t>–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es-ES" b="1" dirty="0" smtClean="0">
                <a:solidFill>
                  <a:srgbClr val="FF0000"/>
                </a:solidFill>
              </a:rPr>
              <a:t>0.061x</a:t>
            </a:r>
            <a:r>
              <a:rPr lang="es-ES" b="1" baseline="30000" dirty="0" smtClean="0">
                <a:solidFill>
                  <a:srgbClr val="FF0000"/>
                </a:solidFill>
              </a:rPr>
              <a:t>2</a:t>
            </a:r>
            <a:r>
              <a:rPr lang="es-ES" b="1" dirty="0" smtClean="0">
                <a:solidFill>
                  <a:srgbClr val="FF0000"/>
                </a:solidFill>
              </a:rPr>
              <a:t> + 2.438x + 3.114</a:t>
            </a:r>
          </a:p>
        </p:txBody>
      </p:sp>
      <p:pic>
        <p:nvPicPr>
          <p:cNvPr id="5" name="Picture 3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6113" y="0"/>
            <a:ext cx="4687887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672013" y="4921250"/>
            <a:ext cx="1944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Магнитная восприимчивость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6975475" y="4921250"/>
            <a:ext cx="21605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bg1"/>
                </a:solidFill>
              </a:rPr>
              <a:t>Нерастворимый остаток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0" y="3571876"/>
          <a:ext cx="4643438" cy="3286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1406" y="357166"/>
            <a:ext cx="42862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ru-RU" i="1" dirty="0" smtClean="0">
                <a:solidFill>
                  <a:schemeClr val="bg1"/>
                </a:solidFill>
                <a:cs typeface="Times New Roman" pitchFamily="18" charset="0"/>
              </a:rPr>
              <a:t>Величины магнитной восприимчивости  (</a:t>
            </a: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K</a:t>
            </a:r>
            <a:r>
              <a:rPr lang="en-US" i="1" dirty="0" smtClean="0">
                <a:solidFill>
                  <a:schemeClr val="bg1"/>
                </a:solidFill>
                <a:cs typeface="Times New Roman" pitchFamily="18" charset="0"/>
              </a:rPr>
              <a:t>) </a:t>
            </a:r>
            <a:r>
              <a:rPr lang="ru-RU" i="1" dirty="0" smtClean="0">
                <a:solidFill>
                  <a:schemeClr val="bg1"/>
                </a:solidFill>
                <a:cs typeface="Times New Roman" pitchFamily="18" charset="0"/>
              </a:rPr>
              <a:t>тесно зависят от концентраций нерастворимого остатка (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НО</a:t>
            </a:r>
            <a:r>
              <a:rPr lang="ru-RU" i="1" dirty="0" smtClean="0">
                <a:solidFill>
                  <a:schemeClr val="bg1"/>
                </a:solidFill>
                <a:cs typeface="Times New Roman" pitchFamily="18" charset="0"/>
              </a:rPr>
              <a:t>): </a:t>
            </a:r>
            <a:r>
              <a:rPr lang="ru-RU" b="1" i="1" dirty="0" smtClean="0">
                <a:solidFill>
                  <a:schemeClr val="bg1"/>
                </a:solidFill>
                <a:cs typeface="Times New Roman" pitchFamily="18" charset="0"/>
              </a:rPr>
              <a:t>коэффициент линейной корреляции между этими параметрами равен </a:t>
            </a:r>
            <a:r>
              <a:rPr lang="ru-RU" b="1" i="1" u="sng" dirty="0" smtClean="0">
                <a:solidFill>
                  <a:schemeClr val="bg1"/>
                </a:solidFill>
                <a:cs typeface="Times New Roman" pitchFamily="18" charset="0"/>
              </a:rPr>
              <a:t>0.49</a:t>
            </a:r>
            <a:r>
              <a:rPr lang="ru-RU" b="1" i="1" dirty="0" smtClean="0">
                <a:solidFill>
                  <a:schemeClr val="bg1"/>
                </a:solidFill>
                <a:cs typeface="Times New Roman" pitchFamily="18" charset="0"/>
              </a:rPr>
              <a:t>, что намного превышает его критическое значение (</a:t>
            </a:r>
            <a:r>
              <a:rPr lang="ru-RU" b="1" i="1" u="sng" dirty="0" smtClean="0">
                <a:solidFill>
                  <a:schemeClr val="bg1"/>
                </a:solidFill>
                <a:cs typeface="Times New Roman" pitchFamily="18" charset="0"/>
              </a:rPr>
              <a:t>0.22</a:t>
            </a:r>
            <a:r>
              <a:rPr lang="ru-RU" b="1" i="1" dirty="0" smtClean="0">
                <a:solidFill>
                  <a:schemeClr val="bg1"/>
                </a:solidFill>
                <a:cs typeface="Times New Roman" pitchFamily="18" charset="0"/>
              </a:rPr>
              <a:t>) на уровне значимости </a:t>
            </a:r>
            <a:r>
              <a:rPr lang="en-US" b="1" i="1" dirty="0" smtClean="0">
                <a:solidFill>
                  <a:schemeClr val="bg1"/>
                </a:solidFill>
                <a:cs typeface="Times New Roman" pitchFamily="18" charset="0"/>
              </a:rPr>
              <a:t>p</a:t>
            </a:r>
            <a:r>
              <a:rPr lang="ru-RU" b="1" i="1" dirty="0" smtClean="0">
                <a:solidFill>
                  <a:schemeClr val="bg1"/>
                </a:solidFill>
                <a:cs typeface="Times New Roman" pitchFamily="18" charset="0"/>
              </a:rPr>
              <a:t>=0.01, при объеме выборки (количестве образцов)  132</a:t>
            </a:r>
            <a:r>
              <a:rPr lang="ru-RU" i="1" dirty="0" smtClean="0">
                <a:solidFill>
                  <a:schemeClr val="bg1"/>
                </a:solidFill>
                <a:cs typeface="Times New Roman" pitchFamily="18" charset="0"/>
              </a:rPr>
              <a:t>. </a:t>
            </a:r>
            <a:endParaRPr lang="en-GB" b="1" i="1" u="sng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11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0825" y="3140968"/>
            <a:ext cx="85693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b="1" dirty="0">
                <a:solidFill>
                  <a:srgbClr val="FFFF00"/>
                </a:solidFill>
                <a:cs typeface="Times New Roman" pitchFamily="18" charset="0"/>
              </a:rPr>
              <a:t>Главным достоинством предлагаемой методики является ее </a:t>
            </a:r>
            <a:r>
              <a:rPr lang="ru-RU" altLang="ru-RU" b="1" dirty="0" err="1">
                <a:solidFill>
                  <a:srgbClr val="FFFF00"/>
                </a:solidFill>
                <a:cs typeface="Times New Roman" pitchFamily="18" charset="0"/>
              </a:rPr>
              <a:t>экспрессность</a:t>
            </a:r>
            <a:r>
              <a:rPr lang="ru-RU" altLang="ru-RU" b="1" dirty="0">
                <a:solidFill>
                  <a:srgbClr val="FFFF00"/>
                </a:solidFill>
                <a:cs typeface="Times New Roman" pitchFamily="18" charset="0"/>
              </a:rPr>
              <a:t>: для измерения магнитной восприимчивости одного образца требуются доли минуты, в то время как процедура извлечения  нерастворимого осадка занимает недели и требует предварительного и последующего высокоточного взвешивания образцов. </a:t>
            </a:r>
            <a:endParaRPr lang="en-GB" altLang="ru-RU" b="1" dirty="0">
              <a:solidFill>
                <a:srgbClr val="FFFF00"/>
              </a:solidFill>
              <a:cs typeface="Times New Roman" pitchFamily="18" charset="0"/>
            </a:endParaRPr>
          </a:p>
          <a:p>
            <a:pPr algn="just"/>
            <a:endParaRPr lang="ru-RU" altLang="ru-RU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33375"/>
            <a:ext cx="25812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107950" y="246063"/>
            <a:ext cx="64801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i="1" dirty="0">
                <a:solidFill>
                  <a:srgbClr val="FFFF00"/>
                </a:solidFill>
                <a:cs typeface="Times New Roman" pitchFamily="18" charset="0"/>
              </a:rPr>
              <a:t>Суть предлагаемой методики заключается в измерениях объемной или удельной магнитной восприимчивости образцов солей по образцам произвольного размера и формы с дальнейшим расчетом концентраций по эмпирически выведенной формуле. Измерения проводятся на высокочувствительном измерителе магнитной восприимчивости (</a:t>
            </a:r>
            <a:r>
              <a:rPr lang="ru-RU" altLang="ru-RU" i="1" dirty="0" err="1">
                <a:solidFill>
                  <a:srgbClr val="FFFF00"/>
                </a:solidFill>
                <a:cs typeface="Times New Roman" pitchFamily="18" charset="0"/>
              </a:rPr>
              <a:t>каппабридже</a:t>
            </a:r>
            <a:r>
              <a:rPr lang="ru-RU" altLang="ru-RU" i="1" dirty="0">
                <a:solidFill>
                  <a:srgbClr val="FFFF00"/>
                </a:solidFill>
                <a:cs typeface="Times New Roman" pitchFamily="18" charset="0"/>
              </a:rPr>
              <a:t>) </a:t>
            </a:r>
            <a:r>
              <a:rPr lang="en-GB" altLang="ru-RU" i="1" dirty="0">
                <a:solidFill>
                  <a:srgbClr val="FFFF00"/>
                </a:solidFill>
                <a:cs typeface="Times New Roman" pitchFamily="18" charset="0"/>
              </a:rPr>
              <a:t>MFK1-FB.</a:t>
            </a:r>
            <a:endParaRPr lang="ru-RU" altLang="ru-RU" i="1" dirty="0">
              <a:solidFill>
                <a:srgbClr val="FFFF00"/>
              </a:solidFill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42875" y="5072063"/>
            <a:ext cx="89296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600" dirty="0">
                <a:solidFill>
                  <a:srgbClr val="FFFF00"/>
                </a:solidFill>
                <a:cs typeface="Times New Roman" pitchFamily="18" charset="0"/>
              </a:rPr>
              <a:t>Методика разработана и апробирована на Гремячинском месторождении калийных солей. При использовании подобной методики на других месторождениях необходимо предварительно получить данные о </a:t>
            </a:r>
            <a:r>
              <a:rPr lang="en-US" altLang="ru-RU" sz="1600" dirty="0">
                <a:solidFill>
                  <a:srgbClr val="FFFF00"/>
                </a:solidFill>
                <a:cs typeface="Times New Roman" pitchFamily="18" charset="0"/>
              </a:rPr>
              <a:t>K </a:t>
            </a:r>
            <a:r>
              <a:rPr lang="ru-RU" altLang="ru-RU" sz="1600" dirty="0">
                <a:solidFill>
                  <a:srgbClr val="FFFF00"/>
                </a:solidFill>
                <a:cs typeface="Times New Roman" pitchFamily="18" charset="0"/>
              </a:rPr>
              <a:t>и НО по представительному количеству образцов в эталонном разрезе и аппроксимировать зависимость этих параметров уравнением для определения концентраций нерастворимого осадка по магнитной восприимчивости.</a:t>
            </a:r>
            <a:endParaRPr lang="ru-RU" altLang="ru-RU" sz="1600" dirty="0">
              <a:solidFill>
                <a:srgbClr val="FFFF00"/>
              </a:solidFill>
            </a:endParaRPr>
          </a:p>
          <a:p>
            <a:pPr algn="just" eaLnBrk="1" hangingPunct="1"/>
            <a:endParaRPr lang="ru-RU" altLang="ru-RU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46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66675"/>
            <a:ext cx="3830638" cy="667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642910" y="18470"/>
            <a:ext cx="4214810" cy="13388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/>
              <a:t>Петромагнитный разрез скважины 17 (</a:t>
            </a:r>
            <a:r>
              <a:rPr lang="ru-RU" b="1" dirty="0" smtClean="0"/>
              <a:t>ствол 3), пробуренной </a:t>
            </a:r>
            <a:r>
              <a:rPr lang="ru-RU" b="1" dirty="0"/>
              <a:t>в </a:t>
            </a:r>
            <a:r>
              <a:rPr lang="ru-RU" b="1" dirty="0" err="1"/>
              <a:t>сильвинитовой</a:t>
            </a:r>
            <a:r>
              <a:rPr lang="ru-RU" b="1" dirty="0"/>
              <a:t> толще </a:t>
            </a:r>
            <a:r>
              <a:rPr lang="ru-RU" b="1" dirty="0" err="1"/>
              <a:t>Гремячинского</a:t>
            </a:r>
            <a:r>
              <a:rPr lang="ru-RU" b="1" dirty="0"/>
              <a:t> месторождения.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4859338" y="549275"/>
            <a:ext cx="288925" cy="28733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-1214478" y="62150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4286256"/>
            <a:ext cx="3286116" cy="246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500174"/>
            <a:ext cx="3219935" cy="265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Прямая со стрелкой 15"/>
          <p:cNvCxnSpPr/>
          <p:nvPr/>
        </p:nvCxnSpPr>
        <p:spPr>
          <a:xfrm>
            <a:off x="4929190" y="6072206"/>
            <a:ext cx="3643338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357554" y="2143116"/>
            <a:ext cx="3786214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8572528" y="6000768"/>
            <a:ext cx="214314" cy="200020"/>
          </a:xfrm>
          <a:prstGeom prst="ellipse">
            <a:avLst/>
          </a:prstGeom>
          <a:solidFill>
            <a:srgbClr val="FF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072330" y="2071678"/>
            <a:ext cx="214314" cy="200020"/>
          </a:xfrm>
          <a:prstGeom prst="ellipse">
            <a:avLst/>
          </a:prstGeom>
          <a:solidFill>
            <a:srgbClr val="FF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136906"/>
              </p:ext>
            </p:extLst>
          </p:nvPr>
        </p:nvGraphicFramePr>
        <p:xfrm>
          <a:off x="285720" y="5143512"/>
          <a:ext cx="5295717" cy="157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Формула" r:id="rId3" imgW="1892300" imgH="558800" progId="Equation.3">
                  <p:embed/>
                </p:oleObj>
              </mc:Choice>
              <mc:Fallback>
                <p:oleObj name="Формула" r:id="rId3" imgW="1892300" imgH="55880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5143512"/>
                        <a:ext cx="5295717" cy="15700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086800"/>
              </p:ext>
            </p:extLst>
          </p:nvPr>
        </p:nvGraphicFramePr>
        <p:xfrm>
          <a:off x="214282" y="1857364"/>
          <a:ext cx="6588224" cy="255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Формула" r:id="rId5" imgW="2286000" imgH="889000" progId="Equation.3">
                  <p:embed/>
                </p:oleObj>
              </mc:Choice>
              <mc:Fallback>
                <p:oleObj name="Формула" r:id="rId5" imgW="2286000" imgH="889000" progId="Equation.3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1857364"/>
                        <a:ext cx="6588224" cy="25529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2088" y="162186"/>
            <a:ext cx="893982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300" b="1" dirty="0" smtClean="0">
                <a:solidFill>
                  <a:schemeClr val="bg1"/>
                </a:solidFill>
              </a:rPr>
              <a:t>Минимум суммы </a:t>
            </a:r>
            <a:r>
              <a:rPr lang="en-US" sz="2300" b="1" dirty="0" smtClean="0">
                <a:solidFill>
                  <a:schemeClr val="bg1"/>
                </a:solidFill>
              </a:rPr>
              <a:t>S(a</a:t>
            </a:r>
            <a:r>
              <a:rPr lang="ru-RU" sz="2300" b="1" baseline="-25000" dirty="0" smtClean="0">
                <a:solidFill>
                  <a:schemeClr val="bg1"/>
                </a:solidFill>
              </a:rPr>
              <a:t>0</a:t>
            </a:r>
            <a:r>
              <a:rPr lang="en-US" sz="2300" b="1" dirty="0" smtClean="0">
                <a:solidFill>
                  <a:schemeClr val="bg1"/>
                </a:solidFill>
              </a:rPr>
              <a:t>, a</a:t>
            </a:r>
            <a:r>
              <a:rPr lang="ru-RU" sz="2300" b="1" baseline="-25000" dirty="0" smtClean="0">
                <a:solidFill>
                  <a:schemeClr val="bg1"/>
                </a:solidFill>
              </a:rPr>
              <a:t>1</a:t>
            </a:r>
            <a:r>
              <a:rPr lang="en-US" sz="2300" b="1" dirty="0" smtClean="0">
                <a:solidFill>
                  <a:schemeClr val="bg1"/>
                </a:solidFill>
              </a:rPr>
              <a:t>) </a:t>
            </a:r>
            <a:r>
              <a:rPr lang="ru-RU" sz="2300" b="1" dirty="0" smtClean="0">
                <a:solidFill>
                  <a:schemeClr val="bg1"/>
                </a:solidFill>
              </a:rPr>
              <a:t>ищется путем приравнивания ее частных производных нулю:</a:t>
            </a:r>
            <a:endParaRPr lang="ru-RU" sz="23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0760" y="5072074"/>
            <a:ext cx="2916666" cy="170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0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571480"/>
            <a:ext cx="7488832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u="sng" dirty="0">
                <a:solidFill>
                  <a:schemeClr val="bg1"/>
                </a:solidFill>
              </a:rPr>
              <a:t>Регрессионная </a:t>
            </a:r>
            <a:r>
              <a:rPr lang="ru-RU" sz="2400" b="1" u="sng" dirty="0" smtClean="0">
                <a:solidFill>
                  <a:schemeClr val="bg1"/>
                </a:solidFill>
              </a:rPr>
              <a:t>модель </a:t>
            </a:r>
            <a:r>
              <a:rPr lang="ru-RU" sz="2400" dirty="0" smtClean="0">
                <a:solidFill>
                  <a:schemeClr val="bg1"/>
                </a:solidFill>
              </a:rPr>
              <a:t>— статистическая </a:t>
            </a:r>
            <a:r>
              <a:rPr lang="ru-RU" sz="2400" dirty="0">
                <a:solidFill>
                  <a:schemeClr val="bg1"/>
                </a:solidFill>
              </a:rPr>
              <a:t>модель, основанная на уравнении регрессии, или системе регрессионных уравнений, связывающих величины </a:t>
            </a:r>
            <a:r>
              <a:rPr lang="ru-RU" sz="2400" dirty="0" smtClean="0">
                <a:solidFill>
                  <a:schemeClr val="bg1"/>
                </a:solidFill>
              </a:rPr>
              <a:t>входных и выходных данных.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6364" t="29092" r="10909" b="15149"/>
          <a:stretch/>
        </p:blipFill>
        <p:spPr>
          <a:xfrm>
            <a:off x="5940152" y="4170078"/>
            <a:ext cx="2880320" cy="1656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4543" t="22045" r="10527" b="18011"/>
          <a:stretch/>
        </p:blipFill>
        <p:spPr>
          <a:xfrm>
            <a:off x="281463" y="4350098"/>
            <a:ext cx="2160240" cy="12961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6024" t="3330" r="3619" b="6750"/>
          <a:stretch/>
        </p:blipFill>
        <p:spPr>
          <a:xfrm>
            <a:off x="2771800" y="3630018"/>
            <a:ext cx="2634167" cy="237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4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4175" t="10310" b="15350"/>
          <a:stretch/>
        </p:blipFill>
        <p:spPr>
          <a:xfrm>
            <a:off x="0" y="-243408"/>
            <a:ext cx="9144000" cy="1185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8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7296460"/>
              </p:ext>
            </p:extLst>
          </p:nvPr>
        </p:nvGraphicFramePr>
        <p:xfrm>
          <a:off x="467544" y="476672"/>
          <a:ext cx="813690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91880" y="764704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Y = b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</a:rPr>
              <a:t>X</a:t>
            </a:r>
            <a:r>
              <a:rPr lang="ru-RU" sz="2400" b="1" dirty="0" smtClean="0">
                <a:solidFill>
                  <a:srgbClr val="FF0000"/>
                </a:solidFill>
              </a:rPr>
              <a:t> + </a:t>
            </a:r>
            <a:r>
              <a:rPr lang="en-US" sz="2400" b="1" dirty="0" smtClean="0">
                <a:solidFill>
                  <a:srgbClr val="FF0000"/>
                </a:solidFill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0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4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4842542"/>
              </p:ext>
            </p:extLst>
          </p:nvPr>
        </p:nvGraphicFramePr>
        <p:xfrm>
          <a:off x="251520" y="260648"/>
          <a:ext cx="8712968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91880" y="764704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Y = b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</a:rPr>
              <a:t>X</a:t>
            </a:r>
            <a:r>
              <a:rPr lang="ru-RU" sz="2400" b="1" dirty="0" smtClean="0">
                <a:solidFill>
                  <a:srgbClr val="FF0000"/>
                </a:solidFill>
              </a:rPr>
              <a:t> + </a:t>
            </a:r>
            <a:r>
              <a:rPr lang="en-US" sz="2400" b="1" dirty="0" smtClean="0">
                <a:solidFill>
                  <a:srgbClr val="FF0000"/>
                </a:solidFill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0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6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8174199"/>
              </p:ext>
            </p:extLst>
          </p:nvPr>
        </p:nvGraphicFramePr>
        <p:xfrm>
          <a:off x="251520" y="260648"/>
          <a:ext cx="856895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00430" y="3429000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Y = b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</a:rPr>
              <a:t>X</a:t>
            </a:r>
            <a:r>
              <a:rPr lang="ru-RU" sz="2400" b="1" dirty="0" smtClean="0">
                <a:solidFill>
                  <a:srgbClr val="FF0000"/>
                </a:solidFill>
              </a:rPr>
              <a:t> + </a:t>
            </a:r>
            <a:r>
              <a:rPr lang="en-US" sz="2400" b="1" dirty="0" smtClean="0">
                <a:solidFill>
                  <a:srgbClr val="FF0000"/>
                </a:solidFill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857884" y="357166"/>
            <a:ext cx="1285884" cy="533103"/>
            <a:chOff x="5786446" y="214290"/>
            <a:chExt cx="1285884" cy="533103"/>
          </a:xfrm>
        </p:grpSpPr>
        <p:sp>
          <p:nvSpPr>
            <p:cNvPr id="4" name="TextBox 3"/>
            <p:cNvSpPr txBox="1"/>
            <p:nvPr/>
          </p:nvSpPr>
          <p:spPr>
            <a:xfrm>
              <a:off x="5786446" y="285728"/>
              <a:ext cx="1075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Y = b</a:t>
              </a:r>
              <a:r>
                <a:rPr lang="en-US" sz="2400" b="1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X</a:t>
              </a:r>
              <a:endParaRPr lang="ru-RU" sz="1700" b="1" baseline="75000" dirty="0">
                <a:solidFill>
                  <a:srgbClr val="FF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708128" y="214290"/>
              <a:ext cx="3642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b</a:t>
              </a:r>
              <a:r>
                <a:rPr lang="en-US" sz="1600" b="1" baseline="-25000" dirty="0" smtClean="0">
                  <a:solidFill>
                    <a:srgbClr val="FF0000"/>
                  </a:solidFill>
                </a:rPr>
                <a:t>0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926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1022</Words>
  <Application>Microsoft Office PowerPoint</Application>
  <PresentationFormat>Экран (4:3)</PresentationFormat>
  <Paragraphs>115</Paragraphs>
  <Slides>32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КОРРЕЛЯЦИОННЫЙ АНАЛИЗ</dc:title>
  <dc:creator>Андрей</dc:creator>
  <cp:lastModifiedBy>1</cp:lastModifiedBy>
  <cp:revision>112</cp:revision>
  <dcterms:created xsi:type="dcterms:W3CDTF">2016-03-22T21:04:25Z</dcterms:created>
  <dcterms:modified xsi:type="dcterms:W3CDTF">2021-03-28T22:43:44Z</dcterms:modified>
</cp:coreProperties>
</file>