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71" r:id="rId5"/>
    <p:sldId id="272" r:id="rId6"/>
    <p:sldId id="273" r:id="rId7"/>
    <p:sldId id="275" r:id="rId8"/>
    <p:sldId id="277" r:id="rId9"/>
    <p:sldId id="276" r:id="rId10"/>
    <p:sldId id="278" r:id="rId11"/>
    <p:sldId id="279" r:id="rId12"/>
    <p:sldId id="280" r:id="rId13"/>
    <p:sldId id="298" r:id="rId14"/>
    <p:sldId id="281" r:id="rId15"/>
    <p:sldId id="283" r:id="rId16"/>
    <p:sldId id="282" r:id="rId17"/>
    <p:sldId id="289" r:id="rId18"/>
    <p:sldId id="297" r:id="rId19"/>
    <p:sldId id="299" r:id="rId20"/>
    <p:sldId id="300" r:id="rId21"/>
    <p:sldId id="274" r:id="rId22"/>
    <p:sldId id="288" r:id="rId23"/>
    <p:sldId id="284" r:id="rId24"/>
    <p:sldId id="291" r:id="rId25"/>
    <p:sldId id="292" r:id="rId26"/>
    <p:sldId id="293" r:id="rId27"/>
    <p:sldId id="294" r:id="rId28"/>
    <p:sldId id="296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Лист3!$A$1</c:f>
              <c:strCache>
                <c:ptCount val="1"/>
                <c:pt idx="0">
                  <c:v>X</c:v>
                </c:pt>
              </c:strCache>
            </c:strRef>
          </c:tx>
          <c:val>
            <c:numRef>
              <c:f>Лист3!$A$2:$A$23</c:f>
              <c:numCache>
                <c:formatCode>0.00</c:formatCode>
                <c:ptCount val="22"/>
                <c:pt idx="0">
                  <c:v>1.03</c:v>
                </c:pt>
                <c:pt idx="1">
                  <c:v>1.258</c:v>
                </c:pt>
                <c:pt idx="2">
                  <c:v>1.7849999999999999</c:v>
                </c:pt>
                <c:pt idx="3">
                  <c:v>1.546</c:v>
                </c:pt>
                <c:pt idx="4">
                  <c:v>1.4550000000000001</c:v>
                </c:pt>
                <c:pt idx="5">
                  <c:v>1.0640000000000001</c:v>
                </c:pt>
                <c:pt idx="6">
                  <c:v>0.82899999999999996</c:v>
                </c:pt>
                <c:pt idx="7">
                  <c:v>0.999</c:v>
                </c:pt>
                <c:pt idx="8">
                  <c:v>1.7865</c:v>
                </c:pt>
                <c:pt idx="9">
                  <c:v>1.0145</c:v>
                </c:pt>
                <c:pt idx="10">
                  <c:v>1.1869999999999998</c:v>
                </c:pt>
                <c:pt idx="11">
                  <c:v>2.5499999999999998</c:v>
                </c:pt>
                <c:pt idx="12">
                  <c:v>3.9914999999999998</c:v>
                </c:pt>
                <c:pt idx="13">
                  <c:v>3.1579999999999999</c:v>
                </c:pt>
                <c:pt idx="14">
                  <c:v>3.05</c:v>
                </c:pt>
                <c:pt idx="15">
                  <c:v>2.7475000000000001</c:v>
                </c:pt>
                <c:pt idx="16">
                  <c:v>2.0895000000000001</c:v>
                </c:pt>
                <c:pt idx="17">
                  <c:v>1.7769999999999999</c:v>
                </c:pt>
                <c:pt idx="18">
                  <c:v>6.2065000000000001</c:v>
                </c:pt>
                <c:pt idx="19">
                  <c:v>2.2000000000000002</c:v>
                </c:pt>
                <c:pt idx="20">
                  <c:v>1.0820000000000001</c:v>
                </c:pt>
                <c:pt idx="21">
                  <c:v>3.8035000000000001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45728"/>
        <c:axId val="98330112"/>
      </c:lineChart>
      <c:lineChart>
        <c:grouping val="stacked"/>
        <c:varyColors val="0"/>
        <c:ser>
          <c:idx val="1"/>
          <c:order val="1"/>
          <c:tx>
            <c:strRef>
              <c:f>Лист3!$B$1</c:f>
              <c:strCache>
                <c:ptCount val="1"/>
                <c:pt idx="0">
                  <c:v>Y</c:v>
                </c:pt>
              </c:strCache>
            </c:strRef>
          </c:tx>
          <c:val>
            <c:numRef>
              <c:f>Лист3!$B$2:$B$23</c:f>
              <c:numCache>
                <c:formatCode>0</c:formatCode>
                <c:ptCount val="22"/>
                <c:pt idx="0">
                  <c:v>403.2</c:v>
                </c:pt>
                <c:pt idx="1">
                  <c:v>374.4</c:v>
                </c:pt>
                <c:pt idx="2">
                  <c:v>489.6</c:v>
                </c:pt>
                <c:pt idx="3">
                  <c:v>432</c:v>
                </c:pt>
                <c:pt idx="4">
                  <c:v>403.2</c:v>
                </c:pt>
                <c:pt idx="5">
                  <c:v>28.76</c:v>
                </c:pt>
                <c:pt idx="6">
                  <c:v>288</c:v>
                </c:pt>
                <c:pt idx="7">
                  <c:v>230.4</c:v>
                </c:pt>
                <c:pt idx="8">
                  <c:v>230.4</c:v>
                </c:pt>
                <c:pt idx="9">
                  <c:v>244.46</c:v>
                </c:pt>
                <c:pt idx="10">
                  <c:v>244.46</c:v>
                </c:pt>
                <c:pt idx="11">
                  <c:v>691.2</c:v>
                </c:pt>
                <c:pt idx="12">
                  <c:v>748.8</c:v>
                </c:pt>
                <c:pt idx="13">
                  <c:v>805</c:v>
                </c:pt>
                <c:pt idx="14">
                  <c:v>403.2</c:v>
                </c:pt>
                <c:pt idx="15">
                  <c:v>403.2</c:v>
                </c:pt>
                <c:pt idx="16">
                  <c:v>460</c:v>
                </c:pt>
                <c:pt idx="17">
                  <c:v>287.60000000000002</c:v>
                </c:pt>
                <c:pt idx="18">
                  <c:v>1100</c:v>
                </c:pt>
                <c:pt idx="19">
                  <c:v>460</c:v>
                </c:pt>
                <c:pt idx="20">
                  <c:v>288</c:v>
                </c:pt>
                <c:pt idx="21">
                  <c:v>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73536"/>
        <c:axId val="98331648"/>
      </c:lineChart>
      <c:catAx>
        <c:axId val="9314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98330112"/>
        <c:crosses val="autoZero"/>
        <c:auto val="1"/>
        <c:lblAlgn val="ctr"/>
        <c:lblOffset val="100"/>
        <c:noMultiLvlLbl val="0"/>
      </c:catAx>
      <c:valAx>
        <c:axId val="9833011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3145728"/>
        <c:crosses val="autoZero"/>
        <c:crossBetween val="between"/>
      </c:valAx>
      <c:valAx>
        <c:axId val="98331648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87073536"/>
        <c:crosses val="max"/>
        <c:crossBetween val="between"/>
      </c:valAx>
      <c:catAx>
        <c:axId val="87073536"/>
        <c:scaling>
          <c:orientation val="minMax"/>
        </c:scaling>
        <c:delete val="1"/>
        <c:axPos val="b"/>
        <c:majorTickMark val="out"/>
        <c:minorTickMark val="none"/>
        <c:tickLblPos val="nextTo"/>
        <c:crossAx val="9833164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Лист3!$D$1</c:f>
              <c:strCache>
                <c:ptCount val="1"/>
                <c:pt idx="0">
                  <c:v>X</c:v>
                </c:pt>
              </c:strCache>
            </c:strRef>
          </c:tx>
          <c:val>
            <c:numRef>
              <c:f>Лист3!$D$2:$D$11</c:f>
              <c:numCache>
                <c:formatCode>0</c:formatCode>
                <c:ptCount val="10"/>
                <c:pt idx="0">
                  <c:v>386.57375470084997</c:v>
                </c:pt>
                <c:pt idx="1">
                  <c:v>374.85549132947978</c:v>
                </c:pt>
                <c:pt idx="2">
                  <c:v>384.04255319148939</c:v>
                </c:pt>
                <c:pt idx="3">
                  <c:v>382.5</c:v>
                </c:pt>
                <c:pt idx="4">
                  <c:v>350.01870557426116</c:v>
                </c:pt>
                <c:pt idx="5">
                  <c:v>376.54867256637169</c:v>
                </c:pt>
                <c:pt idx="6">
                  <c:v>402.66159695817487</c:v>
                </c:pt>
                <c:pt idx="7">
                  <c:v>385.625</c:v>
                </c:pt>
                <c:pt idx="8">
                  <c:v>361.30790190735695</c:v>
                </c:pt>
                <c:pt idx="9">
                  <c:v>400.84745762711867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23680"/>
        <c:axId val="68425216"/>
      </c:lineChart>
      <c:lineChart>
        <c:grouping val="standard"/>
        <c:varyColors val="0"/>
        <c:ser>
          <c:idx val="1"/>
          <c:order val="1"/>
          <c:tx>
            <c:strRef>
              <c:f>Лист3!$E$1</c:f>
              <c:strCache>
                <c:ptCount val="1"/>
                <c:pt idx="0">
                  <c:v>Y</c:v>
                </c:pt>
              </c:strCache>
            </c:strRef>
          </c:tx>
          <c:val>
            <c:numRef>
              <c:f>Лист3!$E$2:$E$11</c:f>
              <c:numCache>
                <c:formatCode>0.00</c:formatCode>
                <c:ptCount val="10"/>
                <c:pt idx="0">
                  <c:v>0.92385211906893505</c:v>
                </c:pt>
                <c:pt idx="1">
                  <c:v>0.94139744552967697</c:v>
                </c:pt>
                <c:pt idx="2">
                  <c:v>0.92569444444444449</c:v>
                </c:pt>
                <c:pt idx="3">
                  <c:v>0.93088363954505682</c:v>
                </c:pt>
                <c:pt idx="4">
                  <c:v>0.94285714285714284</c:v>
                </c:pt>
                <c:pt idx="5">
                  <c:v>0.93114754098360653</c:v>
                </c:pt>
                <c:pt idx="6">
                  <c:v>0.91966759002770082</c:v>
                </c:pt>
                <c:pt idx="7">
                  <c:v>0.93473193473193472</c:v>
                </c:pt>
                <c:pt idx="8">
                  <c:v>0.93892508143322473</c:v>
                </c:pt>
                <c:pt idx="9">
                  <c:v>0.92167577413479052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40832"/>
        <c:axId val="68426752"/>
      </c:lineChart>
      <c:catAx>
        <c:axId val="6842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68425216"/>
        <c:crosses val="autoZero"/>
        <c:auto val="1"/>
        <c:lblAlgn val="ctr"/>
        <c:lblOffset val="100"/>
        <c:noMultiLvlLbl val="0"/>
      </c:catAx>
      <c:valAx>
        <c:axId val="684252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8423680"/>
        <c:crosses val="autoZero"/>
        <c:crossBetween val="between"/>
      </c:valAx>
      <c:valAx>
        <c:axId val="6842675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68440832"/>
        <c:crosses val="max"/>
        <c:crossBetween val="between"/>
      </c:valAx>
      <c:catAx>
        <c:axId val="68440832"/>
        <c:scaling>
          <c:orientation val="minMax"/>
        </c:scaling>
        <c:delete val="1"/>
        <c:axPos val="b"/>
        <c:majorTickMark val="out"/>
        <c:minorTickMark val="none"/>
        <c:tickLblPos val="nextTo"/>
        <c:crossAx val="68426752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X-Y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Лист3!$E$1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Лист3!$D$2:$D$11</c:f>
              <c:numCache>
                <c:formatCode>0</c:formatCode>
                <c:ptCount val="10"/>
                <c:pt idx="0">
                  <c:v>386.57375470084997</c:v>
                </c:pt>
                <c:pt idx="1">
                  <c:v>374.85549132947978</c:v>
                </c:pt>
                <c:pt idx="2">
                  <c:v>384.04255319148939</c:v>
                </c:pt>
                <c:pt idx="3">
                  <c:v>382.5</c:v>
                </c:pt>
                <c:pt idx="4">
                  <c:v>350.01870557426116</c:v>
                </c:pt>
                <c:pt idx="5">
                  <c:v>376.54867256637169</c:v>
                </c:pt>
                <c:pt idx="6">
                  <c:v>402.66159695817487</c:v>
                </c:pt>
                <c:pt idx="7">
                  <c:v>385.625</c:v>
                </c:pt>
                <c:pt idx="8">
                  <c:v>361.30790190735695</c:v>
                </c:pt>
                <c:pt idx="9">
                  <c:v>400.84745762711867</c:v>
                </c:pt>
              </c:numCache>
            </c:numRef>
          </c:xVal>
          <c:yVal>
            <c:numRef>
              <c:f>Лист3!$E$2:$E$11</c:f>
              <c:numCache>
                <c:formatCode>0.00</c:formatCode>
                <c:ptCount val="10"/>
                <c:pt idx="0">
                  <c:v>0.92385211906893505</c:v>
                </c:pt>
                <c:pt idx="1">
                  <c:v>0.94139744552967697</c:v>
                </c:pt>
                <c:pt idx="2">
                  <c:v>0.92569444444444449</c:v>
                </c:pt>
                <c:pt idx="3">
                  <c:v>0.93088363954505682</c:v>
                </c:pt>
                <c:pt idx="4">
                  <c:v>0.94285714285714284</c:v>
                </c:pt>
                <c:pt idx="5">
                  <c:v>0.93114754098360653</c:v>
                </c:pt>
                <c:pt idx="6">
                  <c:v>0.91966759002770082</c:v>
                </c:pt>
                <c:pt idx="7">
                  <c:v>0.93473193473193472</c:v>
                </c:pt>
                <c:pt idx="8">
                  <c:v>0.93892508143322473</c:v>
                </c:pt>
                <c:pt idx="9">
                  <c:v>0.92167577413479052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821760"/>
        <c:axId val="68823680"/>
      </c:scatterChart>
      <c:valAx>
        <c:axId val="6882176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68823680"/>
        <c:crosses val="autoZero"/>
        <c:crossBetween val="midCat"/>
      </c:valAx>
      <c:valAx>
        <c:axId val="688236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882176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96573716183802E-2"/>
          <c:y val="3.3504202341601626E-2"/>
          <c:w val="0.85146665256090415"/>
          <c:h val="0.8908971323898589"/>
        </c:manualLayout>
      </c:layout>
      <c:lineChart>
        <c:grouping val="stacked"/>
        <c:varyColors val="0"/>
        <c:ser>
          <c:idx val="0"/>
          <c:order val="0"/>
          <c:tx>
            <c:strRef>
              <c:f>Лист3!$A$1</c:f>
              <c:strCache>
                <c:ptCount val="1"/>
                <c:pt idx="0">
                  <c:v>X</c:v>
                </c:pt>
              </c:strCache>
            </c:strRef>
          </c:tx>
          <c:val>
            <c:numRef>
              <c:f>Лист3!$A$2:$A$23</c:f>
              <c:numCache>
                <c:formatCode>0.00</c:formatCode>
                <c:ptCount val="22"/>
                <c:pt idx="0">
                  <c:v>1.03</c:v>
                </c:pt>
                <c:pt idx="1">
                  <c:v>2.35</c:v>
                </c:pt>
                <c:pt idx="2">
                  <c:v>1.7849999999999999</c:v>
                </c:pt>
                <c:pt idx="3">
                  <c:v>2.69</c:v>
                </c:pt>
                <c:pt idx="4">
                  <c:v>1.4550000000000001</c:v>
                </c:pt>
                <c:pt idx="5">
                  <c:v>3.56</c:v>
                </c:pt>
                <c:pt idx="6">
                  <c:v>0.82899999999999996</c:v>
                </c:pt>
                <c:pt idx="7">
                  <c:v>0.999</c:v>
                </c:pt>
                <c:pt idx="8">
                  <c:v>2.54</c:v>
                </c:pt>
                <c:pt idx="9">
                  <c:v>1.0145</c:v>
                </c:pt>
                <c:pt idx="10">
                  <c:v>1.1869999999999998</c:v>
                </c:pt>
                <c:pt idx="11">
                  <c:v>2.5499999999999998</c:v>
                </c:pt>
                <c:pt idx="12">
                  <c:v>3.9914999999999998</c:v>
                </c:pt>
                <c:pt idx="13">
                  <c:v>3.1579999999999999</c:v>
                </c:pt>
                <c:pt idx="14">
                  <c:v>3.05</c:v>
                </c:pt>
                <c:pt idx="15">
                  <c:v>2.7475000000000001</c:v>
                </c:pt>
                <c:pt idx="16">
                  <c:v>4.08</c:v>
                </c:pt>
                <c:pt idx="17">
                  <c:v>1.7769999999999999</c:v>
                </c:pt>
                <c:pt idx="18">
                  <c:v>6.2065000000000001</c:v>
                </c:pt>
                <c:pt idx="19">
                  <c:v>1.25</c:v>
                </c:pt>
                <c:pt idx="20">
                  <c:v>2</c:v>
                </c:pt>
                <c:pt idx="21">
                  <c:v>5.0199999999999996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51968"/>
        <c:axId val="68857856"/>
      </c:lineChart>
      <c:lineChart>
        <c:grouping val="stacked"/>
        <c:varyColors val="0"/>
        <c:ser>
          <c:idx val="1"/>
          <c:order val="1"/>
          <c:tx>
            <c:strRef>
              <c:f>Лист3!$B$1</c:f>
              <c:strCache>
                <c:ptCount val="1"/>
                <c:pt idx="0">
                  <c:v>Y</c:v>
                </c:pt>
              </c:strCache>
            </c:strRef>
          </c:tx>
          <c:val>
            <c:numRef>
              <c:f>Лист3!$B$2:$B$23</c:f>
              <c:numCache>
                <c:formatCode>0</c:formatCode>
                <c:ptCount val="22"/>
                <c:pt idx="0">
                  <c:v>403.2</c:v>
                </c:pt>
                <c:pt idx="1">
                  <c:v>374.4</c:v>
                </c:pt>
                <c:pt idx="2">
                  <c:v>390</c:v>
                </c:pt>
                <c:pt idx="3">
                  <c:v>352</c:v>
                </c:pt>
                <c:pt idx="4">
                  <c:v>403.2</c:v>
                </c:pt>
                <c:pt idx="5">
                  <c:v>301</c:v>
                </c:pt>
                <c:pt idx="6">
                  <c:v>400</c:v>
                </c:pt>
                <c:pt idx="7">
                  <c:v>230.4</c:v>
                </c:pt>
                <c:pt idx="8">
                  <c:v>230.4</c:v>
                </c:pt>
                <c:pt idx="9">
                  <c:v>325</c:v>
                </c:pt>
                <c:pt idx="10">
                  <c:v>244.46</c:v>
                </c:pt>
                <c:pt idx="11">
                  <c:v>256</c:v>
                </c:pt>
                <c:pt idx="12">
                  <c:v>415</c:v>
                </c:pt>
                <c:pt idx="13">
                  <c:v>251</c:v>
                </c:pt>
                <c:pt idx="14">
                  <c:v>403.2</c:v>
                </c:pt>
                <c:pt idx="15">
                  <c:v>403.2</c:v>
                </c:pt>
                <c:pt idx="16">
                  <c:v>420</c:v>
                </c:pt>
                <c:pt idx="17">
                  <c:v>510</c:v>
                </c:pt>
                <c:pt idx="18">
                  <c:v>395</c:v>
                </c:pt>
                <c:pt idx="19">
                  <c:v>390</c:v>
                </c:pt>
                <c:pt idx="20">
                  <c:v>288</c:v>
                </c:pt>
                <c:pt idx="21">
                  <c:v>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60928"/>
        <c:axId val="68859392"/>
      </c:lineChart>
      <c:catAx>
        <c:axId val="68851968"/>
        <c:scaling>
          <c:orientation val="minMax"/>
        </c:scaling>
        <c:delete val="0"/>
        <c:axPos val="b"/>
        <c:majorTickMark val="out"/>
        <c:minorTickMark val="none"/>
        <c:tickLblPos val="nextTo"/>
        <c:crossAx val="68857856"/>
        <c:crosses val="autoZero"/>
        <c:auto val="1"/>
        <c:lblAlgn val="ctr"/>
        <c:lblOffset val="100"/>
        <c:noMultiLvlLbl val="0"/>
      </c:catAx>
      <c:valAx>
        <c:axId val="688578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8851968"/>
        <c:crosses val="autoZero"/>
        <c:crossBetween val="between"/>
      </c:valAx>
      <c:valAx>
        <c:axId val="68859392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68860928"/>
        <c:crosses val="max"/>
        <c:crossBetween val="between"/>
      </c:valAx>
      <c:catAx>
        <c:axId val="68860928"/>
        <c:scaling>
          <c:orientation val="minMax"/>
        </c:scaling>
        <c:delete val="1"/>
        <c:axPos val="b"/>
        <c:majorTickMark val="out"/>
        <c:minorTickMark val="none"/>
        <c:tickLblPos val="nextTo"/>
        <c:crossAx val="6885939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X-Y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Лист3!$A$2:$A$23</c:f>
              <c:numCache>
                <c:formatCode>0.00</c:formatCode>
                <c:ptCount val="22"/>
                <c:pt idx="0">
                  <c:v>1.03</c:v>
                </c:pt>
                <c:pt idx="1">
                  <c:v>2.35</c:v>
                </c:pt>
                <c:pt idx="2">
                  <c:v>1.7849999999999999</c:v>
                </c:pt>
                <c:pt idx="3">
                  <c:v>2.69</c:v>
                </c:pt>
                <c:pt idx="4">
                  <c:v>1.4550000000000001</c:v>
                </c:pt>
                <c:pt idx="5">
                  <c:v>3.56</c:v>
                </c:pt>
                <c:pt idx="6">
                  <c:v>0.82899999999999996</c:v>
                </c:pt>
                <c:pt idx="7">
                  <c:v>0.999</c:v>
                </c:pt>
                <c:pt idx="8">
                  <c:v>2.54</c:v>
                </c:pt>
                <c:pt idx="9">
                  <c:v>1.0145</c:v>
                </c:pt>
                <c:pt idx="10">
                  <c:v>1.1869999999999998</c:v>
                </c:pt>
                <c:pt idx="11">
                  <c:v>2.5499999999999998</c:v>
                </c:pt>
                <c:pt idx="12">
                  <c:v>3.9914999999999998</c:v>
                </c:pt>
                <c:pt idx="13">
                  <c:v>3.1579999999999999</c:v>
                </c:pt>
                <c:pt idx="14">
                  <c:v>3.05</c:v>
                </c:pt>
                <c:pt idx="15">
                  <c:v>2.7475000000000001</c:v>
                </c:pt>
                <c:pt idx="16">
                  <c:v>4.08</c:v>
                </c:pt>
                <c:pt idx="17">
                  <c:v>1.7769999999999999</c:v>
                </c:pt>
                <c:pt idx="18">
                  <c:v>6.2065000000000001</c:v>
                </c:pt>
                <c:pt idx="19">
                  <c:v>1.25</c:v>
                </c:pt>
                <c:pt idx="20">
                  <c:v>2</c:v>
                </c:pt>
                <c:pt idx="21">
                  <c:v>5.0199999999999996</c:v>
                </c:pt>
              </c:numCache>
            </c:numRef>
          </c:xVal>
          <c:yVal>
            <c:numRef>
              <c:f>Лист3!$B$2:$B$23</c:f>
              <c:numCache>
                <c:formatCode>0</c:formatCode>
                <c:ptCount val="22"/>
                <c:pt idx="0">
                  <c:v>403.2</c:v>
                </c:pt>
                <c:pt idx="1">
                  <c:v>374.4</c:v>
                </c:pt>
                <c:pt idx="2">
                  <c:v>390</c:v>
                </c:pt>
                <c:pt idx="3">
                  <c:v>352</c:v>
                </c:pt>
                <c:pt idx="4">
                  <c:v>403.2</c:v>
                </c:pt>
                <c:pt idx="5">
                  <c:v>301</c:v>
                </c:pt>
                <c:pt idx="6">
                  <c:v>400</c:v>
                </c:pt>
                <c:pt idx="7">
                  <c:v>230.4</c:v>
                </c:pt>
                <c:pt idx="8">
                  <c:v>230.4</c:v>
                </c:pt>
                <c:pt idx="9">
                  <c:v>325</c:v>
                </c:pt>
                <c:pt idx="10">
                  <c:v>244.46</c:v>
                </c:pt>
                <c:pt idx="11">
                  <c:v>256</c:v>
                </c:pt>
                <c:pt idx="12">
                  <c:v>415</c:v>
                </c:pt>
                <c:pt idx="13">
                  <c:v>251</c:v>
                </c:pt>
                <c:pt idx="14">
                  <c:v>403.2</c:v>
                </c:pt>
                <c:pt idx="15">
                  <c:v>403.2</c:v>
                </c:pt>
                <c:pt idx="16">
                  <c:v>420</c:v>
                </c:pt>
                <c:pt idx="17">
                  <c:v>510</c:v>
                </c:pt>
                <c:pt idx="18">
                  <c:v>395</c:v>
                </c:pt>
                <c:pt idx="19">
                  <c:v>390</c:v>
                </c:pt>
                <c:pt idx="20">
                  <c:v>288</c:v>
                </c:pt>
                <c:pt idx="21">
                  <c:v>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880640"/>
        <c:axId val="68882816"/>
      </c:scatterChart>
      <c:valAx>
        <c:axId val="68880640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crossAx val="68882816"/>
        <c:crosses val="autoZero"/>
        <c:crossBetween val="midCat"/>
      </c:valAx>
      <c:valAx>
        <c:axId val="688828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888064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X-Y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Лист3!$E$1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Лист3!$D$2:$D$11</c:f>
              <c:numCache>
                <c:formatCode>0</c:formatCode>
                <c:ptCount val="10"/>
                <c:pt idx="0">
                  <c:v>386.57375470084997</c:v>
                </c:pt>
                <c:pt idx="1">
                  <c:v>374.85549132947978</c:v>
                </c:pt>
                <c:pt idx="2">
                  <c:v>384.04255319148939</c:v>
                </c:pt>
                <c:pt idx="3">
                  <c:v>382.5</c:v>
                </c:pt>
                <c:pt idx="4">
                  <c:v>350.01870557426116</c:v>
                </c:pt>
                <c:pt idx="5">
                  <c:v>376.54867256637169</c:v>
                </c:pt>
                <c:pt idx="6">
                  <c:v>402.66159695817487</c:v>
                </c:pt>
                <c:pt idx="7">
                  <c:v>385.625</c:v>
                </c:pt>
                <c:pt idx="8">
                  <c:v>361.30790190735695</c:v>
                </c:pt>
                <c:pt idx="9">
                  <c:v>400.84745762711867</c:v>
                </c:pt>
              </c:numCache>
            </c:numRef>
          </c:xVal>
          <c:yVal>
            <c:numRef>
              <c:f>Лист3!$E$2:$E$11</c:f>
              <c:numCache>
                <c:formatCode>0.00</c:formatCode>
                <c:ptCount val="10"/>
                <c:pt idx="0">
                  <c:v>0.92385211906893505</c:v>
                </c:pt>
                <c:pt idx="1">
                  <c:v>0.94139744552967697</c:v>
                </c:pt>
                <c:pt idx="2">
                  <c:v>0.92569444444444449</c:v>
                </c:pt>
                <c:pt idx="3">
                  <c:v>0.93088363954505682</c:v>
                </c:pt>
                <c:pt idx="4">
                  <c:v>0.94285714285714284</c:v>
                </c:pt>
                <c:pt idx="5">
                  <c:v>0.93114754098360653</c:v>
                </c:pt>
                <c:pt idx="6">
                  <c:v>0.91966759002770082</c:v>
                </c:pt>
                <c:pt idx="7">
                  <c:v>0.93473193473193472</c:v>
                </c:pt>
                <c:pt idx="8">
                  <c:v>0.93892508143322473</c:v>
                </c:pt>
                <c:pt idx="9">
                  <c:v>0.92167577413479052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889984"/>
        <c:axId val="68904448"/>
      </c:scatterChart>
      <c:valAx>
        <c:axId val="688899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68904448"/>
        <c:crosses val="autoZero"/>
        <c:crossBetween val="midCat"/>
      </c:valAx>
      <c:valAx>
        <c:axId val="689044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888998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X-Y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Лист3!$A$2:$A$23</c:f>
              <c:numCache>
                <c:formatCode>0.00</c:formatCode>
                <c:ptCount val="22"/>
                <c:pt idx="0">
                  <c:v>1.03</c:v>
                </c:pt>
                <c:pt idx="1">
                  <c:v>2.35</c:v>
                </c:pt>
                <c:pt idx="2">
                  <c:v>1.7849999999999999</c:v>
                </c:pt>
                <c:pt idx="3">
                  <c:v>2.69</c:v>
                </c:pt>
                <c:pt idx="4">
                  <c:v>1.4550000000000001</c:v>
                </c:pt>
                <c:pt idx="5">
                  <c:v>3.56</c:v>
                </c:pt>
                <c:pt idx="6">
                  <c:v>0.82899999999999996</c:v>
                </c:pt>
                <c:pt idx="7">
                  <c:v>0.999</c:v>
                </c:pt>
                <c:pt idx="8">
                  <c:v>2.54</c:v>
                </c:pt>
                <c:pt idx="9">
                  <c:v>1.0145</c:v>
                </c:pt>
                <c:pt idx="10">
                  <c:v>1.1869999999999998</c:v>
                </c:pt>
                <c:pt idx="11">
                  <c:v>2.5499999999999998</c:v>
                </c:pt>
                <c:pt idx="12">
                  <c:v>3.9914999999999998</c:v>
                </c:pt>
                <c:pt idx="13">
                  <c:v>3.1579999999999999</c:v>
                </c:pt>
                <c:pt idx="14">
                  <c:v>3.05</c:v>
                </c:pt>
                <c:pt idx="15">
                  <c:v>2.7475000000000001</c:v>
                </c:pt>
                <c:pt idx="16">
                  <c:v>4.08</c:v>
                </c:pt>
                <c:pt idx="17">
                  <c:v>1.7769999999999999</c:v>
                </c:pt>
                <c:pt idx="18">
                  <c:v>6.2065000000000001</c:v>
                </c:pt>
                <c:pt idx="19">
                  <c:v>1.25</c:v>
                </c:pt>
                <c:pt idx="20">
                  <c:v>2</c:v>
                </c:pt>
                <c:pt idx="21">
                  <c:v>5.0199999999999996</c:v>
                </c:pt>
              </c:numCache>
            </c:numRef>
          </c:xVal>
          <c:yVal>
            <c:numRef>
              <c:f>Лист3!$B$2:$B$23</c:f>
              <c:numCache>
                <c:formatCode>0</c:formatCode>
                <c:ptCount val="22"/>
                <c:pt idx="0">
                  <c:v>403.2</c:v>
                </c:pt>
                <c:pt idx="1">
                  <c:v>374.4</c:v>
                </c:pt>
                <c:pt idx="2">
                  <c:v>390</c:v>
                </c:pt>
                <c:pt idx="3">
                  <c:v>352</c:v>
                </c:pt>
                <c:pt idx="4">
                  <c:v>403.2</c:v>
                </c:pt>
                <c:pt idx="5">
                  <c:v>301</c:v>
                </c:pt>
                <c:pt idx="6">
                  <c:v>400</c:v>
                </c:pt>
                <c:pt idx="7">
                  <c:v>230.4</c:v>
                </c:pt>
                <c:pt idx="8">
                  <c:v>230.4</c:v>
                </c:pt>
                <c:pt idx="9">
                  <c:v>325</c:v>
                </c:pt>
                <c:pt idx="10">
                  <c:v>244.46</c:v>
                </c:pt>
                <c:pt idx="11">
                  <c:v>256</c:v>
                </c:pt>
                <c:pt idx="12">
                  <c:v>415</c:v>
                </c:pt>
                <c:pt idx="13">
                  <c:v>251</c:v>
                </c:pt>
                <c:pt idx="14">
                  <c:v>403.2</c:v>
                </c:pt>
                <c:pt idx="15">
                  <c:v>403.2</c:v>
                </c:pt>
                <c:pt idx="16">
                  <c:v>420</c:v>
                </c:pt>
                <c:pt idx="17">
                  <c:v>510</c:v>
                </c:pt>
                <c:pt idx="18">
                  <c:v>395</c:v>
                </c:pt>
                <c:pt idx="19">
                  <c:v>390</c:v>
                </c:pt>
                <c:pt idx="20">
                  <c:v>288</c:v>
                </c:pt>
                <c:pt idx="21">
                  <c:v>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15232"/>
        <c:axId val="66429696"/>
      </c:scatterChart>
      <c:valAx>
        <c:axId val="66415232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crossAx val="66429696"/>
        <c:crosses val="autoZero"/>
        <c:crossBetween val="midCat"/>
      </c:valAx>
      <c:valAx>
        <c:axId val="664296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641523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2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3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9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6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9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7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0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6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07A7-FDEF-4830-8D6B-483B42409962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9480-51C2-4B67-A47E-1D30FF838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2348880"/>
            <a:ext cx="10225136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6300" b="1" dirty="0" smtClean="0">
                <a:solidFill>
                  <a:schemeClr val="bg1"/>
                </a:solidFill>
              </a:rPr>
              <a:t>КОРРЕЛЯЦИОННЫЙ </a:t>
            </a:r>
            <a:br>
              <a:rPr lang="ru-RU" sz="6300" b="1" dirty="0" smtClean="0">
                <a:solidFill>
                  <a:schemeClr val="bg1"/>
                </a:solidFill>
              </a:rPr>
            </a:br>
            <a:r>
              <a:rPr lang="ru-RU" sz="6300" b="1" dirty="0" smtClean="0">
                <a:solidFill>
                  <a:schemeClr val="bg1"/>
                </a:solidFill>
              </a:rPr>
              <a:t>АНАЛИЗ</a:t>
            </a:r>
            <a:endParaRPr lang="ru-RU" sz="6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12642"/>
            <a:ext cx="785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Качественная</a:t>
            </a:r>
            <a:r>
              <a:rPr lang="ru-RU" sz="2400" b="1" dirty="0" smtClean="0">
                <a:solidFill>
                  <a:schemeClr val="bg1"/>
                </a:solidFill>
              </a:rPr>
              <a:t> интерпретация </a:t>
            </a:r>
            <a:r>
              <a:rPr lang="ru-RU" sz="2400" b="1" dirty="0">
                <a:solidFill>
                  <a:schemeClr val="bg1"/>
                </a:solidFill>
              </a:rPr>
              <a:t>коэффициента корреляции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u="sng" dirty="0">
                <a:solidFill>
                  <a:schemeClr val="bg1"/>
                </a:solidFill>
              </a:rPr>
              <a:t>Значение </a:t>
            </a:r>
            <a:r>
              <a:rPr lang="ru-RU" sz="2100" b="1" u="sng" dirty="0">
                <a:solidFill>
                  <a:schemeClr val="bg1"/>
                </a:solidFill>
              </a:rPr>
              <a:t>r</a:t>
            </a:r>
            <a:r>
              <a:rPr lang="ru-RU" sz="2100" i="1" u="sng" dirty="0">
                <a:solidFill>
                  <a:schemeClr val="bg1"/>
                </a:solidFill>
              </a:rPr>
              <a:t> </a:t>
            </a:r>
            <a:r>
              <a:rPr lang="ru-RU" sz="2100" i="1" dirty="0" smtClean="0">
                <a:solidFill>
                  <a:schemeClr val="bg1"/>
                </a:solidFill>
              </a:rPr>
              <a:t>	</a:t>
            </a:r>
            <a:r>
              <a:rPr lang="ru-RU" sz="2100" u="sng" dirty="0" smtClean="0">
                <a:solidFill>
                  <a:schemeClr val="bg1"/>
                </a:solidFill>
              </a:rPr>
              <a:t>Взаимосвязь</a:t>
            </a:r>
          </a:p>
          <a:p>
            <a:pPr>
              <a:lnSpc>
                <a:spcPct val="150000"/>
              </a:lnSpc>
            </a:pPr>
            <a:r>
              <a:rPr lang="ru-RU" sz="2100" dirty="0" smtClean="0">
                <a:solidFill>
                  <a:schemeClr val="bg1"/>
                </a:solidFill>
              </a:rPr>
              <a:t>0,75 </a:t>
            </a:r>
            <a:r>
              <a:rPr lang="ru-RU" sz="2100" dirty="0">
                <a:solidFill>
                  <a:schemeClr val="bg1"/>
                </a:solidFill>
              </a:rPr>
              <a:t>– 1.00 </a:t>
            </a:r>
            <a:r>
              <a:rPr lang="ru-RU" sz="2100" dirty="0" smtClean="0">
                <a:solidFill>
                  <a:schemeClr val="bg1"/>
                </a:solidFill>
              </a:rPr>
              <a:t>	Очень </a:t>
            </a:r>
            <a:r>
              <a:rPr lang="ru-RU" sz="2100" dirty="0">
                <a:solidFill>
                  <a:schemeClr val="bg1"/>
                </a:solidFill>
              </a:rPr>
              <a:t>высокая </a:t>
            </a:r>
            <a:r>
              <a:rPr lang="ru-RU" sz="2100" dirty="0" smtClean="0">
                <a:solidFill>
                  <a:schemeClr val="bg1"/>
                </a:solidFill>
              </a:rPr>
              <a:t>положительная</a:t>
            </a:r>
            <a:endParaRPr lang="ru-RU" sz="21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100" dirty="0">
                <a:solidFill>
                  <a:schemeClr val="bg1"/>
                </a:solidFill>
              </a:rPr>
              <a:t>0,50 – 0.74 </a:t>
            </a:r>
            <a:r>
              <a:rPr lang="ru-RU" sz="2100" dirty="0" smtClean="0">
                <a:solidFill>
                  <a:schemeClr val="bg1"/>
                </a:solidFill>
              </a:rPr>
              <a:t>	Высокая положительная </a:t>
            </a:r>
          </a:p>
          <a:p>
            <a:pPr>
              <a:lnSpc>
                <a:spcPct val="150000"/>
              </a:lnSpc>
            </a:pPr>
            <a:r>
              <a:rPr lang="ru-RU" sz="2100" dirty="0" smtClean="0">
                <a:solidFill>
                  <a:schemeClr val="bg1"/>
                </a:solidFill>
              </a:rPr>
              <a:t>0,21 </a:t>
            </a:r>
            <a:r>
              <a:rPr lang="ru-RU" sz="2100" dirty="0">
                <a:solidFill>
                  <a:schemeClr val="bg1"/>
                </a:solidFill>
              </a:rPr>
              <a:t>– 0.49 </a:t>
            </a:r>
            <a:r>
              <a:rPr lang="ru-RU" sz="2100" dirty="0" smtClean="0">
                <a:solidFill>
                  <a:schemeClr val="bg1"/>
                </a:solidFill>
              </a:rPr>
              <a:t>	Возможно наличие положительной корреляции </a:t>
            </a:r>
          </a:p>
          <a:p>
            <a:pPr>
              <a:lnSpc>
                <a:spcPct val="150000"/>
              </a:lnSpc>
            </a:pPr>
            <a:r>
              <a:rPr lang="ru-RU" sz="2100" dirty="0" smtClean="0">
                <a:solidFill>
                  <a:schemeClr val="bg1"/>
                </a:solidFill>
              </a:rPr>
              <a:t>-0,20 </a:t>
            </a:r>
            <a:r>
              <a:rPr lang="ru-RU" sz="2100" dirty="0">
                <a:solidFill>
                  <a:schemeClr val="bg1"/>
                </a:solidFill>
              </a:rPr>
              <a:t>– </a:t>
            </a:r>
            <a:r>
              <a:rPr lang="ru-RU" sz="2100" dirty="0" smtClean="0">
                <a:solidFill>
                  <a:schemeClr val="bg1"/>
                </a:solidFill>
              </a:rPr>
              <a:t>0.20 	Отсутствие корреляции </a:t>
            </a:r>
          </a:p>
          <a:p>
            <a:pPr>
              <a:lnSpc>
                <a:spcPct val="150000"/>
              </a:lnSpc>
            </a:pPr>
            <a:r>
              <a:rPr lang="ru-RU" sz="2100" dirty="0" smtClean="0">
                <a:solidFill>
                  <a:schemeClr val="bg1"/>
                </a:solidFill>
              </a:rPr>
              <a:t>-0,21 </a:t>
            </a:r>
            <a:r>
              <a:rPr lang="ru-RU" sz="2100" dirty="0">
                <a:solidFill>
                  <a:schemeClr val="bg1"/>
                </a:solidFill>
              </a:rPr>
              <a:t>– -0.49 </a:t>
            </a:r>
            <a:r>
              <a:rPr lang="ru-RU" sz="2100" dirty="0" smtClean="0">
                <a:solidFill>
                  <a:schemeClr val="bg1"/>
                </a:solidFill>
              </a:rPr>
              <a:t>	Возможно наличие отрицательной корреляции</a:t>
            </a:r>
            <a:endParaRPr lang="ru-RU" sz="21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100" dirty="0">
                <a:solidFill>
                  <a:schemeClr val="bg1"/>
                </a:solidFill>
              </a:rPr>
              <a:t>-0,50 – -0.74 </a:t>
            </a:r>
            <a:r>
              <a:rPr lang="ru-RU" sz="2100" dirty="0" smtClean="0">
                <a:solidFill>
                  <a:schemeClr val="bg1"/>
                </a:solidFill>
              </a:rPr>
              <a:t>	Высокая отрицательная </a:t>
            </a:r>
            <a:endParaRPr lang="ru-RU" sz="21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100" dirty="0">
                <a:solidFill>
                  <a:schemeClr val="bg1"/>
                </a:solidFill>
              </a:rPr>
              <a:t>-0,75 – -1.00 </a:t>
            </a:r>
            <a:r>
              <a:rPr lang="ru-RU" sz="2100" dirty="0" smtClean="0">
                <a:solidFill>
                  <a:schemeClr val="bg1"/>
                </a:solidFill>
              </a:rPr>
              <a:t>	Очень </a:t>
            </a:r>
            <a:r>
              <a:rPr lang="ru-RU" sz="2100" dirty="0">
                <a:solidFill>
                  <a:schemeClr val="bg1"/>
                </a:solidFill>
              </a:rPr>
              <a:t>высокая </a:t>
            </a:r>
            <a:r>
              <a:rPr lang="ru-RU" sz="2100" dirty="0" smtClean="0">
                <a:solidFill>
                  <a:schemeClr val="bg1"/>
                </a:solidFill>
              </a:rPr>
              <a:t>отрицательная 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71296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Гипотезы сформулированы следующим образом.</a:t>
            </a:r>
          </a:p>
          <a:p>
            <a:pPr algn="just">
              <a:lnSpc>
                <a:spcPct val="150000"/>
              </a:lnSpc>
            </a:pPr>
            <a:r>
              <a:rPr lang="ru-RU" u="sng" dirty="0">
                <a:solidFill>
                  <a:schemeClr val="bg1"/>
                </a:solidFill>
              </a:rPr>
              <a:t>Основная гипотеза </a:t>
            </a:r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baseline="-25000" dirty="0">
                <a:solidFill>
                  <a:schemeClr val="bg1"/>
                </a:solidFill>
              </a:rPr>
              <a:t>0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i="1" dirty="0">
                <a:solidFill>
                  <a:schemeClr val="bg1"/>
                </a:solidFill>
              </a:rPr>
              <a:t>ρ </a:t>
            </a:r>
            <a:r>
              <a:rPr lang="ru-RU" b="1" dirty="0">
                <a:solidFill>
                  <a:schemeClr val="bg1"/>
                </a:solidFill>
              </a:rPr>
              <a:t>= 0</a:t>
            </a:r>
          </a:p>
          <a:p>
            <a:pPr algn="just">
              <a:lnSpc>
                <a:spcPct val="150000"/>
              </a:lnSpc>
            </a:pPr>
            <a:r>
              <a:rPr lang="ru-RU" u="sng" dirty="0">
                <a:solidFill>
                  <a:schemeClr val="bg1"/>
                </a:solidFill>
              </a:rPr>
              <a:t>Альтернативная гипотеза </a:t>
            </a:r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baseline="-25000" dirty="0">
                <a:solidFill>
                  <a:schemeClr val="bg1"/>
                </a:solidFill>
              </a:rPr>
              <a:t>1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i="1" dirty="0">
                <a:solidFill>
                  <a:schemeClr val="bg1"/>
                </a:solidFill>
              </a:rPr>
              <a:t>ρ </a:t>
            </a:r>
            <a:r>
              <a:rPr lang="ru-RU" b="1" dirty="0">
                <a:solidFill>
                  <a:schemeClr val="bg1"/>
                </a:solidFill>
              </a:rPr>
              <a:t>≠ 0</a:t>
            </a:r>
          </a:p>
          <a:p>
            <a:pPr algn="just">
              <a:lnSpc>
                <a:spcPct val="150000"/>
              </a:lnSpc>
            </a:pPr>
            <a:endParaRPr lang="ru-RU" sz="1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Основная </a:t>
            </a:r>
            <a:r>
              <a:rPr lang="ru-RU" dirty="0">
                <a:solidFill>
                  <a:schemeClr val="bg1"/>
                </a:solidFill>
              </a:rPr>
              <a:t>гипотеза утверждает, что не существует </a:t>
            </a:r>
            <a:r>
              <a:rPr lang="ru-RU" dirty="0" smtClean="0">
                <a:solidFill>
                  <a:schemeClr val="bg1"/>
                </a:solidFill>
              </a:rPr>
              <a:t>корреляции между </a:t>
            </a:r>
            <a:r>
              <a:rPr lang="ru-RU" dirty="0">
                <a:solidFill>
                  <a:schemeClr val="bg1"/>
                </a:solidFill>
              </a:rPr>
              <a:t>признаками </a:t>
            </a:r>
            <a:r>
              <a:rPr lang="ru-RU" i="1" dirty="0">
                <a:solidFill>
                  <a:schemeClr val="bg1"/>
                </a:solidFill>
              </a:rPr>
              <a:t>х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i="1" dirty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в генеральной совокупности.</a:t>
            </a:r>
          </a:p>
          <a:p>
            <a:pPr algn="just">
              <a:lnSpc>
                <a:spcPct val="150000"/>
              </a:lnSpc>
            </a:pPr>
            <a:endParaRPr lang="ru-RU" sz="1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Альтернативная </a:t>
            </a:r>
            <a:r>
              <a:rPr lang="ru-RU" dirty="0">
                <a:solidFill>
                  <a:schemeClr val="bg1"/>
                </a:solidFill>
              </a:rPr>
              <a:t>гипотеза утверждает, что корреляция </a:t>
            </a:r>
            <a:r>
              <a:rPr lang="ru-RU" dirty="0" smtClean="0">
                <a:solidFill>
                  <a:schemeClr val="bg1"/>
                </a:solidFill>
              </a:rPr>
              <a:t>между признаками </a:t>
            </a:r>
            <a:r>
              <a:rPr lang="ru-RU" i="1" dirty="0">
                <a:solidFill>
                  <a:schemeClr val="bg1"/>
                </a:solidFill>
              </a:rPr>
              <a:t>х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i="1" dirty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в генеральной совокупности значима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1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Когда основная гипотеза отвергается на определенном </a:t>
            </a:r>
            <a:r>
              <a:rPr lang="ru-RU" dirty="0" smtClean="0">
                <a:solidFill>
                  <a:schemeClr val="bg1"/>
                </a:solidFill>
              </a:rPr>
              <a:t>уровне значимости</a:t>
            </a:r>
            <a:r>
              <a:rPr lang="ru-RU" dirty="0">
                <a:solidFill>
                  <a:schemeClr val="bg1"/>
                </a:solidFill>
              </a:rPr>
              <a:t>, это значит, что существует значимое </a:t>
            </a:r>
            <a:r>
              <a:rPr lang="ru-RU" dirty="0" smtClean="0">
                <a:solidFill>
                  <a:schemeClr val="bg1"/>
                </a:solidFill>
              </a:rPr>
              <a:t>различие между </a:t>
            </a:r>
            <a:r>
              <a:rPr lang="ru-RU" dirty="0">
                <a:solidFill>
                  <a:schemeClr val="bg1"/>
                </a:solidFill>
              </a:rPr>
              <a:t>значением </a:t>
            </a:r>
            <a:r>
              <a:rPr lang="ru-RU" b="1" dirty="0">
                <a:solidFill>
                  <a:schemeClr val="bg1"/>
                </a:solidFill>
              </a:rPr>
              <a:t>r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0.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ru-RU" sz="1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Когда </a:t>
            </a:r>
            <a:r>
              <a:rPr lang="ru-RU" dirty="0">
                <a:solidFill>
                  <a:schemeClr val="bg1"/>
                </a:solidFill>
              </a:rPr>
              <a:t>основная гипотеза принимается</a:t>
            </a:r>
            <a:r>
              <a:rPr lang="ru-RU" dirty="0" smtClean="0">
                <a:solidFill>
                  <a:schemeClr val="bg1"/>
                </a:solidFill>
              </a:rPr>
              <a:t>, это </a:t>
            </a:r>
            <a:r>
              <a:rPr lang="ru-RU" dirty="0">
                <a:solidFill>
                  <a:schemeClr val="bg1"/>
                </a:solidFill>
              </a:rPr>
              <a:t>значит, что значение </a:t>
            </a:r>
            <a:r>
              <a:rPr lang="ru-RU" b="1" dirty="0">
                <a:solidFill>
                  <a:schemeClr val="bg1"/>
                </a:solidFill>
              </a:rPr>
              <a:t>r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не сильно отличается от 0 и </a:t>
            </a:r>
            <a:r>
              <a:rPr lang="ru-RU" dirty="0" smtClean="0">
                <a:solidFill>
                  <a:schemeClr val="bg1"/>
                </a:solidFill>
              </a:rPr>
              <a:t>является случайным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Для количественной интерпретации коэффициента корреляции необходима проверка статистической гипотезы на заданном уровне значимости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8730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Для проверки гипотезы используется </a:t>
            </a:r>
            <a:r>
              <a:rPr lang="ru-RU" sz="2400" dirty="0" smtClean="0">
                <a:solidFill>
                  <a:schemeClr val="bg1"/>
                </a:solidFill>
              </a:rPr>
              <a:t>t-критерий с </a:t>
            </a:r>
            <a:r>
              <a:rPr lang="ru-RU" sz="2400" dirty="0" err="1">
                <a:solidFill>
                  <a:schemeClr val="bg1"/>
                </a:solidFill>
              </a:rPr>
              <a:t>df</a:t>
            </a:r>
            <a:r>
              <a:rPr lang="ru-RU" sz="2400" dirty="0">
                <a:solidFill>
                  <a:schemeClr val="bg1"/>
                </a:solidFill>
              </a:rPr>
              <a:t> = n – </a:t>
            </a:r>
            <a:r>
              <a:rPr lang="ru-RU" sz="2400" dirty="0" smtClean="0">
                <a:solidFill>
                  <a:schemeClr val="bg1"/>
                </a:solidFill>
              </a:rPr>
              <a:t>2 степенями </a:t>
            </a:r>
            <a:r>
              <a:rPr lang="ru-RU" sz="2400" dirty="0">
                <a:solidFill>
                  <a:schemeClr val="bg1"/>
                </a:solidFill>
              </a:rPr>
              <a:t>свободы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Границы </a:t>
            </a:r>
            <a:r>
              <a:rPr lang="ru-RU" sz="2400" dirty="0">
                <a:solidFill>
                  <a:schemeClr val="bg1"/>
                </a:solidFill>
              </a:rPr>
              <a:t>двусторонней критической области находятся </a:t>
            </a:r>
            <a:r>
              <a:rPr lang="ru-RU" sz="2400" dirty="0" smtClean="0">
                <a:solidFill>
                  <a:schemeClr val="bg1"/>
                </a:solidFill>
              </a:rPr>
              <a:t>при помощи </a:t>
            </a:r>
            <a:r>
              <a:rPr lang="ru-RU" sz="2400" dirty="0">
                <a:solidFill>
                  <a:schemeClr val="bg1"/>
                </a:solidFill>
              </a:rPr>
              <a:t>таблиц значений </a:t>
            </a:r>
            <a:r>
              <a:rPr lang="en-US" sz="2400" dirty="0">
                <a:solidFill>
                  <a:schemeClr val="bg1"/>
                </a:solidFill>
              </a:rPr>
              <a:t>t-</a:t>
            </a:r>
            <a:r>
              <a:rPr lang="ru-RU" sz="2400" dirty="0">
                <a:solidFill>
                  <a:schemeClr val="bg1"/>
                </a:solidFill>
              </a:rPr>
              <a:t>распределения.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447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995936" y="4797152"/>
            <a:ext cx="4631037" cy="1846685"/>
            <a:chOff x="3541363" y="3293390"/>
            <a:chExt cx="7815030" cy="34224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24973" t="40306"/>
            <a:stretch/>
          </p:blipFill>
          <p:spPr>
            <a:xfrm>
              <a:off x="3541363" y="3409627"/>
              <a:ext cx="7815030" cy="330621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541363" y="3293390"/>
              <a:ext cx="1115878" cy="1239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464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2201" r="61025" b="47480"/>
          <a:stretch/>
        </p:blipFill>
        <p:spPr>
          <a:xfrm>
            <a:off x="0" y="-19506"/>
            <a:ext cx="6528565" cy="4221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5351" r="88255" b="10940"/>
          <a:stretch/>
        </p:blipFill>
        <p:spPr>
          <a:xfrm>
            <a:off x="6804248" y="-10886"/>
            <a:ext cx="2147892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76432"/>
              </p:ext>
            </p:extLst>
          </p:nvPr>
        </p:nvGraphicFramePr>
        <p:xfrm>
          <a:off x="107504" y="79132"/>
          <a:ext cx="2664296" cy="674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074"/>
                <a:gridCol w="666074"/>
                <a:gridCol w="666074"/>
                <a:gridCol w="666074"/>
              </a:tblGrid>
              <a:tr h="5315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Критические значения </a:t>
                      </a:r>
                      <a:r>
                        <a:rPr lang="en-US" sz="1800" b="1" u="none" strike="noStrike" dirty="0">
                          <a:effectLst/>
                        </a:rPr>
                        <a:t>r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ctr"/>
                </a:tc>
              </a:tr>
              <a:tr h="53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p=0.1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p=0.05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p=0.01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4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5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6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7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8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9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10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11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12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13</a:t>
                      </a:r>
                      <a:endParaRPr lang="ru-RU" sz="1800" b="1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14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15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16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17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18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19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20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21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22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6000349" cy="4320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6860976" y="360518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 </a:t>
            </a:r>
            <a:r>
              <a:rPr lang="en-US" dirty="0" smtClean="0"/>
              <a:t>= 0.89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60975" y="407707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 </a:t>
            </a:r>
            <a:r>
              <a:rPr lang="en-US" dirty="0" smtClean="0"/>
              <a:t>= 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3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636296"/>
              </p:ext>
            </p:extLst>
          </p:nvPr>
        </p:nvGraphicFramePr>
        <p:xfrm>
          <a:off x="3347864" y="1052736"/>
          <a:ext cx="55811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06202"/>
              </p:ext>
            </p:extLst>
          </p:nvPr>
        </p:nvGraphicFramePr>
        <p:xfrm>
          <a:off x="107504" y="79132"/>
          <a:ext cx="2664296" cy="674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074"/>
                <a:gridCol w="666074"/>
                <a:gridCol w="666074"/>
                <a:gridCol w="666074"/>
              </a:tblGrid>
              <a:tr h="5315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Критические значения </a:t>
                      </a:r>
                      <a:r>
                        <a:rPr lang="en-US" sz="1800" b="1" u="none" strike="noStrike" dirty="0">
                          <a:effectLst/>
                        </a:rPr>
                        <a:t>r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ctr"/>
                </a:tc>
              </a:tr>
              <a:tr h="53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p=0.1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p=0.05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p=0.01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4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5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6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7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8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9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10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11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12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13</a:t>
                      </a:r>
                      <a:endParaRPr lang="ru-RU" sz="1800" b="1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14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15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16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17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18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19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20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21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22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2" y="389240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 </a:t>
            </a:r>
            <a:r>
              <a:rPr lang="en-US" dirty="0" smtClean="0"/>
              <a:t>= -0.88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1" y="436429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 </a:t>
            </a:r>
            <a:r>
              <a:rPr lang="en-US" dirty="0" smtClean="0"/>
              <a:t>=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725935"/>
              </p:ext>
            </p:extLst>
          </p:nvPr>
        </p:nvGraphicFramePr>
        <p:xfrm>
          <a:off x="3131840" y="908720"/>
          <a:ext cx="55801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1075"/>
              </p:ext>
            </p:extLst>
          </p:nvPr>
        </p:nvGraphicFramePr>
        <p:xfrm>
          <a:off x="107504" y="79132"/>
          <a:ext cx="2664296" cy="674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074"/>
                <a:gridCol w="666074"/>
                <a:gridCol w="666074"/>
                <a:gridCol w="666074"/>
              </a:tblGrid>
              <a:tr h="5315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Критические значения </a:t>
                      </a:r>
                      <a:r>
                        <a:rPr lang="en-US" sz="1800" b="1" u="none" strike="noStrike" dirty="0">
                          <a:effectLst/>
                        </a:rPr>
                        <a:t>r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ctr"/>
                </a:tc>
              </a:tr>
              <a:tr h="53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p=0.1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p=0.05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p=0.01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4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5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6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7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8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9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10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11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12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13</a:t>
                      </a:r>
                      <a:endParaRPr lang="ru-RU" sz="1800" b="1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14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15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16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17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18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19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20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21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22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2" y="389240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 </a:t>
            </a:r>
            <a:r>
              <a:rPr lang="en-US" dirty="0" smtClean="0"/>
              <a:t>= -0.05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1" y="436429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 </a:t>
            </a:r>
            <a:r>
              <a:rPr lang="en-US" dirty="0" smtClean="0"/>
              <a:t>= 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8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196752"/>
            <a:ext cx="6068582" cy="345638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1075"/>
              </p:ext>
            </p:extLst>
          </p:nvPr>
        </p:nvGraphicFramePr>
        <p:xfrm>
          <a:off x="107504" y="79132"/>
          <a:ext cx="2664296" cy="674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074"/>
                <a:gridCol w="666074"/>
                <a:gridCol w="666074"/>
                <a:gridCol w="666074"/>
              </a:tblGrid>
              <a:tr h="5315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Критические значения </a:t>
                      </a:r>
                      <a:r>
                        <a:rPr lang="en-US" sz="1800" b="1" u="none" strike="noStrike" dirty="0">
                          <a:effectLst/>
                        </a:rPr>
                        <a:t>r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ctr"/>
                </a:tc>
              </a:tr>
              <a:tr h="53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p=0.1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p=0.05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p=0.01</a:t>
                      </a:r>
                      <a:endParaRPr lang="en-US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4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0.92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5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6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7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0.81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8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9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10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0.72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11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12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13</a:t>
                      </a:r>
                      <a:endParaRPr lang="ru-RU" sz="1800" b="1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14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15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16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0.41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0.60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17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0.40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18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0.39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0.45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19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0.38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20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0.37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0.54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21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  <a:tr h="27039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0.36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0.42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0.53</a:t>
                      </a:r>
                      <a:endParaRPr lang="ru-RU" sz="1800" b="0" i="0" u="none" strike="noStrike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22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8604" marR="8604" marT="8604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2" y="4797152"/>
            <a:ext cx="8963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 </a:t>
            </a:r>
            <a:r>
              <a:rPr lang="en-US" dirty="0" smtClean="0"/>
              <a:t>= </a:t>
            </a:r>
            <a:r>
              <a:rPr lang="ru-RU" dirty="0" smtClean="0"/>
              <a:t>0.53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272125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 </a:t>
            </a:r>
            <a:r>
              <a:rPr lang="en-US" dirty="0" smtClean="0"/>
              <a:t>= 22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4633" y="4797152"/>
            <a:ext cx="1417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 </a:t>
            </a:r>
            <a:r>
              <a:rPr lang="en-US" dirty="0" smtClean="0"/>
              <a:t>= </a:t>
            </a:r>
            <a:r>
              <a:rPr lang="ru-RU" dirty="0"/>
              <a:t>0.529618 </a:t>
            </a:r>
          </a:p>
        </p:txBody>
      </p:sp>
    </p:spTree>
    <p:extLst>
      <p:ext uri="{BB962C8B-B14F-4D97-AF65-F5344CB8AC3E}">
        <p14:creationId xmlns:p14="http://schemas.microsoft.com/office/powerpoint/2010/main" val="75190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81" r="83862" b="8421"/>
          <a:stretch/>
        </p:blipFill>
        <p:spPr>
          <a:xfrm>
            <a:off x="213432" y="0"/>
            <a:ext cx="2342344" cy="68580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918086" y="0"/>
            <a:ext cx="1651195" cy="6858001"/>
            <a:chOff x="2918086" y="0"/>
            <a:chExt cx="1651195" cy="685800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4683" y="2603403"/>
              <a:ext cx="6858001" cy="165119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35896" y="6488668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ГК</a:t>
              </a:r>
              <a:endParaRPr lang="ru-RU" sz="11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681298" y="-5310"/>
            <a:ext cx="1546885" cy="6863310"/>
            <a:chOff x="4681298" y="-5310"/>
            <a:chExt cx="1546885" cy="686331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23086" y="2652902"/>
              <a:ext cx="6863310" cy="154688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96361" y="6488668"/>
              <a:ext cx="340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КС</a:t>
              </a:r>
              <a:endParaRPr lang="ru-RU" sz="11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87739" y="1"/>
            <a:ext cx="1712653" cy="7004192"/>
            <a:chOff x="6387739" y="1"/>
            <a:chExt cx="1712653" cy="700419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79061" y="2608679"/>
              <a:ext cx="6858001" cy="164064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38883" y="6234752"/>
              <a:ext cx="10615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Коэффициент</a:t>
              </a:r>
            </a:p>
            <a:p>
              <a:r>
                <a:rPr lang="ru-RU" sz="1100" dirty="0" smtClean="0"/>
                <a:t>корреляции</a:t>
              </a:r>
            </a:p>
            <a:p>
              <a:r>
                <a:rPr lang="ru-RU" sz="1100" dirty="0" smtClean="0"/>
                <a:t>между </a:t>
              </a:r>
              <a:r>
                <a:rPr lang="ru-RU" sz="1100" b="1" dirty="0" smtClean="0"/>
                <a:t>ГК</a:t>
              </a:r>
              <a:r>
                <a:rPr lang="ru-RU" sz="1100" dirty="0" smtClean="0"/>
                <a:t> и </a:t>
              </a:r>
              <a:r>
                <a:rPr lang="ru-RU" sz="1100" b="1" dirty="0" smtClean="0"/>
                <a:t>КС</a:t>
              </a:r>
            </a:p>
            <a:p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42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721" r="66537" b="8420"/>
          <a:stretch/>
        </p:blipFill>
        <p:spPr>
          <a:xfrm>
            <a:off x="0" y="-1"/>
            <a:ext cx="4788024" cy="6873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9408" y="2378657"/>
            <a:ext cx="698956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420888"/>
            <a:ext cx="7776864" cy="189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700" b="1" dirty="0">
                <a:solidFill>
                  <a:schemeClr val="bg1"/>
                </a:solidFill>
              </a:rPr>
              <a:t>Корреляция </a:t>
            </a:r>
            <a:r>
              <a:rPr lang="ru-RU" sz="2700" dirty="0">
                <a:solidFill>
                  <a:schemeClr val="bg1"/>
                </a:solidFill>
              </a:rPr>
              <a:t>– статистический метод, </a:t>
            </a:r>
            <a:r>
              <a:rPr lang="ru-RU" sz="2700" dirty="0" smtClean="0">
                <a:solidFill>
                  <a:schemeClr val="bg1"/>
                </a:solidFill>
              </a:rPr>
              <a:t>позволяющий определить, существует </a:t>
            </a:r>
            <a:r>
              <a:rPr lang="ru-RU" sz="2700" dirty="0">
                <a:solidFill>
                  <a:schemeClr val="bg1"/>
                </a:solidFill>
              </a:rPr>
              <a:t>ли зависимость между переменными и на </a:t>
            </a:r>
            <a:r>
              <a:rPr lang="ru-RU" sz="2700" dirty="0" smtClean="0">
                <a:solidFill>
                  <a:schemeClr val="bg1"/>
                </a:solidFill>
              </a:rPr>
              <a:t>сколько она </a:t>
            </a:r>
            <a:r>
              <a:rPr lang="ru-RU" sz="2700" dirty="0">
                <a:solidFill>
                  <a:schemeClr val="bg1"/>
                </a:solidFill>
              </a:rPr>
              <a:t>сильна.</a:t>
            </a:r>
          </a:p>
        </p:txBody>
      </p:sp>
    </p:spTree>
    <p:extLst>
      <p:ext uri="{BB962C8B-B14F-4D97-AF65-F5344CB8AC3E}">
        <p14:creationId xmlns:p14="http://schemas.microsoft.com/office/powerpoint/2010/main" val="20966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0469" b="43700"/>
          <a:stretch/>
        </p:blipFill>
        <p:spPr>
          <a:xfrm>
            <a:off x="0" y="0"/>
            <a:ext cx="9144000" cy="4045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0994" y="2284588"/>
            <a:ext cx="6866260" cy="2339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49080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31" y="1700807"/>
            <a:ext cx="6410693" cy="39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709258"/>
            <a:ext cx="359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Нелинейная зависимость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350" y="1123002"/>
            <a:ext cx="6460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Корреляция и причинная связь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981" y="256490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Когда проверка гипотезы показывает, что существует </a:t>
            </a:r>
            <a:r>
              <a:rPr lang="ru-RU" sz="2400" dirty="0" smtClean="0">
                <a:solidFill>
                  <a:schemeClr val="bg1"/>
                </a:solidFill>
              </a:rPr>
              <a:t>значимая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линейная </a:t>
            </a:r>
            <a:r>
              <a:rPr lang="ru-RU" sz="2400" dirty="0">
                <a:solidFill>
                  <a:schemeClr val="bg1"/>
                </a:solidFill>
              </a:rPr>
              <a:t>связь между переменными, исследователь </a:t>
            </a:r>
            <a:r>
              <a:rPr lang="ru-RU" sz="2400" dirty="0" smtClean="0">
                <a:solidFill>
                  <a:schemeClr val="bg1"/>
                </a:solidFill>
              </a:rPr>
              <a:t>должен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рассмотреть </a:t>
            </a:r>
            <a:r>
              <a:rPr lang="ru-RU" sz="2400" dirty="0">
                <a:solidFill>
                  <a:schemeClr val="bg1"/>
                </a:solidFill>
              </a:rPr>
              <a:t>возможные виды связи между переменными </a:t>
            </a:r>
            <a:r>
              <a:rPr lang="ru-RU" sz="2400" dirty="0" smtClean="0">
                <a:solidFill>
                  <a:schemeClr val="bg1"/>
                </a:solidFill>
              </a:rPr>
              <a:t>и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выбрать </a:t>
            </a:r>
            <a:r>
              <a:rPr lang="ru-RU" sz="2400" dirty="0">
                <a:solidFill>
                  <a:schemeClr val="bg1"/>
                </a:solidFill>
              </a:rPr>
              <a:t>ту, которая диктуется логикой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7231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4" y="226774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1. Прямая причинно-следственная связь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2. Обратная причинно-следственная связь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3. Связь вызвана третьей (скрытой) </a:t>
            </a:r>
            <a:r>
              <a:rPr lang="ru-RU" sz="2400" b="1" dirty="0" smtClean="0">
                <a:solidFill>
                  <a:schemeClr val="bg1"/>
                </a:solidFill>
              </a:rPr>
              <a:t>или несколькими скрытыми переменными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4. </a:t>
            </a:r>
            <a:r>
              <a:rPr lang="ru-RU" sz="2400" b="1" dirty="0">
                <a:solidFill>
                  <a:schemeClr val="bg1"/>
                </a:solidFill>
              </a:rPr>
              <a:t>Связи нет, наблюдаемая зависимость случайна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7019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chemeClr val="bg1"/>
                </a:solidFill>
              </a:rPr>
              <a:t>Виды связи </a:t>
            </a:r>
            <a:r>
              <a:rPr lang="ru-RU" sz="3600" b="1" u="sng" dirty="0">
                <a:solidFill>
                  <a:schemeClr val="bg1"/>
                </a:solidFill>
              </a:rPr>
              <a:t>между переменными</a:t>
            </a:r>
            <a:endParaRPr lang="ru-RU" sz="3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481" y="1916832"/>
            <a:ext cx="3659447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929504"/>
            <a:ext cx="302433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481" y="3488336"/>
            <a:ext cx="3659447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3501008"/>
            <a:ext cx="302433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548680"/>
            <a:ext cx="425847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</a:rPr>
              <a:t>1. Прямая причинно-следственная связь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553" y="2068434"/>
            <a:ext cx="290147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Увеличение контрастности </a:t>
            </a:r>
          </a:p>
          <a:p>
            <a:r>
              <a:rPr lang="ru-RU" dirty="0" smtClean="0"/>
              <a:t>климата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54584" y="2060848"/>
            <a:ext cx="2788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Активизация физического </a:t>
            </a:r>
          </a:p>
          <a:p>
            <a:r>
              <a:rPr lang="ru-RU" dirty="0" smtClean="0"/>
              <a:t>выветривания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1340" y="3643758"/>
            <a:ext cx="323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Увеличение скорости </a:t>
            </a:r>
          </a:p>
          <a:p>
            <a:r>
              <a:rPr lang="ru-RU" dirty="0" smtClean="0"/>
              <a:t>тектонического поднятия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6951" y="3643757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Активизация эрозионной </a:t>
            </a:r>
          </a:p>
          <a:p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111851" y="2174607"/>
            <a:ext cx="776282" cy="5760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111851" y="3717032"/>
            <a:ext cx="776282" cy="5760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4521" y="1815480"/>
            <a:ext cx="3223384" cy="1685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9146" y="1735940"/>
            <a:ext cx="3311286" cy="1765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476672"/>
            <a:ext cx="444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2. Обратная причинно-следственная связь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1" y="1844824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Увеличение массы органического вещества, захороненного на дне водоема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2048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Усиление восстановительной среды в придонных слоях.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136083" y="2029331"/>
            <a:ext cx="776282" cy="5760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4104836" y="2761301"/>
            <a:ext cx="664959" cy="5760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84044" y="1474598"/>
            <a:ext cx="3223384" cy="1685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434829"/>
            <a:ext cx="3311286" cy="1765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69960" y="3879850"/>
            <a:ext cx="4978303" cy="20626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864096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</a:rPr>
              <a:t>3. Связь вызвана третьей (скрытой) или несколькими скрытыми переменными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5" y="162880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Активизация эрозионной деятельности в Саратовском Левобережье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162880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Активизация оползневой деятельности в Саратовском Правобережье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18333" y="3879850"/>
            <a:ext cx="30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Тектоническая активизация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3201" y="4431503"/>
            <a:ext cx="347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Увеличение количества осадков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16359" y="501912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Возрастание антропогенной нагрузки (как на склоны Приволжской возвышенности, так и на сельскохозяйственные почвы в Левобережье).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136083" y="2029331"/>
            <a:ext cx="776282" cy="5760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V="1">
            <a:off x="5681531" y="3261003"/>
            <a:ext cx="672254" cy="56552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V="1">
            <a:off x="2555776" y="3261003"/>
            <a:ext cx="672254" cy="56552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36096" y="1933527"/>
            <a:ext cx="3311286" cy="1765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023" y="2013066"/>
            <a:ext cx="3223384" cy="1685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548680"/>
            <a:ext cx="624644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</a:rPr>
              <a:t>4. Связи нет, наблюдаемая зависимость случайна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492896"/>
            <a:ext cx="25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мигрантов в Западной Европе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242088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Вулканическая активность на Камчатке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8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38574fdaa2e6b5e0350333f0394c5a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134225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825" y="1700808"/>
            <a:ext cx="77546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- Применение </a:t>
            </a:r>
            <a:r>
              <a:rPr lang="ru-RU" sz="2400" b="1" dirty="0">
                <a:solidFill>
                  <a:schemeClr val="bg1"/>
                </a:solidFill>
              </a:rPr>
              <a:t>возможно при наличии достаточного количества наблюдений для изучения. На практике считается, что число наблюдений должно не менее чем в 5­­-6 раз превышать число факторов (также встречается рекомендация использовать пропорцию, не менее чем в 10 раз превышающую количество факторов).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- Необходимо</a:t>
            </a:r>
            <a:r>
              <a:rPr lang="ru-RU" sz="2400" b="1" dirty="0">
                <a:solidFill>
                  <a:schemeClr val="bg1"/>
                </a:solidFill>
              </a:rPr>
              <a:t>, чтобы совокупность значений </a:t>
            </a:r>
            <a:r>
              <a:rPr lang="ru-RU" sz="2400" b="1" dirty="0" smtClean="0">
                <a:solidFill>
                  <a:schemeClr val="bg1"/>
                </a:solidFill>
              </a:rPr>
              <a:t>подчинялась нормальному </a:t>
            </a:r>
            <a:r>
              <a:rPr lang="ru-RU" sz="2400" b="1" dirty="0">
                <a:solidFill>
                  <a:schemeClr val="bg1"/>
                </a:solidFill>
              </a:rPr>
              <a:t>распределению.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854" y="404664"/>
            <a:ext cx="826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chemeClr val="bg1"/>
                </a:solidFill>
              </a:rPr>
              <a:t>Ограничения корреляционного анализа</a:t>
            </a:r>
            <a:endParaRPr lang="ru-RU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64" y="25442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 (прямая) зависимость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980728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Визуально видно, что имеет место линейная зависимость, которая положительна. Это означает, что увеличение переменной </a:t>
            </a: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сопровождается увеличением второй переменной </a:t>
            </a:r>
            <a:r>
              <a:rPr lang="en-US" b="1" dirty="0" smtClean="0">
                <a:solidFill>
                  <a:schemeClr val="bg1"/>
                </a:solidFill>
              </a:rPr>
              <a:t>Y</a:t>
            </a:r>
            <a:r>
              <a:rPr lang="ru-RU" dirty="0" smtClean="0">
                <a:solidFill>
                  <a:schemeClr val="bg1"/>
                </a:solidFill>
              </a:rPr>
              <a:t>, уменьшение </a:t>
            </a: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уменьшением </a:t>
            </a:r>
            <a:r>
              <a:rPr lang="en-US" b="1" dirty="0" smtClean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19795"/>
              </p:ext>
            </p:extLst>
          </p:nvPr>
        </p:nvGraphicFramePr>
        <p:xfrm>
          <a:off x="434008" y="2204864"/>
          <a:ext cx="1113656" cy="438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828"/>
                <a:gridCol w="5568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0.83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1.79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1.01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1.19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2.55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2.75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2.09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1.78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6.21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2.20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1.08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242689"/>
              </p:ext>
            </p:extLst>
          </p:nvPr>
        </p:nvGraphicFramePr>
        <p:xfrm>
          <a:off x="2087893" y="2420888"/>
          <a:ext cx="6624736" cy="405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97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53006"/>
            <a:ext cx="6662737" cy="4797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90808"/>
              </p:ext>
            </p:extLst>
          </p:nvPr>
        </p:nvGraphicFramePr>
        <p:xfrm>
          <a:off x="467544" y="1644793"/>
          <a:ext cx="1113656" cy="438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828"/>
                <a:gridCol w="5568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1.06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0.83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1.00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1.79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1.01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1.19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2.55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2.75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2.09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1.78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6.21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2.20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1.08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3.80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14938" y="25442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 (прямая) зависимость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31815"/>
              </p:ext>
            </p:extLst>
          </p:nvPr>
        </p:nvGraphicFramePr>
        <p:xfrm>
          <a:off x="395536" y="1484784"/>
          <a:ext cx="1579240" cy="3986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620"/>
                <a:gridCol w="789620"/>
              </a:tblGrid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387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375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384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350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403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386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361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14938" y="25442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Отрицательная  (обратная) зависимость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38415"/>
              </p:ext>
            </p:extLst>
          </p:nvPr>
        </p:nvGraphicFramePr>
        <p:xfrm>
          <a:off x="2339752" y="1124744"/>
          <a:ext cx="64807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70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85256"/>
            <a:ext cx="5821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Отрицательная  (обратная) зависимость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87595"/>
              </p:ext>
            </p:extLst>
          </p:nvPr>
        </p:nvGraphicFramePr>
        <p:xfrm>
          <a:off x="467544" y="1628800"/>
          <a:ext cx="1579240" cy="3986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620"/>
                <a:gridCol w="789620"/>
              </a:tblGrid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387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375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384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383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350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403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386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361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043138"/>
              </p:ext>
            </p:extLst>
          </p:nvPr>
        </p:nvGraphicFramePr>
        <p:xfrm>
          <a:off x="2411760" y="1196752"/>
          <a:ext cx="63367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4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105268"/>
              </p:ext>
            </p:extLst>
          </p:nvPr>
        </p:nvGraphicFramePr>
        <p:xfrm>
          <a:off x="251520" y="836712"/>
          <a:ext cx="85689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44739"/>
              </p:ext>
            </p:extLst>
          </p:nvPr>
        </p:nvGraphicFramePr>
        <p:xfrm>
          <a:off x="179512" y="3933056"/>
          <a:ext cx="8712967" cy="284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99792" y="254425"/>
            <a:ext cx="3412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Отсутствие зависимости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864" y="188640"/>
            <a:ext cx="8424936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700" b="1" u="sng" dirty="0">
                <a:solidFill>
                  <a:schemeClr val="bg1"/>
                </a:solidFill>
              </a:rPr>
              <a:t>Коэффициент корреляции</a:t>
            </a:r>
            <a:r>
              <a:rPr lang="ru-RU" sz="27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измеряет силу и </a:t>
            </a:r>
            <a:r>
              <a:rPr lang="ru-RU" sz="2400" dirty="0" smtClean="0">
                <a:solidFill>
                  <a:schemeClr val="bg1"/>
                </a:solidFill>
              </a:rPr>
              <a:t>направление связи между </a:t>
            </a:r>
            <a:r>
              <a:rPr lang="ru-RU" sz="2400" dirty="0">
                <a:solidFill>
                  <a:schemeClr val="bg1"/>
                </a:solidFill>
              </a:rPr>
              <a:t>двумя переменными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i="1" u="sng" dirty="0">
                <a:solidFill>
                  <a:schemeClr val="bg1"/>
                </a:solidFill>
              </a:rPr>
              <a:t>Обозначения: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Выборочный коэффициент корреляции </a:t>
            </a:r>
            <a:r>
              <a:rPr lang="en-US" sz="2400" b="1" i="1" dirty="0">
                <a:solidFill>
                  <a:schemeClr val="bg1"/>
                </a:solidFill>
              </a:rPr>
              <a:t>r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Коэффициент корреляции генеральной совокупности </a:t>
            </a:r>
            <a:r>
              <a:rPr lang="ru-RU" sz="2400" b="1" i="1" dirty="0">
                <a:solidFill>
                  <a:schemeClr val="bg1"/>
                </a:solidFill>
              </a:rPr>
              <a:t>ρ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077072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193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Значения коэффициента корреляции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894" y="1347185"/>
            <a:ext cx="81369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Коэффициент корреляции изменяется на отрезке </a:t>
            </a:r>
            <a:r>
              <a:rPr lang="ru-RU" b="1" u="sng" dirty="0">
                <a:solidFill>
                  <a:schemeClr val="bg1"/>
                </a:solidFill>
              </a:rPr>
              <a:t>от –1 до +1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Если между переменными существует </a:t>
            </a:r>
            <a:r>
              <a:rPr lang="ru-RU" b="1" u="sng" dirty="0">
                <a:solidFill>
                  <a:schemeClr val="bg1"/>
                </a:solidFill>
              </a:rPr>
              <a:t>сильная </a:t>
            </a:r>
            <a:r>
              <a:rPr lang="ru-RU" b="1" u="sng" dirty="0" smtClean="0">
                <a:solidFill>
                  <a:schemeClr val="bg1"/>
                </a:solidFill>
              </a:rPr>
              <a:t>положительная связь</a:t>
            </a:r>
            <a:r>
              <a:rPr lang="ru-RU" dirty="0">
                <a:solidFill>
                  <a:schemeClr val="bg1"/>
                </a:solidFill>
              </a:rPr>
              <a:t>, то значение </a:t>
            </a:r>
            <a:r>
              <a:rPr lang="ru-RU" b="1" u="sng" dirty="0">
                <a:solidFill>
                  <a:schemeClr val="bg1"/>
                </a:solidFill>
              </a:rPr>
              <a:t>r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будет близко к </a:t>
            </a:r>
            <a:r>
              <a:rPr lang="ru-RU" b="1" u="sng" dirty="0">
                <a:solidFill>
                  <a:schemeClr val="bg1"/>
                </a:solidFill>
              </a:rPr>
              <a:t>+1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Если между переменными существует </a:t>
            </a:r>
            <a:r>
              <a:rPr lang="ru-RU" b="1" dirty="0">
                <a:solidFill>
                  <a:schemeClr val="bg1"/>
                </a:solidFill>
              </a:rPr>
              <a:t>сильная </a:t>
            </a:r>
            <a:r>
              <a:rPr lang="ru-RU" b="1" dirty="0" smtClean="0">
                <a:solidFill>
                  <a:schemeClr val="bg1"/>
                </a:solidFill>
              </a:rPr>
              <a:t>отрицательная связь</a:t>
            </a:r>
            <a:r>
              <a:rPr lang="ru-RU" dirty="0">
                <a:solidFill>
                  <a:schemeClr val="bg1"/>
                </a:solidFill>
              </a:rPr>
              <a:t>, то значение </a:t>
            </a:r>
            <a:r>
              <a:rPr lang="ru-RU" b="1" dirty="0">
                <a:solidFill>
                  <a:schemeClr val="bg1"/>
                </a:solidFill>
              </a:rPr>
              <a:t>r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будет близко к </a:t>
            </a:r>
            <a:r>
              <a:rPr lang="ru-RU" b="1" dirty="0">
                <a:solidFill>
                  <a:schemeClr val="bg1"/>
                </a:solidFill>
              </a:rPr>
              <a:t>–1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Когда между переменными </a:t>
            </a:r>
            <a:r>
              <a:rPr lang="ru-RU" b="1" u="sng" dirty="0">
                <a:solidFill>
                  <a:schemeClr val="bg1"/>
                </a:solidFill>
              </a:rPr>
              <a:t>нет линейной связи или она </a:t>
            </a:r>
            <a:r>
              <a:rPr lang="ru-RU" b="1" u="sng" dirty="0" smtClean="0">
                <a:solidFill>
                  <a:schemeClr val="bg1"/>
                </a:solidFill>
              </a:rPr>
              <a:t>очень слабая</a:t>
            </a:r>
            <a:r>
              <a:rPr lang="ru-RU" dirty="0">
                <a:solidFill>
                  <a:schemeClr val="bg1"/>
                </a:solidFill>
              </a:rPr>
              <a:t>, значение </a:t>
            </a:r>
            <a:r>
              <a:rPr lang="ru-RU" b="1" u="sng" dirty="0">
                <a:solidFill>
                  <a:schemeClr val="bg1"/>
                </a:solidFill>
              </a:rPr>
              <a:t>r</a:t>
            </a:r>
            <a:r>
              <a:rPr lang="ru-RU" dirty="0">
                <a:solidFill>
                  <a:schemeClr val="bg1"/>
                </a:solidFill>
              </a:rPr>
              <a:t> будет близко к </a:t>
            </a:r>
            <a:r>
              <a:rPr lang="ru-RU" b="1" u="sng" dirty="0">
                <a:solidFill>
                  <a:schemeClr val="bg1"/>
                </a:solidFill>
              </a:rPr>
              <a:t>0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3" y="4828863"/>
            <a:ext cx="77819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1062</Words>
  <Application>Microsoft Office PowerPoint</Application>
  <PresentationFormat>Экран (4:3)</PresentationFormat>
  <Paragraphs>575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КОРРЕЛЯЦИОННЫЙ  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КОРРЕЛЯЦИОННЫЙ АНАЛИЗ</dc:title>
  <dc:creator>Андрей</dc:creator>
  <cp:lastModifiedBy>1</cp:lastModifiedBy>
  <cp:revision>45</cp:revision>
  <dcterms:created xsi:type="dcterms:W3CDTF">2016-03-22T21:04:25Z</dcterms:created>
  <dcterms:modified xsi:type="dcterms:W3CDTF">2021-03-21T19:43:16Z</dcterms:modified>
</cp:coreProperties>
</file>