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94" r:id="rId5"/>
    <p:sldId id="280" r:id="rId6"/>
    <p:sldId id="259" r:id="rId7"/>
    <p:sldId id="290" r:id="rId8"/>
    <p:sldId id="262" r:id="rId9"/>
    <p:sldId id="293" r:id="rId10"/>
    <p:sldId id="264" r:id="rId11"/>
    <p:sldId id="296" r:id="rId12"/>
    <p:sldId id="258" r:id="rId13"/>
    <p:sldId id="265" r:id="rId14"/>
    <p:sldId id="269" r:id="rId15"/>
    <p:sldId id="268" r:id="rId16"/>
    <p:sldId id="271" r:id="rId17"/>
    <p:sldId id="298" r:id="rId18"/>
    <p:sldId id="270" r:id="rId19"/>
    <p:sldId id="263" r:id="rId20"/>
    <p:sldId id="299" r:id="rId21"/>
    <p:sldId id="284" r:id="rId22"/>
    <p:sldId id="292" r:id="rId23"/>
    <p:sldId id="301" r:id="rId24"/>
    <p:sldId id="302" r:id="rId25"/>
    <p:sldId id="283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55" autoAdjust="0"/>
  </p:normalViewPr>
  <p:slideViewPr>
    <p:cSldViewPr>
      <p:cViewPr varScale="1">
        <p:scale>
          <a:sx n="121" d="100"/>
          <a:sy n="121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6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70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20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0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33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9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4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67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1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7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4D59-88D0-4FC2-9DBD-E5DCF07066F9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E6E68-71F0-493D-87F2-D0E010578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stack.imgur.com/x1GQ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519"/>
            <a:ext cx="9144001" cy="432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1432" y="1412776"/>
            <a:ext cx="91085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500" b="1" dirty="0" smtClean="0">
                <a:solidFill>
                  <a:schemeClr val="bg1"/>
                </a:solidFill>
              </a:rPr>
              <a:t>Проверка статистических гипотез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32656"/>
            <a:ext cx="71287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500" b="1" dirty="0" smtClean="0">
                <a:solidFill>
                  <a:schemeClr val="bg1"/>
                </a:solidFill>
              </a:rPr>
              <a:t>Статистические гипотезы</a:t>
            </a:r>
            <a:endParaRPr lang="ru-RU" sz="4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300" y="47667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Нулевая и альтернативная гипотезы могут быть трех разных видов: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5070"/>
            <a:ext cx="2930665" cy="306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55337"/>
            <a:ext cx="2888934" cy="30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12" y="3447660"/>
            <a:ext cx="2853902" cy="302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5440" y="2845834"/>
            <a:ext cx="2071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Двусторонняя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424" y="2869161"/>
            <a:ext cx="2237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Левосторонняя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9767" y="2860710"/>
            <a:ext cx="2399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Правосторонняя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5736" y="2996952"/>
            <a:ext cx="6311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chemeClr val="bg1"/>
                </a:solidFill>
              </a:rPr>
              <a:t>Шаг </a:t>
            </a:r>
            <a:r>
              <a:rPr lang="ru-RU" u="sng" dirty="0" smtClean="0">
                <a:solidFill>
                  <a:schemeClr val="bg1"/>
                </a:solidFill>
              </a:rPr>
              <a:t>2.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Задать уровень значимости </a:t>
            </a:r>
            <a:r>
              <a:rPr lang="ru-RU" b="1" i="1" dirty="0" smtClean="0">
                <a:solidFill>
                  <a:schemeClr val="bg1"/>
                </a:solidFill>
              </a:rPr>
              <a:t>α</a:t>
            </a:r>
            <a:r>
              <a:rPr lang="ru-RU" dirty="0" smtClean="0">
                <a:solidFill>
                  <a:schemeClr val="bg1"/>
                </a:solidFill>
              </a:rPr>
              <a:t> (или </a:t>
            </a:r>
            <a:r>
              <a:rPr lang="en-US" b="1" i="1" dirty="0" smtClean="0">
                <a:solidFill>
                  <a:schemeClr val="bg1"/>
                </a:solidFill>
              </a:rPr>
              <a:t>p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0981" y="5314663"/>
            <a:ext cx="834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solidFill>
                  <a:schemeClr val="bg1"/>
                </a:solidFill>
              </a:rPr>
              <a:t>«Отклонить» </a:t>
            </a:r>
            <a:r>
              <a:rPr lang="ru-RU" u="sng" dirty="0">
                <a:solidFill>
                  <a:schemeClr val="bg1"/>
                </a:solidFill>
              </a:rPr>
              <a:t>означает </a:t>
            </a:r>
            <a:r>
              <a:rPr lang="ru-RU" u="sng" dirty="0" smtClean="0">
                <a:solidFill>
                  <a:schemeClr val="bg1"/>
                </a:solidFill>
              </a:rPr>
              <a:t>«получить статистическое обоснование для отклонения основной (нулевой) гипотезы».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021288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Альтернативная гипотеза H</a:t>
            </a:r>
            <a:r>
              <a:rPr lang="ru-RU" sz="2400" b="1" baseline="-25000" dirty="0">
                <a:solidFill>
                  <a:schemeClr val="bg1"/>
                </a:solidFill>
              </a:rPr>
              <a:t>1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принимается только тогда, </a:t>
            </a:r>
            <a:r>
              <a:rPr lang="ru-RU" dirty="0" smtClean="0">
                <a:solidFill>
                  <a:schemeClr val="bg1"/>
                </a:solidFill>
              </a:rPr>
              <a:t>когда есть </a:t>
            </a:r>
            <a:r>
              <a:rPr lang="ru-RU" dirty="0">
                <a:solidFill>
                  <a:schemeClr val="bg1"/>
                </a:solidFill>
              </a:rPr>
              <a:t>убедительное статистическое доказательство </a:t>
            </a:r>
            <a:r>
              <a:rPr lang="ru-RU" dirty="0" smtClean="0">
                <a:solidFill>
                  <a:schemeClr val="bg1"/>
                </a:solidFill>
              </a:rPr>
              <a:t>для отклонения </a:t>
            </a:r>
            <a:r>
              <a:rPr lang="ru-RU" dirty="0">
                <a:solidFill>
                  <a:schemeClr val="bg1"/>
                </a:solidFill>
              </a:rPr>
              <a:t>основной гипотезы.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4" y="188640"/>
            <a:ext cx="74199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460915" y="2060846"/>
            <a:ext cx="7913687" cy="2365375"/>
            <a:chOff x="460915" y="2060846"/>
            <a:chExt cx="7913687" cy="23653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15" y="2060846"/>
              <a:ext cx="7913687" cy="236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758545" y="3769838"/>
              <a:ext cx="936104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164288" y="3027509"/>
              <a:ext cx="936104" cy="43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43489" y="4509120"/>
            <a:ext cx="834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chemeClr val="bg1"/>
                </a:solidFill>
              </a:rPr>
              <a:t>«Принять» означает «не получить убедительных аргументов </a:t>
            </a:r>
            <a:r>
              <a:rPr lang="ru-RU" u="sng" dirty="0" smtClean="0">
                <a:solidFill>
                  <a:schemeClr val="bg1"/>
                </a:solidFill>
              </a:rPr>
              <a:t>для отклонения </a:t>
            </a:r>
            <a:r>
              <a:rPr lang="ru-RU" u="sng" dirty="0">
                <a:solidFill>
                  <a:schemeClr val="bg1"/>
                </a:solidFill>
              </a:rPr>
              <a:t>гипотезы».</a:t>
            </a:r>
          </a:p>
        </p:txBody>
      </p:sp>
    </p:spTree>
    <p:extLst>
      <p:ext uri="{BB962C8B-B14F-4D97-AF65-F5344CB8AC3E}">
        <p14:creationId xmlns:p14="http://schemas.microsoft.com/office/powerpoint/2010/main" val="3268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324" y="29249"/>
            <a:ext cx="82421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Ошибки первого и второго рода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Ошибка </a:t>
            </a:r>
            <a:r>
              <a:rPr lang="ru-RU" sz="2400" b="1" u="sng" dirty="0">
                <a:solidFill>
                  <a:schemeClr val="bg1"/>
                </a:solidFill>
              </a:rPr>
              <a:t>первого </a:t>
            </a:r>
            <a:r>
              <a:rPr lang="ru-RU" sz="2400" b="1" u="sng" dirty="0" smtClean="0">
                <a:solidFill>
                  <a:schemeClr val="bg1"/>
                </a:solidFill>
              </a:rPr>
              <a:t>рода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происходит, если </a:t>
            </a:r>
            <a:r>
              <a:rPr lang="ru-RU" sz="2400" dirty="0" smtClean="0">
                <a:solidFill>
                  <a:schemeClr val="bg1"/>
                </a:solidFill>
              </a:rPr>
              <a:t>мы отвергаем </a:t>
            </a:r>
            <a:r>
              <a:rPr lang="ru-RU" sz="2400" dirty="0">
                <a:solidFill>
                  <a:schemeClr val="bg1"/>
                </a:solidFill>
              </a:rPr>
              <a:t>верную нулевую гипотезу.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Ошибка </a:t>
            </a:r>
            <a:r>
              <a:rPr lang="ru-RU" sz="2400" b="1" u="sng" dirty="0">
                <a:solidFill>
                  <a:schemeClr val="bg1"/>
                </a:solidFill>
              </a:rPr>
              <a:t>второго рода </a:t>
            </a:r>
            <a:r>
              <a:rPr lang="ru-RU" sz="2400" dirty="0" smtClean="0">
                <a:solidFill>
                  <a:schemeClr val="bg1"/>
                </a:solidFill>
              </a:rPr>
              <a:t>происходит</a:t>
            </a:r>
            <a:r>
              <a:rPr lang="ru-RU" sz="2400" dirty="0">
                <a:solidFill>
                  <a:schemeClr val="bg1"/>
                </a:solidFill>
              </a:rPr>
              <a:t>, если </a:t>
            </a:r>
            <a:r>
              <a:rPr lang="ru-RU" sz="2400" dirty="0" smtClean="0">
                <a:solidFill>
                  <a:schemeClr val="bg1"/>
                </a:solidFill>
              </a:rPr>
              <a:t>мы принимаем </a:t>
            </a:r>
            <a:r>
              <a:rPr lang="ru-RU" sz="2400" dirty="0">
                <a:solidFill>
                  <a:schemeClr val="bg1"/>
                </a:solidFill>
              </a:rPr>
              <a:t>нулевую гипотезу, когда она неверна.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4" y="2708920"/>
            <a:ext cx="79152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149" y="5229200"/>
            <a:ext cx="8748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Уровнем значимости </a:t>
            </a:r>
            <a:r>
              <a:rPr lang="ru-RU" sz="2400" dirty="0" smtClean="0">
                <a:solidFill>
                  <a:schemeClr val="bg1"/>
                </a:solidFill>
              </a:rPr>
              <a:t>называется вероятность </a:t>
            </a:r>
            <a:r>
              <a:rPr lang="ru-RU" sz="2400" dirty="0">
                <a:solidFill>
                  <a:schemeClr val="bg1"/>
                </a:solidFill>
              </a:rPr>
              <a:t>ошибочного отклонения нулевой гипотезы. Или, </a:t>
            </a:r>
            <a:r>
              <a:rPr lang="ru-RU" sz="2400" dirty="0" smtClean="0">
                <a:solidFill>
                  <a:schemeClr val="bg1"/>
                </a:solidFill>
              </a:rPr>
              <a:t>иными словами</a:t>
            </a:r>
            <a:r>
              <a:rPr lang="ru-RU" sz="2400" dirty="0">
                <a:solidFill>
                  <a:schemeClr val="bg1"/>
                </a:solidFill>
              </a:rPr>
              <a:t>, </a:t>
            </a:r>
            <a:r>
              <a:rPr lang="ru-RU" sz="2400" b="1" u="sng" dirty="0" smtClean="0">
                <a:solidFill>
                  <a:schemeClr val="bg1"/>
                </a:solidFill>
              </a:rPr>
              <a:t>уровень значимости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— это</a:t>
            </a:r>
            <a:r>
              <a:rPr lang="ru-RU" sz="2400" dirty="0">
                <a:solidFill>
                  <a:schemeClr val="bg1"/>
                </a:solidFill>
              </a:rPr>
              <a:t> вероятность ошибки первого рода при принятии решения. 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Множество значений статистики включает две области:</a:t>
            </a:r>
          </a:p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Область принятия гипотезы</a:t>
            </a:r>
            <a:r>
              <a:rPr lang="ru-RU" sz="2400" dirty="0" smtClean="0">
                <a:solidFill>
                  <a:schemeClr val="bg1"/>
                </a:solidFill>
              </a:rPr>
              <a:t>, то есть множество тех значений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статистики, при которых гипотеза H</a:t>
            </a:r>
            <a:r>
              <a:rPr lang="ru-RU" sz="2400" b="1" dirty="0" smtClean="0">
                <a:solidFill>
                  <a:schemeClr val="bg1"/>
                </a:solidFill>
              </a:rPr>
              <a:t>0 </a:t>
            </a:r>
            <a:r>
              <a:rPr lang="ru-RU" sz="2400" dirty="0" smtClean="0">
                <a:solidFill>
                  <a:schemeClr val="bg1"/>
                </a:solidFill>
              </a:rPr>
              <a:t>принимается,</a:t>
            </a:r>
          </a:p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Критическую область</a:t>
            </a:r>
            <a:r>
              <a:rPr lang="ru-RU" sz="2400" dirty="0" smtClean="0">
                <a:solidFill>
                  <a:schemeClr val="bg1"/>
                </a:solidFill>
              </a:rPr>
              <a:t>, то есть множество тех значений статистики, при которых гипотеза H</a:t>
            </a:r>
            <a:r>
              <a:rPr lang="ru-RU" sz="2400" b="1" dirty="0" smtClean="0">
                <a:solidFill>
                  <a:schemeClr val="bg1"/>
                </a:solidFill>
              </a:rPr>
              <a:t>0 </a:t>
            </a:r>
            <a:r>
              <a:rPr lang="ru-RU" sz="2400" dirty="0" smtClean="0">
                <a:solidFill>
                  <a:schemeClr val="bg1"/>
                </a:solidFill>
              </a:rPr>
              <a:t>отклоняется и принимается альтернативная гипотеза.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888"/>
            <a:ext cx="7800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257693" y="2558256"/>
            <a:ext cx="8064896" cy="3468712"/>
            <a:chOff x="257693" y="2558256"/>
            <a:chExt cx="8064896" cy="346871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7693" y="2558256"/>
              <a:ext cx="80648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u="sng" dirty="0" smtClean="0">
                  <a:solidFill>
                    <a:schemeClr val="bg1"/>
                  </a:solidFill>
                </a:rPr>
                <a:t>Критические значения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</a:rPr>
                <a:t>отделяют критическую область от области принятия гипотезы.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771800" y="3603171"/>
              <a:ext cx="25074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u="sng" dirty="0" smtClean="0">
                  <a:solidFill>
                    <a:schemeClr val="bg1"/>
                  </a:solidFill>
                </a:rPr>
                <a:t>Критические значения</a:t>
              </a:r>
              <a:r>
                <a:rPr lang="ru-RU" b="1" dirty="0" smtClean="0">
                  <a:solidFill>
                    <a:schemeClr val="bg1"/>
                  </a:solidFill>
                </a:rPr>
                <a:t> 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483768" y="5877272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5508104" y="5882952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2555776" y="3972503"/>
              <a:ext cx="1296144" cy="190476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4139952" y="3972503"/>
              <a:ext cx="1440160" cy="190476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07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35766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Критическая область строится, исходя из имеющихся знаний </a:t>
            </a:r>
            <a:r>
              <a:rPr lang="ru-RU" sz="2400" dirty="0" smtClean="0">
                <a:solidFill>
                  <a:schemeClr val="bg1"/>
                </a:solidFill>
              </a:rPr>
              <a:t>о законе </a:t>
            </a:r>
            <a:r>
              <a:rPr lang="ru-RU" sz="2400" dirty="0">
                <a:solidFill>
                  <a:schemeClr val="bg1"/>
                </a:solidFill>
              </a:rPr>
              <a:t>распределения статистики, и зависит от: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объема выборки,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уровня значимости, задаваемого исследователем,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• вида альтернативной гипотезы.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420059"/>
            <a:ext cx="3840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Левосторонняя критическая область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7605" y="2462765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Двусторонняя критическая область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3597" y="4420059"/>
            <a:ext cx="4147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Правосторонняя критическая область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54974"/>
            <a:ext cx="3638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65" y="5479504"/>
            <a:ext cx="2200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71" y="4939613"/>
            <a:ext cx="3524250" cy="52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090" y="5549052"/>
            <a:ext cx="2121477" cy="59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49" y="2951981"/>
            <a:ext cx="4181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9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447055"/>
            <a:ext cx="491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Двусторонняя критическая область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168507" y="188640"/>
            <a:ext cx="3960440" cy="828949"/>
            <a:chOff x="5168507" y="188640"/>
            <a:chExt cx="3960440" cy="82894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168507" y="188640"/>
              <a:ext cx="396044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2" t="53374" r="21498" b="16481"/>
            <a:stretch/>
          </p:blipFill>
          <p:spPr bwMode="auto">
            <a:xfrm>
              <a:off x="5168507" y="457201"/>
              <a:ext cx="3960440" cy="560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0" y="1245158"/>
            <a:ext cx="9143999" cy="4869892"/>
            <a:chOff x="0" y="1245158"/>
            <a:chExt cx="9143999" cy="4869892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5158"/>
              <a:ext cx="9143999" cy="4869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07504" y="2708920"/>
              <a:ext cx="3168352" cy="1890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505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06" y="333092"/>
            <a:ext cx="36401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5537"/>
            <a:ext cx="446724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Левосторонняя критическая область</a:t>
            </a:r>
            <a:endParaRPr lang="ru-RU" sz="2100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1412776"/>
            <a:ext cx="9144000" cy="4968551"/>
            <a:chOff x="0" y="1412776"/>
            <a:chExt cx="9144000" cy="496855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2776"/>
              <a:ext cx="9144000" cy="4968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3284984"/>
              <a:ext cx="3240360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852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5244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Правосторонняя критическая область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62" y="418952"/>
            <a:ext cx="35242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1160010"/>
            <a:ext cx="9144000" cy="5007428"/>
            <a:chOff x="0" y="1160010"/>
            <a:chExt cx="9144000" cy="500742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60010"/>
              <a:ext cx="9144000" cy="500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07504" y="2996952"/>
              <a:ext cx="3312368" cy="1944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08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767" y="33265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Концентрация россыпного золота в регионе в среднем составляет 5,3 г/т.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После результатов исследований шлиховых проб, отобранных в новом районе, обнаружилось, что среднее содержание золота в них ниже его средней концентрации по региону.</a:t>
            </a:r>
          </a:p>
          <a:p>
            <a:pPr algn="just"/>
            <a:endParaRPr lang="ru-RU" dirty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Являются ли результаты исследованием достаточным основание для того чтобы считать новый район бесперспективным? (Район считается бесперспективным, если средняя концентрация золота в отложениях меньше среднего значения по региону).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836498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Гипотезы будут записаны так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Н</a:t>
            </a:r>
            <a:r>
              <a:rPr lang="ru-RU" sz="3600" b="1" baseline="-25000" dirty="0" smtClean="0">
                <a:solidFill>
                  <a:schemeClr val="bg1"/>
                </a:solidFill>
              </a:rPr>
              <a:t>0</a:t>
            </a:r>
            <a:r>
              <a:rPr lang="ru-RU" sz="3600" b="1" dirty="0">
                <a:solidFill>
                  <a:schemeClr val="bg1"/>
                </a:solidFill>
              </a:rPr>
              <a:t>: μ ≥ 5,3</a:t>
            </a:r>
          </a:p>
          <a:p>
            <a:pPr lvl="0" algn="ctr"/>
            <a:endParaRPr lang="ru-RU" sz="36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Н</a:t>
            </a:r>
            <a:r>
              <a:rPr lang="ru-RU" sz="3600" b="1" baseline="-25000" dirty="0" smtClean="0">
                <a:solidFill>
                  <a:schemeClr val="bg1"/>
                </a:solidFill>
              </a:rPr>
              <a:t>1</a:t>
            </a:r>
            <a:r>
              <a:rPr lang="ru-RU" sz="3600" b="1" dirty="0">
                <a:solidFill>
                  <a:schemeClr val="bg1"/>
                </a:solidFill>
              </a:rPr>
              <a:t>: μ &lt; 5,3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854013" y="4515714"/>
            <a:ext cx="4248472" cy="2321479"/>
            <a:chOff x="2555776" y="3212976"/>
            <a:chExt cx="6408712" cy="316835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1" t="36232" r="1963"/>
            <a:stretch/>
          </p:blipFill>
          <p:spPr bwMode="auto">
            <a:xfrm>
              <a:off x="2555776" y="3212976"/>
              <a:ext cx="6408712" cy="316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555776" y="3290614"/>
              <a:ext cx="720080" cy="1578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2304256" cy="241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9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6006" y="1886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chemeClr val="bg1"/>
                </a:solidFill>
              </a:rPr>
              <a:t>Статистической гипотезой </a:t>
            </a:r>
            <a:r>
              <a:rPr lang="ru-RU" sz="2400" dirty="0" smtClean="0">
                <a:solidFill>
                  <a:schemeClr val="bg1"/>
                </a:solidFill>
              </a:rPr>
              <a:t>мы называем </a:t>
            </a:r>
            <a:r>
              <a:rPr lang="ru-RU" sz="2400" dirty="0">
                <a:solidFill>
                  <a:schemeClr val="bg1"/>
                </a:solidFill>
              </a:rPr>
              <a:t>любое предположение о свойствах и </a:t>
            </a:r>
            <a:r>
              <a:rPr lang="ru-RU" sz="2400" dirty="0" smtClean="0">
                <a:solidFill>
                  <a:schemeClr val="bg1"/>
                </a:solidFill>
              </a:rPr>
              <a:t>характеристиках исследуемых </a:t>
            </a:r>
            <a:r>
              <a:rPr lang="ru-RU" sz="2400" dirty="0">
                <a:solidFill>
                  <a:schemeClr val="bg1"/>
                </a:solidFill>
              </a:rPr>
              <a:t>генеральных совокупностей, которое может </a:t>
            </a:r>
            <a:r>
              <a:rPr lang="ru-RU" sz="2400" dirty="0" smtClean="0">
                <a:solidFill>
                  <a:schemeClr val="bg1"/>
                </a:solidFill>
              </a:rPr>
              <a:t>быть проверено </a:t>
            </a:r>
            <a:r>
              <a:rPr lang="ru-RU" sz="2400" dirty="0">
                <a:solidFill>
                  <a:schemeClr val="bg1"/>
                </a:solidFill>
              </a:rPr>
              <a:t>на основе анализа выборок.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460" y="2021210"/>
            <a:ext cx="8924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solidFill>
                  <a:schemeClr val="bg1"/>
                </a:solidFill>
              </a:rPr>
              <a:t>Иначе </a:t>
            </a:r>
            <a:r>
              <a:rPr lang="ru-RU" dirty="0">
                <a:solidFill>
                  <a:schemeClr val="bg1"/>
                </a:solidFill>
              </a:rPr>
              <a:t>говоря, статистическими гипотезами называются предположения о свойствах генеральных совокупностей, для проверки которых можно использовать данные </a:t>
            </a:r>
            <a:r>
              <a:rPr lang="ru-RU" dirty="0" smtClean="0">
                <a:solidFill>
                  <a:schemeClr val="bg1"/>
                </a:solidFill>
              </a:rPr>
              <a:t>выборки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445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chemeClr val="bg1"/>
                </a:solidFill>
              </a:rPr>
              <a:t>Смысл проверки статистических гипотез состоит в том, чтобы на основании имеющихся данных подтвердить либо опровергнуть теоретическое предположение с минимальным риском допустить погрешность или ошибку. Это является эффективным и востребованным методом научных изысканий.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2759" y="4191036"/>
            <a:ext cx="8638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chemeClr val="bg1"/>
                </a:solidFill>
              </a:rPr>
              <a:t>С помощью проверки статистических гипотез можно определить в цифровом (процентном) выражении вероятность принятия неверного решения или ложного вывода по интерпретации результатов статистического изучения какого-либо явления или события. Если вероятность погрешности или ошибки незначительна, то статистические закономерности, вычисленные при изучении факта или явления, могут использоваться в практических целях при незначительном риске ошибки.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379" y="6093296"/>
            <a:ext cx="84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solidFill>
                  <a:schemeClr val="bg1"/>
                </a:solidFill>
              </a:rPr>
              <a:t>Проверка гипотез осуществляется по строго определенным правилам. </a:t>
            </a:r>
          </a:p>
        </p:txBody>
      </p:sp>
    </p:spTree>
    <p:extLst>
      <p:ext uri="{BB962C8B-B14F-4D97-AF65-F5344CB8AC3E}">
        <p14:creationId xmlns:p14="http://schemas.microsoft.com/office/powerpoint/2010/main" val="27162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2996952"/>
            <a:ext cx="7245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chemeClr val="bg1"/>
                </a:solidFill>
              </a:rPr>
              <a:t>Шаг </a:t>
            </a:r>
            <a:r>
              <a:rPr lang="ru-RU" u="sng" dirty="0" smtClean="0">
                <a:solidFill>
                  <a:schemeClr val="bg1"/>
                </a:solidFill>
              </a:rPr>
              <a:t>3. </a:t>
            </a:r>
            <a:r>
              <a:rPr lang="ru-RU" dirty="0">
                <a:solidFill>
                  <a:schemeClr val="bg1"/>
                </a:solidFill>
              </a:rPr>
              <a:t>По выборке сосчитать значение </a:t>
            </a:r>
            <a:r>
              <a:rPr lang="ru-RU" dirty="0" smtClean="0">
                <a:solidFill>
                  <a:schemeClr val="bg1"/>
                </a:solidFill>
              </a:rPr>
              <a:t>статистики (критерия согласия).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58" y="1771186"/>
            <a:ext cx="23161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38746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chemeClr val="bg1"/>
                </a:solidFill>
                <a:latin typeface="ArialMT"/>
              </a:rPr>
              <a:t>Для проверки гипотезы о равенстве средних можно использовать </a:t>
            </a:r>
            <a:r>
              <a:rPr lang="ru-RU" b="0" i="0" u="none" strike="noStrike" baseline="0" dirty="0" err="1" smtClean="0">
                <a:solidFill>
                  <a:schemeClr val="bg1"/>
                </a:solidFill>
                <a:latin typeface="ArialMT"/>
              </a:rPr>
              <a:t>критериальную</a:t>
            </a:r>
            <a:r>
              <a:rPr lang="ru-RU" b="0" i="0" u="none" strike="noStrike" baseline="0" dirty="0" smtClean="0">
                <a:solidFill>
                  <a:schemeClr val="bg1"/>
                </a:solidFill>
                <a:latin typeface="ArialMT"/>
              </a:rPr>
              <a:t> статистику: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005064"/>
            <a:ext cx="6060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baseline="0" dirty="0" smtClean="0">
                <a:solidFill>
                  <a:schemeClr val="bg1"/>
                </a:solidFill>
                <a:latin typeface="ArialMT"/>
              </a:rPr>
              <a:t>при соблюдении</a:t>
            </a:r>
            <a:r>
              <a:rPr lang="ru-RU" b="0" i="0" u="none" strike="noStrike" dirty="0" smtClean="0">
                <a:solidFill>
                  <a:schemeClr val="bg1"/>
                </a:solidFill>
                <a:latin typeface="ArialMT"/>
              </a:rPr>
              <a:t> следующих условий:</a:t>
            </a:r>
          </a:p>
          <a:p>
            <a:pPr marL="342900" indent="-342900">
              <a:buAutoNum type="arabicParenR"/>
            </a:pPr>
            <a:r>
              <a:rPr lang="ru-RU" b="0" i="0" u="none" strike="noStrike" baseline="0" dirty="0" smtClean="0">
                <a:solidFill>
                  <a:schemeClr val="bg1"/>
                </a:solidFill>
                <a:latin typeface="ArialMT"/>
              </a:rPr>
              <a:t>распределение параметра в генеральной</a:t>
            </a:r>
            <a:r>
              <a:rPr lang="ru-RU" b="0" i="0" u="none" strike="noStrike" dirty="0" smtClean="0">
                <a:solidFill>
                  <a:schemeClr val="bg1"/>
                </a:solidFill>
                <a:latin typeface="ArialMT"/>
              </a:rPr>
              <a:t> совокупности подчиняется нормальному закону,</a:t>
            </a:r>
          </a:p>
          <a:p>
            <a:pPr marL="342900" indent="-342900">
              <a:buAutoNum type="arabicParenR"/>
            </a:pPr>
            <a:r>
              <a:rPr lang="ru-RU" b="1" i="0" u="sng" strike="noStrike" baseline="0" dirty="0" smtClean="0">
                <a:solidFill>
                  <a:schemeClr val="bg1"/>
                </a:solidFill>
                <a:latin typeface="ArialMT"/>
              </a:rPr>
              <a:t>нам известно стандартное отклонение генеральной совокупности </a:t>
            </a:r>
            <a:r>
              <a:rPr lang="el-GR" b="1" i="0" u="sng" strike="noStrike" baseline="0" dirty="0" smtClean="0">
                <a:solidFill>
                  <a:schemeClr val="bg1"/>
                </a:solidFill>
                <a:latin typeface="ArialMT"/>
              </a:rPr>
              <a:t>σ.</a:t>
            </a:r>
            <a:endParaRPr lang="ru-RU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5625" b="22742"/>
          <a:stretch/>
        </p:blipFill>
        <p:spPr>
          <a:xfrm>
            <a:off x="0" y="-18679"/>
            <a:ext cx="9108504" cy="683205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254607" y="2721261"/>
            <a:ext cx="2563089" cy="1366486"/>
            <a:chOff x="5487590" y="1219236"/>
            <a:chExt cx="3404889" cy="170570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487590" y="1484784"/>
              <a:ext cx="3404889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219236"/>
              <a:ext cx="2314575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1331640" y="1988840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4504" y="4379549"/>
            <a:ext cx="2574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Шаг 6.</a:t>
            </a:r>
            <a:r>
              <a:rPr lang="ru-RU" dirty="0" smtClean="0">
                <a:solidFill>
                  <a:schemeClr val="bg1"/>
                </a:solidFill>
              </a:rPr>
              <a:t> Написать ответ.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132856"/>
            <a:ext cx="731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chemeClr val="bg1"/>
                </a:solidFill>
              </a:rPr>
              <a:t>Шаг </a:t>
            </a:r>
            <a:r>
              <a:rPr lang="ru-RU" u="sng" dirty="0" smtClean="0">
                <a:solidFill>
                  <a:schemeClr val="bg1"/>
                </a:solidFill>
              </a:rPr>
              <a:t>4.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 таблице </a:t>
            </a:r>
            <a:r>
              <a:rPr lang="ru-RU" dirty="0" smtClean="0">
                <a:solidFill>
                  <a:schemeClr val="bg1"/>
                </a:solidFill>
              </a:rPr>
              <a:t>(или с помощью компьютера) найти </a:t>
            </a:r>
            <a:r>
              <a:rPr lang="ru-RU" dirty="0">
                <a:solidFill>
                  <a:schemeClr val="bg1"/>
                </a:solidFill>
              </a:rPr>
              <a:t>критические значения и </a:t>
            </a:r>
            <a:r>
              <a:rPr lang="ru-RU" dirty="0" smtClean="0">
                <a:solidFill>
                  <a:schemeClr val="bg1"/>
                </a:solidFill>
              </a:rPr>
              <a:t>построить критическую </a:t>
            </a:r>
            <a:r>
              <a:rPr lang="ru-RU" dirty="0">
                <a:solidFill>
                  <a:schemeClr val="bg1"/>
                </a:solidFill>
              </a:rPr>
              <a:t>область.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117703"/>
            <a:ext cx="7310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chemeClr val="bg1"/>
                </a:solidFill>
              </a:rPr>
              <a:t>Шаг 5.</a:t>
            </a:r>
            <a:r>
              <a:rPr lang="ru-RU" dirty="0">
                <a:solidFill>
                  <a:schemeClr val="bg1"/>
                </a:solidFill>
              </a:rPr>
              <a:t> Сравнить </a:t>
            </a:r>
            <a:r>
              <a:rPr lang="ru-RU" dirty="0" smtClean="0">
                <a:solidFill>
                  <a:schemeClr val="bg1"/>
                </a:solidFill>
              </a:rPr>
              <a:t>значение вычисленной статистики (критерия согласия) с критической областью</a:t>
            </a:r>
            <a:r>
              <a:rPr lang="ru-RU" dirty="0">
                <a:solidFill>
                  <a:schemeClr val="bg1"/>
                </a:solidFill>
              </a:rPr>
              <a:t>. Если значение попало в </a:t>
            </a:r>
            <a:r>
              <a:rPr lang="ru-RU" dirty="0" smtClean="0">
                <a:solidFill>
                  <a:schemeClr val="bg1"/>
                </a:solidFill>
              </a:rPr>
              <a:t>критическую область </a:t>
            </a:r>
            <a:r>
              <a:rPr lang="ru-RU" dirty="0">
                <a:solidFill>
                  <a:schemeClr val="bg1"/>
                </a:solidFill>
              </a:rPr>
              <a:t>– отклонить основную гипотезу, не попало </a:t>
            </a:r>
            <a:r>
              <a:rPr lang="ru-RU" dirty="0" smtClean="0">
                <a:solidFill>
                  <a:schemeClr val="bg1"/>
                </a:solidFill>
              </a:rPr>
              <a:t>– принять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5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06" y="333092"/>
            <a:ext cx="36401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5537"/>
            <a:ext cx="446724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Левосторонняя критическая область</a:t>
            </a:r>
            <a:endParaRPr lang="ru-RU" sz="21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9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6510" r="42386" b="30990"/>
          <a:stretch/>
        </p:blipFill>
        <p:spPr>
          <a:xfrm>
            <a:off x="0" y="1298963"/>
            <a:ext cx="9132865" cy="555903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887"/>
            <a:ext cx="2166554" cy="124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2820"/>
            <a:ext cx="2889336" cy="1296143"/>
            <a:chOff x="2474752" y="3179428"/>
            <a:chExt cx="6493080" cy="305788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0" t="39249" r="2231"/>
            <a:stretch/>
          </p:blipFill>
          <p:spPr bwMode="auto">
            <a:xfrm>
              <a:off x="2474752" y="3179428"/>
              <a:ext cx="6493080" cy="305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474752" y="3179428"/>
              <a:ext cx="801104" cy="1761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087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032" r="42093" b="31250"/>
          <a:stretch/>
        </p:blipFill>
        <p:spPr>
          <a:xfrm>
            <a:off x="-2239" y="1382763"/>
            <a:ext cx="9136946" cy="54752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32015" y="1412497"/>
            <a:ext cx="3507297" cy="56106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114"/>
            <a:ext cx="2166554" cy="124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0" y="35047"/>
            <a:ext cx="2889336" cy="1296143"/>
            <a:chOff x="2474752" y="3179428"/>
            <a:chExt cx="6493080" cy="305788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0" t="39249" r="2231"/>
            <a:stretch/>
          </p:blipFill>
          <p:spPr bwMode="auto">
            <a:xfrm>
              <a:off x="2474752" y="3179428"/>
              <a:ext cx="6493080" cy="3057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474752" y="3179428"/>
              <a:ext cx="801104" cy="1761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585273" y="4019812"/>
            <a:ext cx="648072" cy="365335"/>
            <a:chOff x="2585273" y="4019812"/>
            <a:chExt cx="648072" cy="36533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585273" y="4019812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85273" y="4241131"/>
              <a:ext cx="648072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389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35999"/>
            <a:ext cx="2574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Шаг 6.</a:t>
            </a:r>
            <a:r>
              <a:rPr lang="ru-RU" dirty="0" smtClean="0">
                <a:solidFill>
                  <a:schemeClr val="bg1"/>
                </a:solidFill>
              </a:rPr>
              <a:t> Написать ответ.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04664"/>
            <a:ext cx="5650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bg1"/>
                </a:solidFill>
              </a:rPr>
              <a:t>Последовательность действий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656" y="1092508"/>
            <a:ext cx="7487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Шаг 1. </a:t>
            </a:r>
            <a:r>
              <a:rPr lang="ru-RU" dirty="0">
                <a:solidFill>
                  <a:schemeClr val="bg1"/>
                </a:solidFill>
              </a:rPr>
              <a:t>Сформулировать основную и </a:t>
            </a:r>
            <a:r>
              <a:rPr lang="ru-RU" dirty="0" smtClean="0">
                <a:solidFill>
                  <a:schemeClr val="bg1"/>
                </a:solidFill>
              </a:rPr>
              <a:t>альтернативную гипотезы.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656" y="1818671"/>
            <a:ext cx="6311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chemeClr val="bg1"/>
                </a:solidFill>
              </a:rPr>
              <a:t>Шаг </a:t>
            </a:r>
            <a:r>
              <a:rPr lang="ru-RU" u="sng" dirty="0" smtClean="0">
                <a:solidFill>
                  <a:schemeClr val="bg1"/>
                </a:solidFill>
              </a:rPr>
              <a:t>2.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Задать уровень значимости </a:t>
            </a:r>
            <a:r>
              <a:rPr lang="ru-RU" b="1" i="1" dirty="0" smtClean="0">
                <a:solidFill>
                  <a:schemeClr val="bg1"/>
                </a:solidFill>
              </a:rPr>
              <a:t>α</a:t>
            </a:r>
            <a:r>
              <a:rPr lang="ru-RU" dirty="0" smtClean="0">
                <a:solidFill>
                  <a:schemeClr val="bg1"/>
                </a:solidFill>
              </a:rPr>
              <a:t> (или </a:t>
            </a:r>
            <a:r>
              <a:rPr lang="en-US" b="1" i="1" dirty="0" smtClean="0">
                <a:solidFill>
                  <a:schemeClr val="bg1"/>
                </a:solidFill>
              </a:rPr>
              <a:t>p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656" y="3189306"/>
            <a:ext cx="731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chemeClr val="bg1"/>
                </a:solidFill>
              </a:rPr>
              <a:t>Шаг </a:t>
            </a:r>
            <a:r>
              <a:rPr lang="ru-RU" u="sng" dirty="0" smtClean="0">
                <a:solidFill>
                  <a:schemeClr val="bg1"/>
                </a:solidFill>
              </a:rPr>
              <a:t>4.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 таблице </a:t>
            </a:r>
            <a:r>
              <a:rPr lang="ru-RU" dirty="0" smtClean="0">
                <a:solidFill>
                  <a:schemeClr val="bg1"/>
                </a:solidFill>
              </a:rPr>
              <a:t>(или с помощью компьютера) найти </a:t>
            </a:r>
            <a:r>
              <a:rPr lang="ru-RU" dirty="0">
                <a:solidFill>
                  <a:schemeClr val="bg1"/>
                </a:solidFill>
              </a:rPr>
              <a:t>критические значения и </a:t>
            </a:r>
            <a:r>
              <a:rPr lang="ru-RU" dirty="0" smtClean="0">
                <a:solidFill>
                  <a:schemeClr val="bg1"/>
                </a:solidFill>
              </a:rPr>
              <a:t>построить критическую </a:t>
            </a:r>
            <a:r>
              <a:rPr lang="ru-RU" dirty="0">
                <a:solidFill>
                  <a:schemeClr val="bg1"/>
                </a:solidFill>
              </a:rPr>
              <a:t>область.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1695" y="2488812"/>
            <a:ext cx="7245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chemeClr val="bg1"/>
                </a:solidFill>
              </a:rPr>
              <a:t>Шаг </a:t>
            </a:r>
            <a:r>
              <a:rPr lang="ru-RU" u="sng" dirty="0" smtClean="0">
                <a:solidFill>
                  <a:schemeClr val="bg1"/>
                </a:solidFill>
              </a:rPr>
              <a:t>3. </a:t>
            </a:r>
            <a:r>
              <a:rPr lang="ru-RU" dirty="0">
                <a:solidFill>
                  <a:schemeClr val="bg1"/>
                </a:solidFill>
              </a:rPr>
              <a:t>По выборке сосчитать значение </a:t>
            </a:r>
            <a:r>
              <a:rPr lang="ru-RU" dirty="0" smtClean="0">
                <a:solidFill>
                  <a:schemeClr val="bg1"/>
                </a:solidFill>
              </a:rPr>
              <a:t>статистики (критерия согласия).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8656" y="4174153"/>
            <a:ext cx="73105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solidFill>
                  <a:schemeClr val="bg1"/>
                </a:solidFill>
              </a:rPr>
              <a:t>Шаг 5.</a:t>
            </a:r>
            <a:r>
              <a:rPr lang="ru-RU" dirty="0">
                <a:solidFill>
                  <a:schemeClr val="bg1"/>
                </a:solidFill>
              </a:rPr>
              <a:t> Сравнить </a:t>
            </a:r>
            <a:r>
              <a:rPr lang="ru-RU" dirty="0" smtClean="0">
                <a:solidFill>
                  <a:schemeClr val="bg1"/>
                </a:solidFill>
              </a:rPr>
              <a:t>значение вычисленной статистики (критерия согласия) с критической областью</a:t>
            </a:r>
            <a:r>
              <a:rPr lang="ru-RU" dirty="0">
                <a:solidFill>
                  <a:schemeClr val="bg1"/>
                </a:solidFill>
              </a:rPr>
              <a:t>. Если значение попало в </a:t>
            </a:r>
            <a:r>
              <a:rPr lang="ru-RU" dirty="0" smtClean="0">
                <a:solidFill>
                  <a:schemeClr val="bg1"/>
                </a:solidFill>
              </a:rPr>
              <a:t>критическую область </a:t>
            </a:r>
            <a:r>
              <a:rPr lang="ru-RU" dirty="0">
                <a:solidFill>
                  <a:schemeClr val="bg1"/>
                </a:solidFill>
              </a:rPr>
              <a:t>– отклонить основную гипотезу, не попало </a:t>
            </a:r>
            <a:r>
              <a:rPr lang="ru-RU" dirty="0" smtClean="0">
                <a:solidFill>
                  <a:schemeClr val="bg1"/>
                </a:solidFill>
              </a:rPr>
              <a:t>– принять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2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2852936"/>
            <a:ext cx="7487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Шаг 1. </a:t>
            </a:r>
            <a:r>
              <a:rPr lang="ru-RU" dirty="0" smtClean="0">
                <a:solidFill>
                  <a:schemeClr val="bg1"/>
                </a:solidFill>
              </a:rPr>
              <a:t>Сформулировать </a:t>
            </a:r>
            <a:r>
              <a:rPr lang="ru-RU" dirty="0">
                <a:solidFill>
                  <a:schemeClr val="bg1"/>
                </a:solidFill>
              </a:rPr>
              <a:t>основную и </a:t>
            </a:r>
            <a:r>
              <a:rPr lang="ru-RU" dirty="0" smtClean="0">
                <a:solidFill>
                  <a:schemeClr val="bg1"/>
                </a:solidFill>
              </a:rPr>
              <a:t>альтернативную гипотезы.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123" y="1124744"/>
            <a:ext cx="918051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900" b="1" u="sng" dirty="0" smtClean="0">
                <a:solidFill>
                  <a:schemeClr val="bg1"/>
                </a:solidFill>
              </a:rPr>
              <a:t>Основная </a:t>
            </a:r>
            <a:r>
              <a:rPr lang="ru-RU" sz="3900" b="1" u="sng" dirty="0">
                <a:solidFill>
                  <a:schemeClr val="bg1"/>
                </a:solidFill>
              </a:rPr>
              <a:t>и альтернативная гипотезы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000" y="2317005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700" b="1" i="1" dirty="0">
                <a:solidFill>
                  <a:schemeClr val="bg1"/>
                </a:solidFill>
              </a:rPr>
              <a:t>Проверяемая </a:t>
            </a:r>
            <a:r>
              <a:rPr lang="ru-RU" sz="2700" i="1" dirty="0" smtClean="0">
                <a:solidFill>
                  <a:schemeClr val="bg1"/>
                </a:solidFill>
              </a:rPr>
              <a:t>(</a:t>
            </a:r>
            <a:r>
              <a:rPr lang="ru-RU" sz="2700" b="1" i="1" dirty="0" smtClean="0">
                <a:solidFill>
                  <a:schemeClr val="bg1"/>
                </a:solidFill>
              </a:rPr>
              <a:t>основная</a:t>
            </a:r>
            <a:r>
              <a:rPr lang="ru-RU" sz="2700" i="1" dirty="0" smtClean="0">
                <a:solidFill>
                  <a:schemeClr val="bg1"/>
                </a:solidFill>
              </a:rPr>
              <a:t> или </a:t>
            </a:r>
            <a:r>
              <a:rPr lang="ru-RU" sz="2700" b="1" i="1" dirty="0" smtClean="0">
                <a:solidFill>
                  <a:schemeClr val="bg1"/>
                </a:solidFill>
              </a:rPr>
              <a:t>нулевая</a:t>
            </a:r>
            <a:r>
              <a:rPr lang="ru-RU" sz="2700" i="1" dirty="0" smtClean="0">
                <a:solidFill>
                  <a:schemeClr val="bg1"/>
                </a:solidFill>
              </a:rPr>
              <a:t>) </a:t>
            </a:r>
            <a:r>
              <a:rPr lang="ru-RU" sz="2700" b="1" i="1" dirty="0">
                <a:solidFill>
                  <a:schemeClr val="bg1"/>
                </a:solidFill>
              </a:rPr>
              <a:t>гипотеза</a:t>
            </a:r>
            <a:r>
              <a:rPr lang="ru-RU" sz="2700" i="1" dirty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(</a:t>
            </a:r>
            <a:r>
              <a:rPr lang="ru-RU" sz="2700" b="1" dirty="0" smtClean="0">
                <a:solidFill>
                  <a:schemeClr val="bg1"/>
                </a:solidFill>
              </a:rPr>
              <a:t>H</a:t>
            </a:r>
            <a:r>
              <a:rPr lang="ru-RU" sz="2700" b="1" baseline="-25000" dirty="0" smtClean="0">
                <a:solidFill>
                  <a:schemeClr val="bg1"/>
                </a:solidFill>
              </a:rPr>
              <a:t>0</a:t>
            </a:r>
            <a:r>
              <a:rPr lang="ru-RU" sz="2700" b="1" dirty="0" smtClean="0">
                <a:solidFill>
                  <a:schemeClr val="bg1"/>
                </a:solidFill>
              </a:rPr>
              <a:t>)</a:t>
            </a:r>
            <a:r>
              <a:rPr lang="ru-RU" sz="2700" dirty="0" smtClean="0">
                <a:solidFill>
                  <a:schemeClr val="bg1"/>
                </a:solidFill>
              </a:rPr>
              <a:t> подлежит </a:t>
            </a:r>
            <a:r>
              <a:rPr lang="ru-RU" sz="2700" dirty="0">
                <a:solidFill>
                  <a:schemeClr val="bg1"/>
                </a:solidFill>
              </a:rPr>
              <a:t>проверке</a:t>
            </a:r>
            <a:r>
              <a:rPr lang="ru-RU" sz="2700" dirty="0" smtClean="0">
                <a:solidFill>
                  <a:schemeClr val="bg1"/>
                </a:solidFill>
              </a:rPr>
              <a:t>, по </a:t>
            </a:r>
            <a:r>
              <a:rPr lang="ru-RU" sz="2700" dirty="0">
                <a:solidFill>
                  <a:schemeClr val="bg1"/>
                </a:solidFill>
              </a:rPr>
              <a:t>результатам которой ее можно принять либо отклонить.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062" y="4221088"/>
            <a:ext cx="8352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700" b="1" i="1" dirty="0" smtClean="0">
                <a:solidFill>
                  <a:schemeClr val="bg1"/>
                </a:solidFill>
              </a:rPr>
              <a:t>Альтернативная гипотеза</a:t>
            </a:r>
            <a:r>
              <a:rPr lang="ru-RU" sz="2700" b="1" dirty="0" smtClean="0">
                <a:solidFill>
                  <a:schemeClr val="bg1"/>
                </a:solidFill>
              </a:rPr>
              <a:t> </a:t>
            </a:r>
            <a:r>
              <a:rPr lang="ru-RU" sz="2700" dirty="0">
                <a:solidFill>
                  <a:schemeClr val="bg1"/>
                </a:solidFill>
              </a:rPr>
              <a:t>(</a:t>
            </a:r>
            <a:r>
              <a:rPr lang="ru-RU" sz="2700" b="1" dirty="0" smtClean="0">
                <a:solidFill>
                  <a:schemeClr val="bg1"/>
                </a:solidFill>
              </a:rPr>
              <a:t>H</a:t>
            </a:r>
            <a:r>
              <a:rPr lang="ru-RU" sz="2700" b="1" baseline="-25000" dirty="0" smtClean="0">
                <a:solidFill>
                  <a:schemeClr val="bg1"/>
                </a:solidFill>
              </a:rPr>
              <a:t>1</a:t>
            </a:r>
            <a:r>
              <a:rPr lang="ru-RU" sz="2700" b="1" dirty="0" smtClean="0">
                <a:solidFill>
                  <a:schemeClr val="bg1"/>
                </a:solidFill>
              </a:rPr>
              <a:t>)</a:t>
            </a:r>
            <a:r>
              <a:rPr lang="ru-RU" sz="2700" b="1" baseline="-25000" dirty="0" smtClean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>и нулевая гипотеза взаимно исключают друг друга и вместе образуют полное множество событий.</a:t>
            </a:r>
            <a:endParaRPr lang="ru-RU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217671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В нефтегазоносном районе, в среднем каждые 4 из 10 структур оказываются продуктивными.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Предлагается новая методика прямых поисков нефти, которая призвана снизить количество «сухих» скважин.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После апробации новой методики </a:t>
            </a:r>
            <a:r>
              <a:rPr lang="ru-RU" u="sng" dirty="0" smtClean="0">
                <a:solidFill>
                  <a:schemeClr val="bg1"/>
                </a:solidFill>
              </a:rPr>
              <a:t>нужно выяснить повлияла ли она на эффективность поискового бурения</a:t>
            </a:r>
            <a:r>
              <a:rPr lang="ru-RU" dirty="0" smtClean="0">
                <a:solidFill>
                  <a:schemeClr val="bg1"/>
                </a:solidFill>
              </a:rPr>
              <a:t> (повысился или понизился процент скважин, давших промышленные притоки нефти, к общему их числу).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7" y="3131232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</a:rPr>
              <a:t>Главному геологу известно, что средняя эффективность поискового бурения до нововведений составляла 40%.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Гипотезы в этом случае будут сформулированы следующим образом: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Н</a:t>
            </a:r>
            <a:r>
              <a:rPr lang="ru-RU" sz="3600" b="1" baseline="-25000" dirty="0" smtClean="0">
                <a:solidFill>
                  <a:schemeClr val="bg1"/>
                </a:solidFill>
              </a:rPr>
              <a:t>0</a:t>
            </a:r>
            <a:r>
              <a:rPr lang="ru-RU" sz="3600" b="1" dirty="0" smtClean="0">
                <a:solidFill>
                  <a:schemeClr val="bg1"/>
                </a:solidFill>
              </a:rPr>
              <a:t>: μ = 40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sz="3600" b="1" dirty="0" smtClean="0">
                <a:solidFill>
                  <a:schemeClr val="bg1"/>
                </a:solidFill>
              </a:rPr>
              <a:t>Н</a:t>
            </a:r>
            <a:r>
              <a:rPr lang="ru-RU" sz="3600" b="1" baseline="-25000" dirty="0" smtClean="0">
                <a:solidFill>
                  <a:schemeClr val="bg1"/>
                </a:solidFill>
              </a:rPr>
              <a:t>1</a:t>
            </a:r>
            <a:r>
              <a:rPr lang="ru-RU" sz="3600" b="1" dirty="0" smtClean="0">
                <a:solidFill>
                  <a:schemeClr val="bg1"/>
                </a:solidFill>
              </a:rPr>
              <a:t>: μ ≠ 40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68" y="3212976"/>
            <a:ext cx="32289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6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00808"/>
            <a:ext cx="676875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500" b="1" dirty="0" smtClean="0">
                <a:solidFill>
                  <a:schemeClr val="bg1"/>
                </a:solidFill>
              </a:rPr>
              <a:t>Нулевая</a:t>
            </a:r>
            <a:r>
              <a:rPr lang="ru-RU" sz="4500" dirty="0" smtClean="0">
                <a:solidFill>
                  <a:schemeClr val="bg1"/>
                </a:solidFill>
              </a:rPr>
              <a:t> </a:t>
            </a:r>
            <a:r>
              <a:rPr lang="ru-RU" sz="4500" b="1" dirty="0">
                <a:solidFill>
                  <a:schemeClr val="bg1"/>
                </a:solidFill>
              </a:rPr>
              <a:t>гипотеза</a:t>
            </a:r>
            <a:r>
              <a:rPr lang="ru-RU" sz="4500" i="1" dirty="0">
                <a:solidFill>
                  <a:schemeClr val="bg1"/>
                </a:solidFill>
              </a:rPr>
              <a:t> </a:t>
            </a:r>
            <a:r>
              <a:rPr lang="ru-RU" sz="4500" dirty="0">
                <a:solidFill>
                  <a:schemeClr val="bg1"/>
                </a:solidFill>
              </a:rPr>
              <a:t>(</a:t>
            </a:r>
            <a:r>
              <a:rPr lang="ru-RU" sz="4500" b="1" dirty="0">
                <a:solidFill>
                  <a:schemeClr val="bg1"/>
                </a:solidFill>
              </a:rPr>
              <a:t>H</a:t>
            </a:r>
            <a:r>
              <a:rPr lang="ru-RU" sz="4500" b="1" baseline="-25000" dirty="0">
                <a:solidFill>
                  <a:schemeClr val="bg1"/>
                </a:solidFill>
              </a:rPr>
              <a:t>0</a:t>
            </a:r>
            <a:r>
              <a:rPr lang="ru-RU" sz="4500" b="1" dirty="0">
                <a:solidFill>
                  <a:schemeClr val="bg1"/>
                </a:solidFill>
              </a:rPr>
              <a:t>)</a:t>
            </a:r>
            <a:r>
              <a:rPr lang="ru-RU" sz="4500" dirty="0">
                <a:solidFill>
                  <a:schemeClr val="bg1"/>
                </a:solidFill>
              </a:rPr>
              <a:t> </a:t>
            </a:r>
            <a:r>
              <a:rPr lang="ru-RU" sz="4500" dirty="0" smtClean="0">
                <a:solidFill>
                  <a:schemeClr val="bg1"/>
                </a:solidFill>
              </a:rPr>
              <a:t>– это гипотеза об отсутствии  различий.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6342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07" y="620688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Ученые разработали новую технологию добычи нефти, позволяющую, по их уверению, кардинально увеличить извлекаемые запасы нефти.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 предыдущим многолетним результатам известно, что средняя величина </a:t>
            </a:r>
            <a:r>
              <a:rPr lang="ru-RU" dirty="0" err="1" smtClean="0">
                <a:solidFill>
                  <a:schemeClr val="bg1"/>
                </a:solidFill>
              </a:rPr>
              <a:t>нефтеотдачи</a:t>
            </a:r>
            <a:r>
              <a:rPr lang="ru-RU" dirty="0" smtClean="0">
                <a:solidFill>
                  <a:schemeClr val="bg1"/>
                </a:solidFill>
              </a:rPr>
              <a:t> пластов в регионе – </a:t>
            </a:r>
            <a:r>
              <a:rPr lang="ru-RU" dirty="0" smtClean="0">
                <a:solidFill>
                  <a:schemeClr val="bg1"/>
                </a:solidFill>
              </a:rPr>
              <a:t>30</a:t>
            </a:r>
            <a:r>
              <a:rPr lang="ru-RU" dirty="0" smtClean="0">
                <a:solidFill>
                  <a:schemeClr val="bg1"/>
                </a:solidFill>
              </a:rPr>
              <a:t>%.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Нужно апробировать новую технологию и </a:t>
            </a:r>
            <a:r>
              <a:rPr lang="ru-RU" u="sng" dirty="0" smtClean="0">
                <a:solidFill>
                  <a:schemeClr val="bg1"/>
                </a:solidFill>
              </a:rPr>
              <a:t>сделать вывод о ее эффективности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01008"/>
            <a:ext cx="3924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Гипотезы будут сформулированы так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sz="3600" b="1" dirty="0">
                <a:solidFill>
                  <a:schemeClr val="bg1"/>
                </a:solidFill>
              </a:rPr>
              <a:t>Н</a:t>
            </a:r>
            <a:r>
              <a:rPr lang="ru-RU" sz="3600" b="1" baseline="-25000" dirty="0">
                <a:solidFill>
                  <a:schemeClr val="bg1"/>
                </a:solidFill>
              </a:rPr>
              <a:t>0</a:t>
            </a:r>
            <a:r>
              <a:rPr lang="ru-RU" sz="3600" b="1" dirty="0">
                <a:solidFill>
                  <a:schemeClr val="bg1"/>
                </a:solidFill>
              </a:rPr>
              <a:t>: μ ≤ </a:t>
            </a:r>
            <a:r>
              <a:rPr lang="ru-RU" sz="3600" b="1" dirty="0" smtClean="0">
                <a:solidFill>
                  <a:schemeClr val="bg1"/>
                </a:solidFill>
              </a:rPr>
              <a:t>30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lvl="0"/>
            <a:endParaRPr lang="ru-RU" sz="3600" b="1" dirty="0">
              <a:solidFill>
                <a:schemeClr val="bg1"/>
              </a:solidFill>
            </a:endParaRPr>
          </a:p>
          <a:p>
            <a:pPr lvl="0"/>
            <a:r>
              <a:rPr lang="ru-RU" sz="3600" b="1" dirty="0">
                <a:solidFill>
                  <a:schemeClr val="bg1"/>
                </a:solidFill>
              </a:rPr>
              <a:t>Н</a:t>
            </a:r>
            <a:r>
              <a:rPr lang="ru-RU" sz="3600" b="1" baseline="-25000" dirty="0">
                <a:solidFill>
                  <a:schemeClr val="bg1"/>
                </a:solidFill>
              </a:rPr>
              <a:t>1</a:t>
            </a:r>
            <a:r>
              <a:rPr lang="ru-RU" sz="3600" b="1" dirty="0">
                <a:solidFill>
                  <a:schemeClr val="bg1"/>
                </a:solidFill>
              </a:rPr>
              <a:t>: μ &gt; </a:t>
            </a:r>
            <a:r>
              <a:rPr lang="ru-RU" sz="3600" b="1" dirty="0" smtClean="0">
                <a:solidFill>
                  <a:schemeClr val="bg1"/>
                </a:solidFill>
              </a:rPr>
              <a:t>30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93381"/>
            <a:ext cx="31146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2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767" y="33265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Ученые разработали новую технологию добычи нефти, позволяющую, по их уверению, кардинально увеличить извлекаемые запасы нефти.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По предыдущим многолетним результатам известно, что средняя величина </a:t>
            </a:r>
            <a:r>
              <a:rPr lang="ru-RU" dirty="0" err="1">
                <a:solidFill>
                  <a:schemeClr val="bg1"/>
                </a:solidFill>
              </a:rPr>
              <a:t>нефтеотдачи</a:t>
            </a:r>
            <a:r>
              <a:rPr lang="ru-RU" dirty="0">
                <a:solidFill>
                  <a:schemeClr val="bg1"/>
                </a:solidFill>
              </a:rPr>
              <a:t> пластов в регионе – </a:t>
            </a:r>
            <a:r>
              <a:rPr lang="ru-RU" dirty="0" smtClean="0">
                <a:solidFill>
                  <a:schemeClr val="bg1"/>
                </a:solidFill>
              </a:rPr>
              <a:t>30</a:t>
            </a:r>
            <a:r>
              <a:rPr lang="ru-RU" dirty="0">
                <a:solidFill>
                  <a:schemeClr val="bg1"/>
                </a:solidFill>
              </a:rPr>
              <a:t>%.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По результатам апробирования технологии выяснилось, что средняя величина </a:t>
            </a:r>
            <a:r>
              <a:rPr lang="ru-RU" dirty="0" err="1" smtClean="0">
                <a:solidFill>
                  <a:schemeClr val="bg1"/>
                </a:solidFill>
              </a:rPr>
              <a:t>нефтеотдачи</a:t>
            </a:r>
            <a:r>
              <a:rPr lang="ru-RU" dirty="0" smtClean="0">
                <a:solidFill>
                  <a:schemeClr val="bg1"/>
                </a:solidFill>
              </a:rPr>
              <a:t> пластов снизилась.  </a:t>
            </a:r>
            <a:r>
              <a:rPr lang="ru-RU" u="sng" dirty="0" smtClean="0">
                <a:solidFill>
                  <a:schemeClr val="bg1"/>
                </a:solidFill>
              </a:rPr>
              <a:t>Является ли это достаточным основание для того, чтобы запретить использование новой технологии, как наносящей прямой урон производству?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789040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Гипотезы будут записаны так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Н</a:t>
            </a:r>
            <a:r>
              <a:rPr lang="ru-RU" sz="3600" b="1" baseline="-25000" dirty="0" smtClean="0">
                <a:solidFill>
                  <a:schemeClr val="bg1"/>
                </a:solidFill>
              </a:rPr>
              <a:t>0</a:t>
            </a:r>
            <a:r>
              <a:rPr lang="ru-RU" sz="3600" b="1" dirty="0">
                <a:solidFill>
                  <a:schemeClr val="bg1"/>
                </a:solidFill>
              </a:rPr>
              <a:t>: μ ≥ </a:t>
            </a:r>
            <a:r>
              <a:rPr lang="ru-RU" sz="3600" b="1" dirty="0" smtClean="0">
                <a:solidFill>
                  <a:schemeClr val="bg1"/>
                </a:solidFill>
              </a:rPr>
              <a:t>30</a:t>
            </a:r>
            <a:endParaRPr lang="ru-RU" sz="3600" b="1" dirty="0">
              <a:solidFill>
                <a:schemeClr val="bg1"/>
              </a:solidFill>
            </a:endParaRPr>
          </a:p>
          <a:p>
            <a:pPr lvl="0" algn="ctr"/>
            <a:endParaRPr lang="ru-RU" sz="3600" b="1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3600" b="1" dirty="0" smtClean="0">
                <a:solidFill>
                  <a:schemeClr val="bg1"/>
                </a:solidFill>
              </a:rPr>
              <a:t>Н</a:t>
            </a:r>
            <a:r>
              <a:rPr lang="ru-RU" sz="3600" b="1" baseline="-25000" dirty="0" smtClean="0">
                <a:solidFill>
                  <a:schemeClr val="bg1"/>
                </a:solidFill>
              </a:rPr>
              <a:t>1</a:t>
            </a:r>
            <a:r>
              <a:rPr lang="ru-RU" sz="3600" b="1" dirty="0">
                <a:solidFill>
                  <a:schemeClr val="bg1"/>
                </a:solidFill>
              </a:rPr>
              <a:t>: μ </a:t>
            </a:r>
            <a:r>
              <a:rPr lang="ru-RU" sz="3600" b="1">
                <a:solidFill>
                  <a:schemeClr val="bg1"/>
                </a:solidFill>
              </a:rPr>
              <a:t>&lt; </a:t>
            </a:r>
            <a:r>
              <a:rPr lang="ru-RU" sz="3600" b="1" smtClean="0">
                <a:solidFill>
                  <a:schemeClr val="bg1"/>
                </a:solidFill>
              </a:rPr>
              <a:t>30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90614"/>
            <a:ext cx="31527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3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954</Words>
  <Application>Microsoft Office PowerPoint</Application>
  <PresentationFormat>Экран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1</cp:lastModifiedBy>
  <cp:revision>63</cp:revision>
  <dcterms:created xsi:type="dcterms:W3CDTF">2016-03-08T17:07:50Z</dcterms:created>
  <dcterms:modified xsi:type="dcterms:W3CDTF">2021-03-17T06:53:25Z</dcterms:modified>
</cp:coreProperties>
</file>