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83" r:id="rId4"/>
    <p:sldId id="260" r:id="rId5"/>
    <p:sldId id="281" r:id="rId6"/>
    <p:sldId id="262" r:id="rId7"/>
    <p:sldId id="263" r:id="rId8"/>
    <p:sldId id="264" r:id="rId9"/>
    <p:sldId id="284" r:id="rId10"/>
    <p:sldId id="282" r:id="rId11"/>
    <p:sldId id="267" r:id="rId12"/>
    <p:sldId id="270" r:id="rId13"/>
    <p:sldId id="268" r:id="rId14"/>
    <p:sldId id="265" r:id="rId15"/>
    <p:sldId id="271" r:id="rId16"/>
    <p:sldId id="257" r:id="rId17"/>
    <p:sldId id="272" r:id="rId18"/>
    <p:sldId id="273" r:id="rId19"/>
    <p:sldId id="274" r:id="rId20"/>
    <p:sldId id="259" r:id="rId21"/>
    <p:sldId id="277" r:id="rId22"/>
    <p:sldId id="278" r:id="rId23"/>
    <p:sldId id="275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7;&#1058;&#1040;&#1058;&#1048;&#1057;&#1058;&#1048;&#1063;%20&#1052;&#1045;&#1058;&#1054;&#1044;&#1067;\&#1060;&#1086;&#1088;&#1084;&#1091;&#1083;&#1072;%20&#1041;&#1077;&#1088;&#1085;&#1091;&#1083;&#1083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075808"/>
        <c:axId val="125076368"/>
      </c:barChart>
      <c:catAx>
        <c:axId val="125075808"/>
        <c:scaling>
          <c:orientation val="minMax"/>
        </c:scaling>
        <c:delete val="0"/>
        <c:axPos val="b"/>
        <c:majorTickMark val="out"/>
        <c:minorTickMark val="none"/>
        <c:tickLblPos val="none"/>
        <c:crossAx val="125076368"/>
        <c:crosses val="autoZero"/>
        <c:auto val="1"/>
        <c:lblAlgn val="ctr"/>
        <c:lblOffset val="100"/>
        <c:noMultiLvlLbl val="0"/>
      </c:catAx>
      <c:valAx>
        <c:axId val="12507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5075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078048"/>
        <c:axId val="125078608"/>
      </c:barChart>
      <c:catAx>
        <c:axId val="125078048"/>
        <c:scaling>
          <c:orientation val="minMax"/>
        </c:scaling>
        <c:delete val="0"/>
        <c:axPos val="b"/>
        <c:majorTickMark val="out"/>
        <c:minorTickMark val="none"/>
        <c:tickLblPos val="none"/>
        <c:crossAx val="125078608"/>
        <c:crosses val="autoZero"/>
        <c:auto val="1"/>
        <c:lblAlgn val="ctr"/>
        <c:lblOffset val="100"/>
        <c:noMultiLvlLbl val="0"/>
      </c:catAx>
      <c:valAx>
        <c:axId val="12507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507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val>
            <c:numRef>
              <c:f>Бернулли!$B$32:$L$32</c:f>
              <c:numCache>
                <c:formatCode>General</c:formatCode>
                <c:ptCount val="11"/>
                <c:pt idx="0">
                  <c:v>9.7656250000000065E-4</c:v>
                </c:pt>
                <c:pt idx="1">
                  <c:v>9.7656250000000052E-3</c:v>
                </c:pt>
                <c:pt idx="2">
                  <c:v>4.3945312499999951E-2</c:v>
                </c:pt>
                <c:pt idx="3">
                  <c:v>0.1171875</c:v>
                </c:pt>
                <c:pt idx="4">
                  <c:v>0.205078125</c:v>
                </c:pt>
                <c:pt idx="5">
                  <c:v>0.24609375000000008</c:v>
                </c:pt>
                <c:pt idx="6">
                  <c:v>0.205078125</c:v>
                </c:pt>
                <c:pt idx="7">
                  <c:v>0.1171875</c:v>
                </c:pt>
                <c:pt idx="8">
                  <c:v>4.3945312499999951E-2</c:v>
                </c:pt>
                <c:pt idx="9">
                  <c:v>9.7656250000000052E-3</c:v>
                </c:pt>
                <c:pt idx="10">
                  <c:v>9.7656250000000065E-4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080848"/>
        <c:axId val="125081408"/>
      </c:barChart>
      <c:catAx>
        <c:axId val="125080848"/>
        <c:scaling>
          <c:orientation val="minMax"/>
        </c:scaling>
        <c:delete val="0"/>
        <c:axPos val="b"/>
        <c:majorTickMark val="out"/>
        <c:minorTickMark val="none"/>
        <c:tickLblPos val="none"/>
        <c:crossAx val="125081408"/>
        <c:crosses val="autoZero"/>
        <c:auto val="1"/>
        <c:lblAlgn val="ctr"/>
        <c:lblOffset val="100"/>
        <c:noMultiLvlLbl val="0"/>
      </c:catAx>
      <c:valAx>
        <c:axId val="1250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508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083088"/>
        <c:axId val="125083648"/>
      </c:barChart>
      <c:catAx>
        <c:axId val="125083088"/>
        <c:scaling>
          <c:orientation val="minMax"/>
        </c:scaling>
        <c:delete val="0"/>
        <c:axPos val="b"/>
        <c:majorTickMark val="out"/>
        <c:minorTickMark val="none"/>
        <c:tickLblPos val="none"/>
        <c:crossAx val="125083648"/>
        <c:crosses val="autoZero"/>
        <c:auto val="1"/>
        <c:lblAlgn val="ctr"/>
        <c:lblOffset val="100"/>
        <c:noMultiLvlLbl val="0"/>
      </c:catAx>
      <c:valAx>
        <c:axId val="12508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5083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val>
            <c:numRef>
              <c:f>Бернулли!$B$32:$AZ$32</c:f>
              <c:numCache>
                <c:formatCode>General</c:formatCode>
                <c:ptCount val="51"/>
                <c:pt idx="0">
                  <c:v>8.8817841970012819E-16</c:v>
                </c:pt>
                <c:pt idx="1">
                  <c:v>4.4408920985006394E-14</c:v>
                </c:pt>
                <c:pt idx="2">
                  <c:v>1.088018564132657E-12</c:v>
                </c:pt>
                <c:pt idx="3">
                  <c:v>1.7408297026122474E-11</c:v>
                </c:pt>
                <c:pt idx="4">
                  <c:v>2.0454749005693918E-10</c:v>
                </c:pt>
                <c:pt idx="5">
                  <c:v>1.8818369085238402E-9</c:v>
                </c:pt>
                <c:pt idx="6">
                  <c:v>1.4113776813928787E-8</c:v>
                </c:pt>
                <c:pt idx="7">
                  <c:v>8.8715168544695348E-8</c:v>
                </c:pt>
                <c:pt idx="8">
                  <c:v>4.7684403092773717E-7</c:v>
                </c:pt>
                <c:pt idx="9">
                  <c:v>2.2252721443294406E-6</c:v>
                </c:pt>
                <c:pt idx="10">
                  <c:v>9.1236157917506978E-6</c:v>
                </c:pt>
                <c:pt idx="11">
                  <c:v>3.3176784697275245E-5</c:v>
                </c:pt>
                <c:pt idx="12">
                  <c:v>1.0782455026614473E-4</c:v>
                </c:pt>
                <c:pt idx="13">
                  <c:v>3.1517945462411517E-4</c:v>
                </c:pt>
                <c:pt idx="14">
                  <c:v>8.3297427293516112E-4</c:v>
                </c:pt>
                <c:pt idx="15">
                  <c:v>1.9991382550443859E-3</c:v>
                </c:pt>
                <c:pt idx="16">
                  <c:v>4.3731149329095942E-3</c:v>
                </c:pt>
                <c:pt idx="17">
                  <c:v>8.7462298658191849E-3</c:v>
                </c:pt>
                <c:pt idx="18">
                  <c:v>1.6034754754001842E-2</c:v>
                </c:pt>
                <c:pt idx="19">
                  <c:v>2.7005902743582062E-2</c:v>
                </c:pt>
                <c:pt idx="20">
                  <c:v>4.1859149252552144E-2</c:v>
                </c:pt>
                <c:pt idx="21">
                  <c:v>5.9798784646503185E-2</c:v>
                </c:pt>
                <c:pt idx="22">
                  <c:v>7.8825670670390494E-2</c:v>
                </c:pt>
                <c:pt idx="23">
                  <c:v>9.5961686033518789E-2</c:v>
                </c:pt>
                <c:pt idx="24">
                  <c:v>0.10795689678770863</c:v>
                </c:pt>
                <c:pt idx="25">
                  <c:v>0.11227517265921712</c:v>
                </c:pt>
                <c:pt idx="26">
                  <c:v>0.10795689678770863</c:v>
                </c:pt>
                <c:pt idx="27">
                  <c:v>9.5961686033518789E-2</c:v>
                </c:pt>
                <c:pt idx="28">
                  <c:v>7.8825670670390494E-2</c:v>
                </c:pt>
                <c:pt idx="29">
                  <c:v>5.9798784646503185E-2</c:v>
                </c:pt>
                <c:pt idx="30">
                  <c:v>4.1859149252552144E-2</c:v>
                </c:pt>
                <c:pt idx="31">
                  <c:v>2.7005902743582062E-2</c:v>
                </c:pt>
                <c:pt idx="32">
                  <c:v>1.6034754754001842E-2</c:v>
                </c:pt>
                <c:pt idx="33">
                  <c:v>8.7462298658191849E-3</c:v>
                </c:pt>
                <c:pt idx="34">
                  <c:v>4.3731149329095942E-3</c:v>
                </c:pt>
                <c:pt idx="35">
                  <c:v>1.9991382550443859E-3</c:v>
                </c:pt>
                <c:pt idx="36">
                  <c:v>8.3297427293516112E-4</c:v>
                </c:pt>
                <c:pt idx="37">
                  <c:v>3.1517945462411517E-4</c:v>
                </c:pt>
                <c:pt idx="38">
                  <c:v>1.0782455026614473E-4</c:v>
                </c:pt>
                <c:pt idx="39">
                  <c:v>3.3176784697275245E-5</c:v>
                </c:pt>
                <c:pt idx="40">
                  <c:v>9.1236157917506978E-6</c:v>
                </c:pt>
                <c:pt idx="41">
                  <c:v>2.2252721443294406E-6</c:v>
                </c:pt>
                <c:pt idx="42">
                  <c:v>4.7684403092773717E-7</c:v>
                </c:pt>
                <c:pt idx="43">
                  <c:v>8.8715168544695348E-8</c:v>
                </c:pt>
                <c:pt idx="44">
                  <c:v>1.4113776813928787E-8</c:v>
                </c:pt>
                <c:pt idx="45">
                  <c:v>1.8818369085238402E-9</c:v>
                </c:pt>
                <c:pt idx="46">
                  <c:v>2.0454749005693918E-10</c:v>
                </c:pt>
                <c:pt idx="47">
                  <c:v>1.7408297026122474E-11</c:v>
                </c:pt>
                <c:pt idx="48">
                  <c:v>1.088018564132657E-12</c:v>
                </c:pt>
                <c:pt idx="49">
                  <c:v>4.4408920985006394E-14</c:v>
                </c:pt>
                <c:pt idx="50">
                  <c:v>8.8817841970012819E-16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085888"/>
        <c:axId val="125086448"/>
      </c:barChart>
      <c:catAx>
        <c:axId val="125085888"/>
        <c:scaling>
          <c:orientation val="minMax"/>
        </c:scaling>
        <c:delete val="0"/>
        <c:axPos val="b"/>
        <c:majorTickMark val="out"/>
        <c:minorTickMark val="none"/>
        <c:tickLblPos val="none"/>
        <c:crossAx val="125086448"/>
        <c:crosses val="autoZero"/>
        <c:auto val="1"/>
        <c:lblAlgn val="ctr"/>
        <c:lblOffset val="100"/>
        <c:noMultiLvlLbl val="0"/>
      </c:catAx>
      <c:valAx>
        <c:axId val="12508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508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6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5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9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4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4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3CC9-A668-42C7-BCF7-E24B5871C56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E906-4917-4BC6-BC82-BDEBF816C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5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image" Target="../media/image5.emf"/><Relationship Id="rId4" Type="http://schemas.openxmlformats.org/officeDocument/2006/relationships/chart" Target="../charts/chart3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62408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764704"/>
            <a:ext cx="9144000" cy="487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95" y="260648"/>
            <a:ext cx="6432647" cy="3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44722" r="16310" b="25595"/>
          <a:stretch/>
        </p:blipFill>
        <p:spPr bwMode="auto">
          <a:xfrm>
            <a:off x="1547664" y="3572813"/>
            <a:ext cx="5834743" cy="27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0294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45238" r="16310" b="25000"/>
          <a:stretch/>
        </p:blipFill>
        <p:spPr bwMode="auto">
          <a:xfrm>
            <a:off x="1835696" y="3786200"/>
            <a:ext cx="5834743" cy="27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03" y="247149"/>
            <a:ext cx="6552728" cy="32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8475" y="3179921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-1.23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8635" y="3179921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.58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4339" y="1206549"/>
            <a:ext cx="1800200" cy="85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Площадь до (-1.23) =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= 0</a:t>
            </a:r>
            <a:r>
              <a:rPr lang="en-US" sz="1400" b="1" i="1" dirty="0" smtClean="0">
                <a:solidFill>
                  <a:schemeClr val="tx1"/>
                </a:solidFill>
              </a:rPr>
              <a:t>.109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6667" y="1206549"/>
            <a:ext cx="27003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Накопленная площадь до 1.58 =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= 0.943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8715" y="1811769"/>
            <a:ext cx="242448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Площадь = 0.943 – 0.109 =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= 0.834</a:t>
            </a:r>
          </a:p>
          <a:p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datavedas.com/wp-content/uploads/2017/12/1.1.1.3-Measures-of-Var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6" b="43039"/>
          <a:stretch/>
        </p:blipFill>
        <p:spPr bwMode="auto">
          <a:xfrm>
            <a:off x="323940" y="3717032"/>
            <a:ext cx="4201131" cy="17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ssessingpsyche.files.wordpress.com/2014/02/percenti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1757"/>
            <a:ext cx="4054056" cy="30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1838" y="5733256"/>
            <a:ext cx="1415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Квартили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Децили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Процентили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543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При </a:t>
            </a:r>
            <a:r>
              <a:rPr lang="ru-RU" sz="1600" smtClean="0">
                <a:solidFill>
                  <a:schemeClr val="bg1"/>
                </a:solidFill>
              </a:rPr>
              <a:t>шлиховом </a:t>
            </a:r>
            <a:r>
              <a:rPr lang="ru-RU" sz="1600" dirty="0" smtClean="0">
                <a:solidFill>
                  <a:schemeClr val="bg1"/>
                </a:solidFill>
              </a:rPr>
              <a:t>анализе учитывается, что размеры кристаллов циркона в опробованных отложениях составляют в </a:t>
            </a:r>
            <a:r>
              <a:rPr lang="ru-RU" sz="1600" dirty="0">
                <a:solidFill>
                  <a:schemeClr val="bg1"/>
                </a:solidFill>
              </a:rPr>
              <a:t>среднем </a:t>
            </a:r>
            <a:r>
              <a:rPr lang="ru-RU" sz="1600" dirty="0" smtClean="0">
                <a:solidFill>
                  <a:schemeClr val="bg1"/>
                </a:solidFill>
              </a:rPr>
              <a:t>составляют 0,9 мм </a:t>
            </a:r>
            <a:r>
              <a:rPr lang="ru-RU" sz="1600" dirty="0">
                <a:solidFill>
                  <a:schemeClr val="bg1"/>
                </a:solidFill>
              </a:rPr>
              <a:t>со </a:t>
            </a:r>
            <a:r>
              <a:rPr lang="ru-RU" sz="1600" dirty="0" smtClean="0">
                <a:solidFill>
                  <a:schemeClr val="bg1"/>
                </a:solidFill>
              </a:rPr>
              <a:t>стандартным отклонением 0,05 мм.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Исходя </a:t>
            </a:r>
            <a:r>
              <a:rPr lang="ru-RU" sz="1600" dirty="0">
                <a:solidFill>
                  <a:schemeClr val="bg1"/>
                </a:solidFill>
              </a:rPr>
              <a:t>из этого, </a:t>
            </a:r>
            <a:r>
              <a:rPr lang="ru-RU" sz="1600" dirty="0" smtClean="0">
                <a:solidFill>
                  <a:schemeClr val="bg1"/>
                </a:solidFill>
              </a:rPr>
              <a:t>предполагается, </a:t>
            </a:r>
            <a:r>
              <a:rPr lang="ru-RU" sz="1600" dirty="0">
                <a:solidFill>
                  <a:schemeClr val="bg1"/>
                </a:solidFill>
              </a:rPr>
              <a:t>что </a:t>
            </a:r>
            <a:r>
              <a:rPr lang="ru-RU" sz="1600" dirty="0" smtClean="0">
                <a:solidFill>
                  <a:schemeClr val="bg1"/>
                </a:solidFill>
              </a:rPr>
              <a:t>все кристаллы циркона окажутся в шлиховой фракции        0.5 мм – 1 мм.  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Проверим, насколько разумны эти предположения. Какое количество кристаллов циркона (в %) останется в более крупной фракции?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51955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Максимальный размер, который пройдет сквозь ячейки сита - 1 мм.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Найдем вероятность того, что произвольный кристалл окажется меньше этого размера.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Приводим распределение к стандартному: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2"/>
          <a:stretch/>
        </p:blipFill>
        <p:spPr bwMode="auto">
          <a:xfrm>
            <a:off x="365312" y="3933056"/>
            <a:ext cx="176145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45397" r="16667" b="25000"/>
          <a:stretch/>
        </p:blipFill>
        <p:spPr bwMode="auto">
          <a:xfrm>
            <a:off x="3216831" y="3938632"/>
            <a:ext cx="5747657" cy="27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0093"/>
            <a:ext cx="3521769" cy="15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7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25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При </a:t>
            </a:r>
            <a:r>
              <a:rPr lang="ru-RU" sz="1600" smtClean="0">
                <a:solidFill>
                  <a:schemeClr val="bg1"/>
                </a:solidFill>
              </a:rPr>
              <a:t>шлиховом </a:t>
            </a:r>
            <a:r>
              <a:rPr lang="ru-RU" sz="1600" dirty="0" smtClean="0">
                <a:solidFill>
                  <a:schemeClr val="bg1"/>
                </a:solidFill>
              </a:rPr>
              <a:t>анализе учитывается, что размеры кристаллов циркона в опробованных отложениях составляют в </a:t>
            </a:r>
            <a:r>
              <a:rPr lang="ru-RU" sz="1600" dirty="0">
                <a:solidFill>
                  <a:schemeClr val="bg1"/>
                </a:solidFill>
              </a:rPr>
              <a:t>среднем </a:t>
            </a:r>
            <a:r>
              <a:rPr lang="ru-RU" sz="1600" dirty="0" smtClean="0">
                <a:solidFill>
                  <a:schemeClr val="bg1"/>
                </a:solidFill>
              </a:rPr>
              <a:t>составляют 0,9 мм </a:t>
            </a:r>
            <a:r>
              <a:rPr lang="ru-RU" sz="1600" dirty="0">
                <a:solidFill>
                  <a:schemeClr val="bg1"/>
                </a:solidFill>
              </a:rPr>
              <a:t>со </a:t>
            </a:r>
            <a:r>
              <a:rPr lang="ru-RU" sz="1600" dirty="0" smtClean="0">
                <a:solidFill>
                  <a:schemeClr val="bg1"/>
                </a:solidFill>
              </a:rPr>
              <a:t>стандартным отклонением 0,05 мм.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Исходя </a:t>
            </a:r>
            <a:r>
              <a:rPr lang="ru-RU" sz="1600" dirty="0">
                <a:solidFill>
                  <a:schemeClr val="bg1"/>
                </a:solidFill>
              </a:rPr>
              <a:t>из этого, </a:t>
            </a:r>
            <a:r>
              <a:rPr lang="ru-RU" sz="1600" dirty="0" smtClean="0">
                <a:solidFill>
                  <a:schemeClr val="bg1"/>
                </a:solidFill>
              </a:rPr>
              <a:t>нужно проверить какой размер не будут превышать кристаллы в 95% выборке.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1" t="47619" r="18453" b="28096"/>
          <a:stretch/>
        </p:blipFill>
        <p:spPr bwMode="auto">
          <a:xfrm>
            <a:off x="3625555" y="1915091"/>
            <a:ext cx="5345777" cy="22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17621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79512" y="1489083"/>
            <a:ext cx="3565930" cy="1542422"/>
            <a:chOff x="179512" y="1489083"/>
            <a:chExt cx="3565930" cy="154242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9512" y="1489083"/>
              <a:ext cx="3528392" cy="1542422"/>
              <a:chOff x="179512" y="1489083"/>
              <a:chExt cx="3528392" cy="154242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512" y="1489083"/>
                <a:ext cx="3517697" cy="1542422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131840" y="1915091"/>
                <a:ext cx="576064" cy="217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094302" y="1915091"/>
              <a:ext cx="65114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i="1" dirty="0" smtClean="0"/>
                <a:t>0,9500</a:t>
              </a:r>
              <a:endParaRPr lang="ru-RU" sz="13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14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25"/>
            <a:ext cx="4608512" cy="32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6"/>
            <a:ext cx="4608511" cy="31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allfi.biz/financialmanagement/RiskAndReturns/images/pravilo-treh-si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81" y="137525"/>
            <a:ext cx="6426275" cy="32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При </a:t>
            </a:r>
            <a:r>
              <a:rPr lang="ru-RU" sz="1600" dirty="0" smtClean="0">
                <a:solidFill>
                  <a:schemeClr val="bg1"/>
                </a:solidFill>
              </a:rPr>
              <a:t>шлиховом анализе учитывается, что размеры кристаллов циркона в опробованных отложениях составляют в </a:t>
            </a:r>
            <a:r>
              <a:rPr lang="ru-RU" sz="1600" dirty="0">
                <a:solidFill>
                  <a:schemeClr val="bg1"/>
                </a:solidFill>
              </a:rPr>
              <a:t>среднем </a:t>
            </a:r>
            <a:r>
              <a:rPr lang="ru-RU" sz="1600" dirty="0" smtClean="0">
                <a:solidFill>
                  <a:schemeClr val="bg1"/>
                </a:solidFill>
              </a:rPr>
              <a:t>составляют 0,9 мм </a:t>
            </a:r>
            <a:r>
              <a:rPr lang="ru-RU" sz="1600" dirty="0">
                <a:solidFill>
                  <a:schemeClr val="bg1"/>
                </a:solidFill>
              </a:rPr>
              <a:t>со </a:t>
            </a:r>
            <a:r>
              <a:rPr lang="ru-RU" sz="1600" dirty="0" smtClean="0">
                <a:solidFill>
                  <a:schemeClr val="bg1"/>
                </a:solidFill>
              </a:rPr>
              <a:t>стандартным отклонением 0,05 мм.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426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Исходя из этого, можно утверждать, что 95,46% от всего количества кристаллов имеют размеры от 0,8 до 1 мм.</a:t>
            </a:r>
          </a:p>
        </p:txBody>
      </p:sp>
    </p:spTree>
    <p:extLst>
      <p:ext uri="{BB962C8B-B14F-4D97-AF65-F5344CB8AC3E}">
        <p14:creationId xmlns:p14="http://schemas.microsoft.com/office/powerpoint/2010/main" val="32343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5" y="243770"/>
            <a:ext cx="46085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548680"/>
            <a:ext cx="3570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Средний срок эксплуатации скважин 19 лет со стандартным отклонением </a:t>
            </a:r>
            <a:r>
              <a:rPr lang="ru-RU" dirty="0">
                <a:solidFill>
                  <a:schemeClr val="bg1"/>
                </a:solidFill>
              </a:rPr>
              <a:t>1,2 </a:t>
            </a:r>
            <a:r>
              <a:rPr lang="ru-RU" dirty="0" smtClean="0">
                <a:solidFill>
                  <a:schemeClr val="bg1"/>
                </a:solidFill>
              </a:rPr>
              <a:t>года.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Сколько лет составляет срок </a:t>
            </a:r>
            <a:r>
              <a:rPr lang="ru-RU" dirty="0">
                <a:solidFill>
                  <a:schemeClr val="bg1"/>
                </a:solidFill>
              </a:rPr>
              <a:t>службы 90% </a:t>
            </a:r>
            <a:r>
              <a:rPr lang="ru-RU" dirty="0" smtClean="0">
                <a:solidFill>
                  <a:schemeClr val="bg1"/>
                </a:solidFill>
              </a:rPr>
              <a:t>скважин?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7621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345" y="2204864"/>
            <a:ext cx="1380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(x &gt; 13)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19" y="26064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Белемниты </a:t>
            </a:r>
            <a:r>
              <a:rPr lang="en-US" b="1" i="1" dirty="0" err="1" smtClean="0">
                <a:solidFill>
                  <a:schemeClr val="bg1"/>
                </a:solidFill>
              </a:rPr>
              <a:t>Belemnitella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lanceolata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маастрихтских</a:t>
            </a:r>
            <a:r>
              <a:rPr lang="ru-RU" dirty="0" smtClean="0">
                <a:solidFill>
                  <a:schemeClr val="bg1"/>
                </a:solidFill>
              </a:rPr>
              <a:t> отложениях Саратовского Поволжья имеют среднюю длину 10,7 </a:t>
            </a:r>
            <a:r>
              <a:rPr lang="ru-RU" dirty="0">
                <a:solidFill>
                  <a:schemeClr val="bg1"/>
                </a:solidFill>
              </a:rPr>
              <a:t>см </a:t>
            </a:r>
            <a:r>
              <a:rPr lang="ru-RU" dirty="0" smtClean="0">
                <a:solidFill>
                  <a:schemeClr val="bg1"/>
                </a:solidFill>
              </a:rPr>
              <a:t>со стандартным отклонением 2,1 </a:t>
            </a:r>
            <a:r>
              <a:rPr lang="ru-RU" dirty="0">
                <a:solidFill>
                  <a:schemeClr val="bg1"/>
                </a:solidFill>
              </a:rPr>
              <a:t>см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Какова вероятность, что случайно </a:t>
            </a:r>
            <a:r>
              <a:rPr lang="ru-RU" dirty="0" smtClean="0">
                <a:solidFill>
                  <a:schemeClr val="bg1"/>
                </a:solidFill>
              </a:rPr>
              <a:t>найденный белемнит имеет длину более 13 см?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006" t="50000" r="32675" b="27950"/>
          <a:stretch/>
        </p:blipFill>
        <p:spPr>
          <a:xfrm>
            <a:off x="3419872" y="4221088"/>
            <a:ext cx="55446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683568" y="332656"/>
          <a:ext cx="23762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107504" y="1844824"/>
          <a:ext cx="496855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10526" y="8424"/>
            <a:ext cx="3735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Биномиальное распределение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(распределение Бернулли)</a:t>
            </a:r>
            <a:endParaRPr lang="ru-RU" sz="2100" dirty="0">
              <a:solidFill>
                <a:schemeClr val="bg1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14519"/>
              </p:ext>
            </p:extLst>
          </p:nvPr>
        </p:nvGraphicFramePr>
        <p:xfrm>
          <a:off x="5348" y="108138"/>
          <a:ext cx="5246517" cy="207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07504" y="193090"/>
            <a:ext cx="5256584" cy="1867758"/>
            <a:chOff x="107504" y="301526"/>
            <a:chExt cx="5256584" cy="1867758"/>
          </a:xfrm>
        </p:grpSpPr>
        <p:graphicFrame>
          <p:nvGraphicFramePr>
            <p:cNvPr id="25" name="Диаграмма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8986713"/>
                </p:ext>
              </p:extLst>
            </p:nvPr>
          </p:nvGraphicFramePr>
          <p:xfrm>
            <a:off x="107504" y="332656"/>
            <a:ext cx="5256584" cy="1836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122360" y="30152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 = 10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0" y="2107795"/>
            <a:ext cx="5322553" cy="2070380"/>
            <a:chOff x="179512" y="4653136"/>
            <a:chExt cx="5322553" cy="2070380"/>
          </a:xfrm>
        </p:grpSpPr>
        <p:graphicFrame>
          <p:nvGraphicFramePr>
            <p:cNvPr id="24" name="Диаграмма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3121660"/>
                </p:ext>
              </p:extLst>
            </p:nvPr>
          </p:nvGraphicFramePr>
          <p:xfrm>
            <a:off x="179512" y="4653136"/>
            <a:ext cx="5322553" cy="2070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283968" y="472514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 = 50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924204"/>
            <a:ext cx="3951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7" y="2815983"/>
            <a:ext cx="2395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52120" y="2341386"/>
            <a:ext cx="31318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Распределение Пуассона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0438" y="4192835"/>
            <a:ext cx="35405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Нормальное распределение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2135591"/>
            <a:ext cx="9361040" cy="20134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skipy.ru/images/technics/gui_int/gauss_lin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9482" r="1219" b="3579"/>
          <a:stretch/>
        </p:blipFill>
        <p:spPr bwMode="auto">
          <a:xfrm>
            <a:off x="1115616" y="4293096"/>
            <a:ext cx="3456384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21150" r="24074" b="2711"/>
          <a:stretch/>
        </p:blipFill>
        <p:spPr bwMode="auto">
          <a:xfrm>
            <a:off x="5293244" y="4635628"/>
            <a:ext cx="3614975" cy="21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19" y="26064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Белемниты </a:t>
            </a:r>
            <a:r>
              <a:rPr lang="en-US" b="1" i="1" dirty="0" err="1" smtClean="0">
                <a:solidFill>
                  <a:schemeClr val="bg1"/>
                </a:solidFill>
              </a:rPr>
              <a:t>Belemnitella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lanceolata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маастрихтских</a:t>
            </a:r>
            <a:r>
              <a:rPr lang="ru-RU" dirty="0" smtClean="0">
                <a:solidFill>
                  <a:schemeClr val="bg1"/>
                </a:solidFill>
              </a:rPr>
              <a:t> отложениях Саратовского Поволжья имеют среднюю длину 10,7 </a:t>
            </a:r>
            <a:r>
              <a:rPr lang="ru-RU" dirty="0">
                <a:solidFill>
                  <a:schemeClr val="bg1"/>
                </a:solidFill>
              </a:rPr>
              <a:t>см </a:t>
            </a:r>
            <a:r>
              <a:rPr lang="ru-RU" dirty="0" smtClean="0">
                <a:solidFill>
                  <a:schemeClr val="bg1"/>
                </a:solidFill>
              </a:rPr>
              <a:t>со стандартным отклонением 2,1 </a:t>
            </a:r>
            <a:r>
              <a:rPr lang="ru-RU" dirty="0">
                <a:solidFill>
                  <a:schemeClr val="bg1"/>
                </a:solidFill>
              </a:rPr>
              <a:t>см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Какова вероятность, что случайно </a:t>
            </a:r>
            <a:r>
              <a:rPr lang="ru-RU" dirty="0" smtClean="0">
                <a:solidFill>
                  <a:schemeClr val="bg1"/>
                </a:solidFill>
              </a:rPr>
              <a:t>найденный белемнит имеет длину 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smtClean="0">
                <a:solidFill>
                  <a:schemeClr val="bg1"/>
                </a:solidFill>
              </a:rPr>
              <a:t>13 </a:t>
            </a:r>
            <a:r>
              <a:rPr lang="ru-RU" dirty="0">
                <a:solidFill>
                  <a:schemeClr val="bg1"/>
                </a:solidFill>
              </a:rPr>
              <a:t>см</a:t>
            </a:r>
            <a:r>
              <a:rPr lang="ru-RU" dirty="0" smtClean="0">
                <a:solidFill>
                  <a:schemeClr val="bg1"/>
                </a:solidFill>
              </a:rPr>
              <a:t>? Длину более 13 см?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2413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18" y="2888259"/>
            <a:ext cx="8827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Средний срок эксплуатации скважин 19 лет со стандартным отклонением </a:t>
            </a:r>
            <a:r>
              <a:rPr lang="ru-RU" dirty="0">
                <a:solidFill>
                  <a:schemeClr val="bg1"/>
                </a:solidFill>
              </a:rPr>
              <a:t>1,2 </a:t>
            </a:r>
            <a:r>
              <a:rPr lang="ru-RU" dirty="0" smtClean="0">
                <a:solidFill>
                  <a:schemeClr val="bg1"/>
                </a:solidFill>
              </a:rPr>
              <a:t>года.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каком интервале находится срок службы 90% </a:t>
            </a:r>
            <a:r>
              <a:rPr lang="ru-RU" dirty="0" smtClean="0">
                <a:solidFill>
                  <a:schemeClr val="bg1"/>
                </a:solidFill>
              </a:rPr>
              <a:t>скважин?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8518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результатам исследований латеритной коры выветривания выяснено, </a:t>
            </a:r>
            <a:r>
              <a:rPr lang="ru-RU" dirty="0">
                <a:solidFill>
                  <a:schemeClr val="bg1"/>
                </a:solidFill>
              </a:rPr>
              <a:t>что </a:t>
            </a:r>
            <a:r>
              <a:rPr lang="ru-RU" dirty="0" smtClean="0">
                <a:solidFill>
                  <a:schemeClr val="bg1"/>
                </a:solidFill>
              </a:rPr>
              <a:t>среднее содержание глинозема в ней составляет 56 % со стандартным отклонением </a:t>
            </a:r>
            <a:r>
              <a:rPr lang="ru-RU" dirty="0">
                <a:solidFill>
                  <a:schemeClr val="bg1"/>
                </a:solidFill>
              </a:rPr>
              <a:t>4 </a:t>
            </a:r>
            <a:r>
              <a:rPr lang="ru-RU" dirty="0" smtClean="0">
                <a:solidFill>
                  <a:schemeClr val="bg1"/>
                </a:solidFill>
              </a:rPr>
              <a:t>%.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При произвольном выборе </a:t>
            </a:r>
            <a:r>
              <a:rPr lang="ru-RU" dirty="0" smtClean="0">
                <a:solidFill>
                  <a:schemeClr val="bg1"/>
                </a:solidFill>
              </a:rPr>
              <a:t>места добычи бокситов </a:t>
            </a:r>
            <a:r>
              <a:rPr lang="ru-RU" dirty="0">
                <a:solidFill>
                  <a:schemeClr val="bg1"/>
                </a:solidFill>
              </a:rPr>
              <a:t>определите вероятность </a:t>
            </a:r>
            <a:r>
              <a:rPr lang="ru-RU" dirty="0" smtClean="0">
                <a:solidFill>
                  <a:schemeClr val="bg1"/>
                </a:solidFill>
              </a:rPr>
              <a:t>того, что концентрация  </a:t>
            </a:r>
            <a:r>
              <a:rPr lang="en-US" dirty="0" smtClean="0">
                <a:solidFill>
                  <a:schemeClr val="bg1"/>
                </a:solidFill>
              </a:rPr>
              <a:t>Al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превысит </a:t>
            </a:r>
            <a:r>
              <a:rPr lang="ru-RU" dirty="0">
                <a:solidFill>
                  <a:schemeClr val="bg1"/>
                </a:solidFill>
              </a:rPr>
              <a:t>59 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easydan.com/media/cms_page_media/97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972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623" y="1700808"/>
            <a:ext cx="775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Асимметрия может быть нулевой, положительной и отрицательной.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Если распределение симметрично, то коэффициент асимметрии равен нулю.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sledov.ru/wp-content/uploads/2015/02/%D0%A1%D0%BB%D0%B0%D0%B9%D0%B439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18925" r="2306" b="36933"/>
          <a:stretch/>
        </p:blipFill>
        <p:spPr bwMode="auto">
          <a:xfrm>
            <a:off x="1691680" y="1412776"/>
            <a:ext cx="5688225" cy="4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76672"/>
            <a:ext cx="5501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Эксцесс (коэффициент эксцесса) – мера остроты пика </a:t>
            </a:r>
          </a:p>
          <a:p>
            <a:r>
              <a:rPr lang="ru-RU" dirty="0" smtClean="0"/>
              <a:t>распределения случайной величины.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6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070202"/>
            <a:ext cx="600052" cy="8143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Если показатель </a:t>
            </a:r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ru-RU" dirty="0" smtClean="0">
                <a:solidFill>
                  <a:schemeClr val="bg1"/>
                </a:solidFill>
              </a:rPr>
              <a:t>3, то распределение нормальное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571604" y="3856020"/>
            <a:ext cx="1357322" cy="500860"/>
            <a:chOff x="5786446" y="714356"/>
            <a:chExt cx="1357322" cy="50086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786446" y="714356"/>
              <a:ext cx="21431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5750727" y="964389"/>
              <a:ext cx="500066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5822165" y="892951"/>
              <a:ext cx="50006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43636" y="714356"/>
              <a:ext cx="100013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1428728" y="3784582"/>
            <a:ext cx="164307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000232" y="378458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6/n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286512" y="3141640"/>
            <a:ext cx="600052" cy="81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929322" y="3927458"/>
            <a:ext cx="1357322" cy="500860"/>
            <a:chOff x="5786446" y="714356"/>
            <a:chExt cx="1357322" cy="50086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5786446" y="714356"/>
              <a:ext cx="21431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5750727" y="964389"/>
              <a:ext cx="500066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5822165" y="892951"/>
              <a:ext cx="50006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143636" y="714356"/>
              <a:ext cx="100013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единительная линия 30"/>
          <p:cNvCxnSpPr/>
          <p:nvPr/>
        </p:nvCxnSpPr>
        <p:spPr>
          <a:xfrm>
            <a:off x="5786446" y="3856020"/>
            <a:ext cx="164307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86512" y="3857608"/>
            <a:ext cx="107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24/n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100" y="2520740"/>
            <a:ext cx="171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Асимметрия -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9958" y="2547350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Эксцесс - </a:t>
            </a:r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685" y="895170"/>
            <a:ext cx="801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Для проверки гипотезы о нормальном распределении можно использовать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показатели, которые называются асимметрия (</a:t>
            </a:r>
            <a:r>
              <a:rPr lang="en-US" dirty="0" smtClean="0">
                <a:solidFill>
                  <a:schemeClr val="bg1"/>
                </a:solidFill>
              </a:rPr>
              <a:t>A)</a:t>
            </a:r>
            <a:r>
              <a:rPr lang="ru-RU" dirty="0" smtClean="0">
                <a:solidFill>
                  <a:schemeClr val="bg1"/>
                </a:solidFill>
              </a:rPr>
              <a:t> и Эксцесс </a:t>
            </a:r>
            <a:r>
              <a:rPr lang="en-US" dirty="0" smtClean="0">
                <a:solidFill>
                  <a:schemeClr val="bg1"/>
                </a:solidFill>
              </a:rPr>
              <a:t>(E)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r="40357" b="28095"/>
          <a:stretch/>
        </p:blipFill>
        <p:spPr bwMode="auto">
          <a:xfrm>
            <a:off x="0" y="223450"/>
            <a:ext cx="9144000" cy="63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kipy.ru/images/technics/gui_int/gauss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9482" r="2237" b="3579"/>
          <a:stretch/>
        </p:blipFill>
        <p:spPr bwMode="auto">
          <a:xfrm>
            <a:off x="179512" y="188640"/>
            <a:ext cx="878497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-27384"/>
            <a:ext cx="7200800" cy="33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27584" y="3094434"/>
            <a:ext cx="7686675" cy="3790950"/>
            <a:chOff x="827584" y="3094434"/>
            <a:chExt cx="7686675" cy="37909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094434"/>
              <a:ext cx="7686675" cy="379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1475656" y="3676382"/>
              <a:ext cx="1512168" cy="472698"/>
              <a:chOff x="1475656" y="3676382"/>
              <a:chExt cx="1512168" cy="472698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475656" y="3861048"/>
                <a:ext cx="136815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14854" y="3676382"/>
                <a:ext cx="127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Ag </a:t>
                </a:r>
                <a:r>
                  <a:rPr lang="ru-RU" dirty="0" smtClean="0"/>
                  <a:t>(г/т):</a:t>
                </a:r>
                <a:endParaRPr lang="ru-RU" baseline="-250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613632" y="3676382"/>
              <a:ext cx="1512168" cy="472698"/>
              <a:chOff x="1475656" y="3676382"/>
              <a:chExt cx="1512168" cy="47269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475656" y="3861048"/>
                <a:ext cx="136815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14854" y="3676382"/>
                <a:ext cx="127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Ag </a:t>
                </a:r>
                <a:r>
                  <a:rPr lang="ru-RU" dirty="0" smtClean="0"/>
                  <a:t>(г/т):</a:t>
                </a:r>
                <a:endParaRPr lang="ru-RU" baseline="-25000" dirty="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843808" y="6521388"/>
              <a:ext cx="4281992" cy="336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Распределение серебра (г/т)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9910" y="3321857"/>
              <a:ext cx="2011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Месторождение 1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4128" y="3321857"/>
              <a:ext cx="197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Месторождение 2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7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sto.org/files/ee1/545/090/ee15450903184b60bcaac1cccff3faa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1959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hsto.org/files/4c1/b82/f29/4c1b82f299d94f699445074edf6824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89556" cy="21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mart-lab.ru/uploads/images/02/04/48/2017/01/15/12d5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088533" cy="38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435" y="27037"/>
            <a:ext cx="77619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Логарифмически нормальное (</a:t>
            </a:r>
            <a:r>
              <a:rPr lang="ru-RU" sz="2100" b="1" u="sng" dirty="0" smtClean="0">
                <a:solidFill>
                  <a:schemeClr val="bg1"/>
                </a:solidFill>
              </a:rPr>
              <a:t>логнормальное</a:t>
            </a:r>
            <a:r>
              <a:rPr lang="ru-RU" sz="2100" b="1" dirty="0" smtClean="0">
                <a:solidFill>
                  <a:schemeClr val="bg1"/>
                </a:solidFill>
              </a:rPr>
              <a:t>) распределение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21004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258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6" y="2996952"/>
            <a:ext cx="5616624" cy="36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t="21375" r="23495"/>
          <a:stretch/>
        </p:blipFill>
        <p:spPr bwMode="auto">
          <a:xfrm>
            <a:off x="155374" y="116632"/>
            <a:ext cx="4562061" cy="267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27426" r="29888" b="6244"/>
          <a:stretch/>
        </p:blipFill>
        <p:spPr bwMode="auto">
          <a:xfrm>
            <a:off x="4932040" y="116632"/>
            <a:ext cx="3697357" cy="17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737"/>
            <a:ext cx="9144000" cy="39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4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1" y="1196752"/>
            <a:ext cx="9148461" cy="44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t="21375" r="23495" b="33823"/>
          <a:stretch/>
        </p:blipFill>
        <p:spPr bwMode="auto">
          <a:xfrm>
            <a:off x="33454" y="2658149"/>
            <a:ext cx="2738346" cy="9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27426" r="29888" b="6244"/>
          <a:stretch/>
        </p:blipFill>
        <p:spPr bwMode="auto">
          <a:xfrm>
            <a:off x="6588224" y="2669118"/>
            <a:ext cx="1848678" cy="8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f/%D0%9F%D1%80%D0%BE%D1%86%D0%B5%D0%BD%D1%82%D0%B8%D0%BB%D0%B8_%D0%B8_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595"/>
            <a:ext cx="9179434" cy="65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482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Геолог</cp:lastModifiedBy>
  <cp:revision>53</cp:revision>
  <dcterms:created xsi:type="dcterms:W3CDTF">2016-03-01T23:25:27Z</dcterms:created>
  <dcterms:modified xsi:type="dcterms:W3CDTF">2021-03-03T06:24:19Z</dcterms:modified>
</cp:coreProperties>
</file>