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74" r:id="rId3"/>
    <p:sldId id="284" r:id="rId4"/>
    <p:sldId id="278" r:id="rId5"/>
    <p:sldId id="276" r:id="rId6"/>
    <p:sldId id="277" r:id="rId7"/>
    <p:sldId id="285" r:id="rId8"/>
    <p:sldId id="286" r:id="rId9"/>
    <p:sldId id="264" r:id="rId10"/>
    <p:sldId id="258" r:id="rId11"/>
    <p:sldId id="296" r:id="rId12"/>
    <p:sldId id="260" r:id="rId13"/>
    <p:sldId id="261" r:id="rId14"/>
    <p:sldId id="263" r:id="rId15"/>
    <p:sldId id="265" r:id="rId16"/>
    <p:sldId id="266" r:id="rId17"/>
    <p:sldId id="299" r:id="rId18"/>
    <p:sldId id="281" r:id="rId19"/>
    <p:sldId id="282" r:id="rId20"/>
    <p:sldId id="272" r:id="rId21"/>
    <p:sldId id="273" r:id="rId22"/>
    <p:sldId id="271" r:id="rId23"/>
    <p:sldId id="270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6866" autoAdjust="0"/>
  </p:normalViewPr>
  <p:slideViewPr>
    <p:cSldViewPr>
      <p:cViewPr>
        <p:scale>
          <a:sx n="125" d="100"/>
          <a:sy n="125" d="100"/>
        </p:scale>
        <p:origin x="-1224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&#1050;&#1085;&#1080;&#1075;&#1072;1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oleObject" Target="&#1050;&#1085;&#1080;&#1075;&#1072;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spPr>
            <a:ln w="19050" cap="rnd">
              <a:noFill/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solidFill>
                  <a:schemeClr val="accent1">
                    <a:shade val="50000"/>
                  </a:schemeClr>
                </a:solidFill>
              </a:ln>
              <a:effectLst/>
            </c:spPr>
          </c:marker>
          <c:xVal>
            <c:numRef>
              <c:f>Лист1!$A$1:$A$10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3.5</c:v>
                </c:pt>
                <c:pt idx="4">
                  <c:v>9</c:v>
                </c:pt>
                <c:pt idx="5">
                  <c:v>10</c:v>
                </c:pt>
                <c:pt idx="6">
                  <c:v>11</c:v>
                </c:pt>
                <c:pt idx="7">
                  <c:v>12</c:v>
                </c:pt>
                <c:pt idx="8">
                  <c:v>13</c:v>
                </c:pt>
                <c:pt idx="9">
                  <c:v>14</c:v>
                </c:pt>
              </c:numCache>
            </c:numRef>
          </c:xVal>
          <c:yVal>
            <c:numRef>
              <c:f>Лист1!$B$1:$B$10</c:f>
              <c:numCache>
                <c:formatCode>General</c:formatCode>
                <c:ptCount val="10"/>
                <c:pt idx="0">
                  <c:v>2</c:v>
                </c:pt>
                <c:pt idx="1">
                  <c:v>3</c:v>
                </c:pt>
                <c:pt idx="2">
                  <c:v>1.5</c:v>
                </c:pt>
                <c:pt idx="3">
                  <c:v>1</c:v>
                </c:pt>
                <c:pt idx="4">
                  <c:v>23</c:v>
                </c:pt>
                <c:pt idx="5">
                  <c:v>22</c:v>
                </c:pt>
                <c:pt idx="6">
                  <c:v>26</c:v>
                </c:pt>
                <c:pt idx="7">
                  <c:v>21</c:v>
                </c:pt>
                <c:pt idx="8">
                  <c:v>22</c:v>
                </c:pt>
                <c:pt idx="9">
                  <c:v>24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05807744"/>
        <c:axId val="305810048"/>
      </c:scatterChart>
      <c:valAx>
        <c:axId val="30580774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one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05810048"/>
        <c:crosses val="autoZero"/>
        <c:crossBetween val="midCat"/>
      </c:valAx>
      <c:valAx>
        <c:axId val="3058100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one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05807744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spPr>
            <a:ln w="412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xVal>
            <c:numRef>
              <c:f>Лист1!$E$1:$E$19</c:f>
              <c:numCache>
                <c:formatCode>General</c:formatCode>
                <c:ptCount val="19"/>
                <c:pt idx="0">
                  <c:v>1</c:v>
                </c:pt>
                <c:pt idx="1">
                  <c:v>1</c:v>
                </c:pt>
                <c:pt idx="2">
                  <c:v>2</c:v>
                </c:pt>
                <c:pt idx="3">
                  <c:v>2</c:v>
                </c:pt>
                <c:pt idx="4">
                  <c:v>3</c:v>
                </c:pt>
                <c:pt idx="5">
                  <c:v>3</c:v>
                </c:pt>
                <c:pt idx="6">
                  <c:v>4</c:v>
                </c:pt>
                <c:pt idx="7">
                  <c:v>4</c:v>
                </c:pt>
                <c:pt idx="8">
                  <c:v>5</c:v>
                </c:pt>
                <c:pt idx="9">
                  <c:v>5</c:v>
                </c:pt>
                <c:pt idx="10">
                  <c:v>6</c:v>
                </c:pt>
                <c:pt idx="11">
                  <c:v>6</c:v>
                </c:pt>
                <c:pt idx="12">
                  <c:v>7</c:v>
                </c:pt>
                <c:pt idx="13">
                  <c:v>7</c:v>
                </c:pt>
                <c:pt idx="14">
                  <c:v>8</c:v>
                </c:pt>
                <c:pt idx="15">
                  <c:v>8</c:v>
                </c:pt>
                <c:pt idx="16">
                  <c:v>9</c:v>
                </c:pt>
                <c:pt idx="17">
                  <c:v>9</c:v>
                </c:pt>
                <c:pt idx="18">
                  <c:v>10</c:v>
                </c:pt>
              </c:numCache>
            </c:numRef>
          </c:xVal>
          <c:yVal>
            <c:numRef>
              <c:f>Лист1!$F$1:$F$19</c:f>
              <c:numCache>
                <c:formatCode>General</c:formatCode>
                <c:ptCount val="19"/>
                <c:pt idx="0">
                  <c:v>0</c:v>
                </c:pt>
                <c:pt idx="1">
                  <c:v>1</c:v>
                </c:pt>
                <c:pt idx="2">
                  <c:v>1</c:v>
                </c:pt>
                <c:pt idx="3">
                  <c:v>2</c:v>
                </c:pt>
                <c:pt idx="4">
                  <c:v>2</c:v>
                </c:pt>
                <c:pt idx="5">
                  <c:v>2.5</c:v>
                </c:pt>
                <c:pt idx="6">
                  <c:v>2.5</c:v>
                </c:pt>
                <c:pt idx="7">
                  <c:v>7</c:v>
                </c:pt>
                <c:pt idx="8">
                  <c:v>7</c:v>
                </c:pt>
                <c:pt idx="9">
                  <c:v>7.5</c:v>
                </c:pt>
                <c:pt idx="10">
                  <c:v>7.5</c:v>
                </c:pt>
                <c:pt idx="11">
                  <c:v>8</c:v>
                </c:pt>
                <c:pt idx="12">
                  <c:v>8</c:v>
                </c:pt>
                <c:pt idx="13">
                  <c:v>8.5</c:v>
                </c:pt>
                <c:pt idx="14">
                  <c:v>8.5</c:v>
                </c:pt>
                <c:pt idx="15">
                  <c:v>9</c:v>
                </c:pt>
                <c:pt idx="16">
                  <c:v>9</c:v>
                </c:pt>
                <c:pt idx="17">
                  <c:v>9.5</c:v>
                </c:pt>
                <c:pt idx="18">
                  <c:v>9.5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37490688"/>
        <c:axId val="337492224"/>
      </c:scatterChart>
      <c:valAx>
        <c:axId val="337490688"/>
        <c:scaling>
          <c:orientation val="minMax"/>
          <c:max val="1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37492224"/>
        <c:crosses val="autoZero"/>
        <c:crossBetween val="midCat"/>
        <c:majorUnit val="1"/>
      </c:valAx>
      <c:valAx>
        <c:axId val="3374922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37490688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rgbClr val="FF0000"/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BF7F34-96BA-47DE-851E-FCFCD13EFDC4}" type="datetimeFigureOut">
              <a:rPr lang="ru-RU" smtClean="0"/>
              <a:t>11.05.2020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B0EC40-14A2-456B-816F-467675915E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18790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B0EC40-14A2-456B-816F-467675915E1E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97651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B0EC40-14A2-456B-816F-467675915E1E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51471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029DE-1345-4816-AE67-735E305F8C29}" type="datetimeFigureOut">
              <a:rPr lang="ru-RU" smtClean="0"/>
              <a:t>11.05.2020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C8467-72B4-402C-B89A-E431E1CBBE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029DE-1345-4816-AE67-735E305F8C29}" type="datetimeFigureOut">
              <a:rPr lang="ru-RU" smtClean="0"/>
              <a:t>11.05.2020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C8467-72B4-402C-B89A-E431E1CBBE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029DE-1345-4816-AE67-735E305F8C29}" type="datetimeFigureOut">
              <a:rPr lang="ru-RU" smtClean="0"/>
              <a:t>11.05.2020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C8467-72B4-402C-B89A-E431E1CBBE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029DE-1345-4816-AE67-735E305F8C29}" type="datetimeFigureOut">
              <a:rPr lang="ru-RU" smtClean="0"/>
              <a:t>11.05.2020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C8467-72B4-402C-B89A-E431E1CBBE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029DE-1345-4816-AE67-735E305F8C29}" type="datetimeFigureOut">
              <a:rPr lang="ru-RU" smtClean="0"/>
              <a:t>11.05.2020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C8467-72B4-402C-B89A-E431E1CBBE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029DE-1345-4816-AE67-735E305F8C29}" type="datetimeFigureOut">
              <a:rPr lang="ru-RU" smtClean="0"/>
              <a:t>11.05.2020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C8467-72B4-402C-B89A-E431E1CBBE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029DE-1345-4816-AE67-735E305F8C29}" type="datetimeFigureOut">
              <a:rPr lang="ru-RU" smtClean="0"/>
              <a:t>11.05.2020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C8467-72B4-402C-B89A-E431E1CBBE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029DE-1345-4816-AE67-735E305F8C29}" type="datetimeFigureOut">
              <a:rPr lang="ru-RU" smtClean="0"/>
              <a:t>11.05.2020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C8467-72B4-402C-B89A-E431E1CBBE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029DE-1345-4816-AE67-735E305F8C29}" type="datetimeFigureOut">
              <a:rPr lang="ru-RU" smtClean="0"/>
              <a:t>11.05.2020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C8467-72B4-402C-B89A-E431E1CBBE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029DE-1345-4816-AE67-735E305F8C29}" type="datetimeFigureOut">
              <a:rPr lang="ru-RU" smtClean="0"/>
              <a:t>11.05.2020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C8467-72B4-402C-B89A-E431E1CBBE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029DE-1345-4816-AE67-735E305F8C29}" type="datetimeFigureOut">
              <a:rPr lang="ru-RU" smtClean="0"/>
              <a:t>11.05.2020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C8467-72B4-402C-B89A-E431E1CBBE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9029DE-1345-4816-AE67-735E305F8C29}" type="datetimeFigureOut">
              <a:rPr lang="ru-RU" smtClean="0"/>
              <a:t>11.05.2020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AC8467-72B4-402C-B89A-E431E1CBBE1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87624" y="476672"/>
            <a:ext cx="6572280" cy="5517793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lnSpc>
                <a:spcPct val="150000"/>
              </a:lnSpc>
            </a:pPr>
            <a:r>
              <a:rPr lang="ru-RU" sz="4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Краткий обзор </a:t>
            </a:r>
            <a:r>
              <a:rPr lang="ru-RU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кластерного,</a:t>
            </a:r>
            <a:endParaRPr lang="ru-RU" sz="4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>
              <a:lnSpc>
                <a:spcPct val="150000"/>
              </a:lnSpc>
            </a:pPr>
            <a:r>
              <a:rPr lang="ru-RU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дискриминантного</a:t>
            </a:r>
            <a:r>
              <a:rPr lang="ru-RU" sz="4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</a:t>
            </a:r>
          </a:p>
          <a:p>
            <a:pPr algn="ctr">
              <a:lnSpc>
                <a:spcPct val="150000"/>
              </a:lnSpc>
            </a:pPr>
            <a:r>
              <a:rPr lang="ru-RU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факторного </a:t>
            </a:r>
          </a:p>
          <a:p>
            <a:pPr algn="ctr">
              <a:lnSpc>
                <a:spcPct val="150000"/>
              </a:lnSpc>
            </a:pPr>
            <a:r>
              <a:rPr lang="ru-RU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анализов</a:t>
            </a:r>
            <a:endParaRPr lang="ru-RU" sz="4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76672"/>
            <a:ext cx="8072494" cy="57708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700" dirty="0" smtClean="0">
                <a:solidFill>
                  <a:srgbClr val="002060"/>
                </a:solidFill>
              </a:rPr>
              <a:t>У нас есть данные геохимического анализа (</a:t>
            </a:r>
            <a:r>
              <a:rPr lang="en-US" sz="2700" b="1" dirty="0" smtClean="0">
                <a:solidFill>
                  <a:srgbClr val="FF0000"/>
                </a:solidFill>
              </a:rPr>
              <a:t>V</a:t>
            </a:r>
            <a:r>
              <a:rPr lang="en-US" sz="2700" dirty="0" smtClean="0">
                <a:solidFill>
                  <a:srgbClr val="002060"/>
                </a:solidFill>
              </a:rPr>
              <a:t>, </a:t>
            </a:r>
            <a:r>
              <a:rPr lang="en-US" sz="2700" b="1" dirty="0" smtClean="0">
                <a:solidFill>
                  <a:srgbClr val="FF0000"/>
                </a:solidFill>
              </a:rPr>
              <a:t>B</a:t>
            </a:r>
            <a:r>
              <a:rPr lang="ru-RU" sz="2700" b="1" dirty="0" smtClean="0">
                <a:solidFill>
                  <a:srgbClr val="FF0000"/>
                </a:solidFill>
              </a:rPr>
              <a:t>,</a:t>
            </a:r>
            <a:r>
              <a:rPr lang="ru-RU" sz="2700" dirty="0" smtClean="0">
                <a:solidFill>
                  <a:srgbClr val="002060"/>
                </a:solidFill>
              </a:rPr>
              <a:t> </a:t>
            </a:r>
            <a:r>
              <a:rPr lang="en-US" sz="2700" b="1" dirty="0" smtClean="0">
                <a:solidFill>
                  <a:srgbClr val="FF0000"/>
                </a:solidFill>
              </a:rPr>
              <a:t>Fe</a:t>
            </a:r>
            <a:r>
              <a:rPr lang="en-US" sz="2700" dirty="0" smtClean="0">
                <a:solidFill>
                  <a:srgbClr val="002060"/>
                </a:solidFill>
              </a:rPr>
              <a:t>) </a:t>
            </a:r>
            <a:r>
              <a:rPr lang="ru-RU" sz="2700" dirty="0" smtClean="0">
                <a:solidFill>
                  <a:srgbClr val="002060"/>
                </a:solidFill>
              </a:rPr>
              <a:t>по трем различным генетическим типам отложений: </a:t>
            </a:r>
          </a:p>
          <a:p>
            <a:pPr>
              <a:lnSpc>
                <a:spcPct val="150000"/>
              </a:lnSpc>
            </a:pPr>
            <a:endParaRPr lang="ru-RU" sz="1500" dirty="0" smtClean="0">
              <a:solidFill>
                <a:srgbClr val="002060"/>
              </a:solidFill>
            </a:endParaRPr>
          </a:p>
          <a:p>
            <a:pPr>
              <a:lnSpc>
                <a:spcPct val="150000"/>
              </a:lnSpc>
            </a:pPr>
            <a:r>
              <a:rPr lang="ru-RU" sz="3600" dirty="0" smtClean="0">
                <a:solidFill>
                  <a:srgbClr val="002060"/>
                </a:solidFill>
              </a:rPr>
              <a:t>- Пляжные отложения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ru-RU" sz="3600" dirty="0" smtClean="0">
                <a:solidFill>
                  <a:srgbClr val="002060"/>
                </a:solidFill>
              </a:rPr>
              <a:t> </a:t>
            </a:r>
            <a:r>
              <a:rPr lang="ru-RU" sz="3600" dirty="0" err="1" smtClean="0">
                <a:solidFill>
                  <a:srgbClr val="002060"/>
                </a:solidFill>
              </a:rPr>
              <a:t>Баровые</a:t>
            </a:r>
            <a:r>
              <a:rPr lang="ru-RU" sz="3600" dirty="0" smtClean="0">
                <a:solidFill>
                  <a:srgbClr val="002060"/>
                </a:solidFill>
              </a:rPr>
              <a:t> отложения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ru-RU" sz="3600" dirty="0" smtClean="0">
                <a:solidFill>
                  <a:srgbClr val="002060"/>
                </a:solidFill>
              </a:rPr>
              <a:t> Отложения мелководного шельфа</a:t>
            </a:r>
          </a:p>
          <a:p>
            <a:pPr>
              <a:lnSpc>
                <a:spcPct val="150000"/>
              </a:lnSpc>
            </a:pPr>
            <a:endParaRPr lang="ru-RU" sz="1500" dirty="0" smtClean="0">
              <a:solidFill>
                <a:srgbClr val="002060"/>
              </a:solidFill>
            </a:endParaRPr>
          </a:p>
          <a:p>
            <a:pPr>
              <a:lnSpc>
                <a:spcPct val="150000"/>
              </a:lnSpc>
            </a:pPr>
            <a:r>
              <a:rPr lang="ru-RU" sz="2700" dirty="0" smtClean="0">
                <a:solidFill>
                  <a:srgbClr val="FF0000"/>
                </a:solidFill>
              </a:rPr>
              <a:t>Вопрос</a:t>
            </a:r>
            <a:r>
              <a:rPr lang="ru-RU" sz="2700" dirty="0">
                <a:solidFill>
                  <a:srgbClr val="FF0000"/>
                </a:solidFill>
              </a:rPr>
              <a:t>: можем ли мы по </a:t>
            </a:r>
            <a:r>
              <a:rPr lang="ru-RU" sz="2700" dirty="0" smtClean="0">
                <a:solidFill>
                  <a:srgbClr val="FF0000"/>
                </a:solidFill>
              </a:rPr>
              <a:t>геохимическим признакам отличить различные типы отложений?</a:t>
            </a:r>
            <a:r>
              <a:rPr lang="pl-PL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endParaRPr lang="ru-RU" sz="27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95465" y="2880812"/>
            <a:ext cx="5745483" cy="10066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l-PL" sz="45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Z</a:t>
            </a:r>
            <a:r>
              <a:rPr lang="pl-PL" sz="4500" i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pl-PL" sz="4500" dirty="0">
                <a:latin typeface="Times New Roman" panose="02020603050405020304" pitchFamily="18" charset="0"/>
              </a:rPr>
              <a:t>=</a:t>
            </a:r>
            <a:r>
              <a:rPr lang="pl-PL" sz="45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4500" dirty="0">
                <a:solidFill>
                  <a:srgbClr val="00B050"/>
                </a:solidFill>
                <a:latin typeface="Times New Roman" panose="02020603050405020304" pitchFamily="18" charset="0"/>
              </a:rPr>
              <a:t>a</a:t>
            </a:r>
            <a:r>
              <a:rPr lang="en-US" sz="4500" baseline="-25000" dirty="0">
                <a:solidFill>
                  <a:srgbClr val="00B050"/>
                </a:solidFill>
                <a:latin typeface="Times New Roman" panose="02020603050405020304" pitchFamily="18" charset="0"/>
              </a:rPr>
              <a:t>1</a:t>
            </a:r>
            <a:r>
              <a:rPr lang="en-US" sz="4500" dirty="0">
                <a:latin typeface="Times New Roman" panose="02020603050405020304" pitchFamily="18" charset="0"/>
              </a:rPr>
              <a:t>*</a:t>
            </a:r>
            <a:r>
              <a:rPr lang="en-US" sz="45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V</a:t>
            </a:r>
            <a:r>
              <a:rPr lang="pl-PL" sz="45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pl-PL" sz="4500" dirty="0">
                <a:latin typeface="Times New Roman" panose="02020603050405020304" pitchFamily="18" charset="0"/>
              </a:rPr>
              <a:t>+</a:t>
            </a:r>
            <a:r>
              <a:rPr lang="en-US" sz="4500" dirty="0">
                <a:solidFill>
                  <a:srgbClr val="00B050"/>
                </a:solidFill>
                <a:latin typeface="Times New Roman" panose="02020603050405020304" pitchFamily="18" charset="0"/>
              </a:rPr>
              <a:t>a</a:t>
            </a:r>
            <a:r>
              <a:rPr lang="en-US" sz="4500" baseline="-25000" dirty="0">
                <a:solidFill>
                  <a:srgbClr val="00B050"/>
                </a:solidFill>
                <a:latin typeface="Times New Roman" panose="02020603050405020304" pitchFamily="18" charset="0"/>
              </a:rPr>
              <a:t>2</a:t>
            </a:r>
            <a:r>
              <a:rPr lang="en-US" sz="4500" dirty="0">
                <a:latin typeface="Times New Roman" panose="02020603050405020304" pitchFamily="18" charset="0"/>
              </a:rPr>
              <a:t>*</a:t>
            </a:r>
            <a:r>
              <a:rPr lang="en-US" sz="45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B</a:t>
            </a:r>
            <a:r>
              <a:rPr lang="pl-PL" sz="45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pl-PL" sz="4500" dirty="0">
                <a:latin typeface="Times New Roman" panose="02020603050405020304" pitchFamily="18" charset="0"/>
              </a:rPr>
              <a:t>+</a:t>
            </a:r>
            <a:r>
              <a:rPr lang="en-US" sz="4500" dirty="0">
                <a:solidFill>
                  <a:srgbClr val="00B050"/>
                </a:solidFill>
                <a:latin typeface="Times New Roman" panose="02020603050405020304" pitchFamily="18" charset="0"/>
              </a:rPr>
              <a:t>a</a:t>
            </a:r>
            <a:r>
              <a:rPr lang="en-US" sz="4500" baseline="-25000" dirty="0">
                <a:solidFill>
                  <a:srgbClr val="00B050"/>
                </a:solidFill>
                <a:latin typeface="Times New Roman" panose="02020603050405020304" pitchFamily="18" charset="0"/>
              </a:rPr>
              <a:t>3</a:t>
            </a:r>
            <a:r>
              <a:rPr lang="en-US" sz="4500" dirty="0">
                <a:solidFill>
                  <a:srgbClr val="002060"/>
                </a:solidFill>
                <a:latin typeface="Times New Roman" panose="02020603050405020304" pitchFamily="18" charset="0"/>
              </a:rPr>
              <a:t>*</a:t>
            </a:r>
            <a:r>
              <a:rPr lang="en-US" sz="45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Fe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953172" y="1772816"/>
            <a:ext cx="5630067" cy="9253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l-PL" sz="41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Z</a:t>
            </a:r>
            <a:r>
              <a:rPr lang="pl-PL" sz="41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pl-PL" sz="4100" dirty="0">
                <a:latin typeface="Times New Roman" panose="02020603050405020304" pitchFamily="18" charset="0"/>
              </a:rPr>
              <a:t>=</a:t>
            </a:r>
            <a:r>
              <a:rPr lang="pl-PL" sz="41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4100" dirty="0">
                <a:solidFill>
                  <a:srgbClr val="00B050"/>
                </a:solidFill>
                <a:latin typeface="Times New Roman" panose="02020603050405020304" pitchFamily="18" charset="0"/>
              </a:rPr>
              <a:t>a</a:t>
            </a:r>
            <a:r>
              <a:rPr lang="en-US" sz="4100" baseline="-25000" dirty="0">
                <a:solidFill>
                  <a:srgbClr val="00B050"/>
                </a:solidFill>
                <a:latin typeface="Times New Roman" panose="02020603050405020304" pitchFamily="18" charset="0"/>
              </a:rPr>
              <a:t>1</a:t>
            </a:r>
            <a:r>
              <a:rPr lang="en-US" sz="4100" dirty="0">
                <a:latin typeface="Times New Roman" panose="02020603050405020304" pitchFamily="18" charset="0"/>
              </a:rPr>
              <a:t>*</a:t>
            </a:r>
            <a:r>
              <a:rPr lang="en-US" sz="41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X</a:t>
            </a:r>
            <a:r>
              <a:rPr lang="en-US" sz="4100" b="1" baseline="-25000" dirty="0">
                <a:solidFill>
                  <a:srgbClr val="002060"/>
                </a:solidFill>
                <a:latin typeface="Times New Roman" panose="02020603050405020304" pitchFamily="18" charset="0"/>
              </a:rPr>
              <a:t>1</a:t>
            </a:r>
            <a:r>
              <a:rPr lang="pl-PL" sz="41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pl-PL" sz="4100" dirty="0">
                <a:latin typeface="Times New Roman" panose="02020603050405020304" pitchFamily="18" charset="0"/>
              </a:rPr>
              <a:t>+</a:t>
            </a:r>
            <a:r>
              <a:rPr lang="en-US" sz="4100" dirty="0">
                <a:solidFill>
                  <a:srgbClr val="00B050"/>
                </a:solidFill>
                <a:latin typeface="Times New Roman" panose="02020603050405020304" pitchFamily="18" charset="0"/>
              </a:rPr>
              <a:t>a</a:t>
            </a:r>
            <a:r>
              <a:rPr lang="en-US" sz="4100" baseline="-25000" dirty="0">
                <a:solidFill>
                  <a:srgbClr val="00B050"/>
                </a:solidFill>
                <a:latin typeface="Times New Roman" panose="02020603050405020304" pitchFamily="18" charset="0"/>
              </a:rPr>
              <a:t>2</a:t>
            </a:r>
            <a:r>
              <a:rPr lang="en-US" sz="4100" dirty="0">
                <a:latin typeface="Times New Roman" panose="02020603050405020304" pitchFamily="18" charset="0"/>
              </a:rPr>
              <a:t>*</a:t>
            </a:r>
            <a:r>
              <a:rPr lang="en-US" sz="41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X</a:t>
            </a:r>
            <a:r>
              <a:rPr lang="en-US" sz="4100" b="1" baseline="-25000" dirty="0">
                <a:solidFill>
                  <a:srgbClr val="002060"/>
                </a:solidFill>
                <a:latin typeface="Times New Roman" panose="02020603050405020304" pitchFamily="18" charset="0"/>
              </a:rPr>
              <a:t>2</a:t>
            </a:r>
            <a:r>
              <a:rPr lang="pl-PL" sz="41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pl-PL" sz="4100" dirty="0">
                <a:latin typeface="Times New Roman" panose="02020603050405020304" pitchFamily="18" charset="0"/>
              </a:rPr>
              <a:t>+</a:t>
            </a:r>
            <a:r>
              <a:rPr lang="en-US" sz="4100" dirty="0" smtClean="0">
                <a:solidFill>
                  <a:srgbClr val="00B050"/>
                </a:solidFill>
                <a:latin typeface="Times New Roman" panose="02020603050405020304" pitchFamily="18" charset="0"/>
              </a:rPr>
              <a:t>a</a:t>
            </a:r>
            <a:r>
              <a:rPr lang="en-US" sz="4100" baseline="-25000" dirty="0" smtClean="0">
                <a:solidFill>
                  <a:srgbClr val="00B050"/>
                </a:solidFill>
                <a:latin typeface="Times New Roman" panose="02020603050405020304" pitchFamily="18" charset="0"/>
              </a:rPr>
              <a:t>3</a:t>
            </a:r>
            <a:r>
              <a:rPr lang="en-US" sz="4100" dirty="0" smtClean="0">
                <a:latin typeface="Times New Roman" panose="02020603050405020304" pitchFamily="18" charset="0"/>
              </a:rPr>
              <a:t>*</a:t>
            </a:r>
            <a:r>
              <a:rPr lang="en-US" sz="41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X</a:t>
            </a:r>
            <a:r>
              <a:rPr lang="en-US" sz="4100" b="1" baseline="-2500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3</a:t>
            </a:r>
            <a:endParaRPr lang="en-US" sz="4100" b="1" baseline="-25000" dirty="0">
              <a:solidFill>
                <a:srgbClr val="00206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7122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Прямая со стрелкой 8"/>
          <p:cNvCxnSpPr/>
          <p:nvPr/>
        </p:nvCxnSpPr>
        <p:spPr>
          <a:xfrm flipV="1">
            <a:off x="1259632" y="904148"/>
            <a:ext cx="0" cy="58326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Группа 15"/>
          <p:cNvGrpSpPr/>
          <p:nvPr/>
        </p:nvGrpSpPr>
        <p:grpSpPr>
          <a:xfrm>
            <a:off x="755576" y="904148"/>
            <a:ext cx="7486137" cy="5832648"/>
            <a:chOff x="456607" y="404664"/>
            <a:chExt cx="7486137" cy="5832648"/>
          </a:xfrm>
        </p:grpSpPr>
        <p:pic>
          <p:nvPicPr>
            <p:cNvPr id="2" name="Рисунок 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475656" y="597141"/>
              <a:ext cx="5852008" cy="5352139"/>
            </a:xfrm>
            <a:prstGeom prst="rect">
              <a:avLst/>
            </a:prstGeom>
          </p:spPr>
        </p:pic>
        <p:cxnSp>
          <p:nvCxnSpPr>
            <p:cNvPr id="4" name="Прямая со стрелкой 3"/>
            <p:cNvCxnSpPr/>
            <p:nvPr/>
          </p:nvCxnSpPr>
          <p:spPr>
            <a:xfrm>
              <a:off x="971600" y="6237312"/>
              <a:ext cx="6768752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456607" y="404664"/>
              <a:ext cx="3209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FF0000"/>
                  </a:solidFill>
                </a:rPr>
                <a:t>V</a:t>
              </a:r>
              <a:endParaRPr lang="ru-RU" b="1" dirty="0">
                <a:solidFill>
                  <a:srgbClr val="FF0000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626632" y="5848798"/>
              <a:ext cx="3161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FF0000"/>
                  </a:solidFill>
                </a:rPr>
                <a:t>B</a:t>
              </a:r>
              <a:endParaRPr lang="ru-RU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15" name="Прямоугольник 14"/>
          <p:cNvSpPr/>
          <p:nvPr/>
        </p:nvSpPr>
        <p:spPr>
          <a:xfrm>
            <a:off x="250883" y="75447"/>
            <a:ext cx="880812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latin typeface="Arial" panose="020B0604020202020204" pitchFamily="34" charset="0"/>
              </a:rPr>
              <a:t>Оказалось, что, несмотря на то, </a:t>
            </a:r>
            <a:r>
              <a:rPr lang="ru-RU" sz="1600" dirty="0" smtClean="0">
                <a:latin typeface="Arial" panose="020B0604020202020204" pitchFamily="34" charset="0"/>
              </a:rPr>
              <a:t>что</a:t>
            </a:r>
            <a:r>
              <a:rPr lang="en-US" sz="1600" dirty="0" smtClean="0">
                <a:latin typeface="Arial" panose="020B0604020202020204" pitchFamily="34" charset="0"/>
              </a:rPr>
              <a:t> </a:t>
            </a:r>
            <a:r>
              <a:rPr lang="ru-RU" sz="1600" dirty="0" smtClean="0">
                <a:latin typeface="Arial" panose="020B0604020202020204" pitchFamily="34" charset="0"/>
              </a:rPr>
              <a:t>средние значения</a:t>
            </a:r>
            <a:r>
              <a:rPr lang="en-US" sz="1600" dirty="0" smtClean="0">
                <a:latin typeface="Arial" panose="020B0604020202020204" pitchFamily="34" charset="0"/>
              </a:rPr>
              <a:t> </a:t>
            </a:r>
            <a:r>
              <a:rPr lang="ru-RU" sz="1600" dirty="0" smtClean="0">
                <a:latin typeface="Arial" panose="020B0604020202020204" pitchFamily="34" charset="0"/>
              </a:rPr>
              <a:t>для </a:t>
            </a:r>
            <a:r>
              <a:rPr lang="en-US" sz="16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V</a:t>
            </a:r>
            <a:r>
              <a:rPr lang="en-US" sz="1600" dirty="0" smtClean="0">
                <a:latin typeface="Arial" panose="020B0604020202020204" pitchFamily="34" charset="0"/>
              </a:rPr>
              <a:t>, </a:t>
            </a:r>
            <a:r>
              <a:rPr lang="en-US" sz="16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B</a:t>
            </a:r>
            <a:r>
              <a:rPr lang="en-US" sz="1600" dirty="0" smtClean="0">
                <a:latin typeface="Arial" panose="020B0604020202020204" pitchFamily="34" charset="0"/>
              </a:rPr>
              <a:t> </a:t>
            </a:r>
            <a:r>
              <a:rPr lang="ru-RU" sz="1600" dirty="0" smtClean="0">
                <a:latin typeface="Arial" panose="020B0604020202020204" pitchFamily="34" charset="0"/>
              </a:rPr>
              <a:t>и </a:t>
            </a:r>
            <a:r>
              <a:rPr lang="en-US" sz="16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Fe</a:t>
            </a:r>
            <a:r>
              <a:rPr lang="en-US" sz="1600" dirty="0" smtClean="0">
                <a:latin typeface="Arial" panose="020B0604020202020204" pitchFamily="34" charset="0"/>
              </a:rPr>
              <a:t> </a:t>
            </a:r>
            <a:r>
              <a:rPr lang="ru-RU" sz="1600" dirty="0" smtClean="0">
                <a:latin typeface="Arial" panose="020B0604020202020204" pitchFamily="34" charset="0"/>
              </a:rPr>
              <a:t>в </a:t>
            </a:r>
            <a:r>
              <a:rPr lang="ru-RU" sz="1600" dirty="0">
                <a:latin typeface="Arial" panose="020B0604020202020204" pitchFamily="34" charset="0"/>
              </a:rPr>
              <a:t>разных </a:t>
            </a:r>
            <a:r>
              <a:rPr lang="ru-RU" sz="1600" dirty="0" smtClean="0">
                <a:latin typeface="Arial" panose="020B0604020202020204" pitchFamily="34" charset="0"/>
              </a:rPr>
              <a:t>фациях отличаются</a:t>
            </a:r>
            <a:r>
              <a:rPr lang="ru-RU" sz="1600" dirty="0">
                <a:latin typeface="Arial" panose="020B0604020202020204" pitchFamily="34" charset="0"/>
              </a:rPr>
              <a:t>, </a:t>
            </a:r>
            <a:r>
              <a:rPr lang="ru-RU" sz="1600" dirty="0" smtClean="0">
                <a:latin typeface="Arial" panose="020B0604020202020204" pitchFamily="34" charset="0"/>
              </a:rPr>
              <a:t>их распределения </a:t>
            </a:r>
            <a:r>
              <a:rPr lang="ru-RU" sz="1600" dirty="0">
                <a:latin typeface="Arial" panose="020B0604020202020204" pitchFamily="34" charset="0"/>
              </a:rPr>
              <a:t>сильно перекрываются и </a:t>
            </a:r>
            <a:r>
              <a:rPr lang="ru-RU" sz="1600" dirty="0" smtClean="0">
                <a:latin typeface="Arial" panose="020B0604020202020204" pitchFamily="34" charset="0"/>
              </a:rPr>
              <a:t>для </a:t>
            </a:r>
            <a:r>
              <a:rPr lang="en-US" sz="16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V</a:t>
            </a:r>
            <a:r>
              <a:rPr lang="en-US" sz="1600" dirty="0">
                <a:latin typeface="Arial" panose="020B0604020202020204" pitchFamily="34" charset="0"/>
              </a:rPr>
              <a:t>, </a:t>
            </a:r>
            <a:r>
              <a:rPr lang="ru-RU" sz="1600" dirty="0" smtClean="0">
                <a:latin typeface="Arial" panose="020B0604020202020204" pitchFamily="34" charset="0"/>
              </a:rPr>
              <a:t>и для </a:t>
            </a:r>
            <a:r>
              <a:rPr lang="en-US" sz="16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B</a:t>
            </a:r>
            <a:r>
              <a:rPr lang="ru-RU" sz="1600" dirty="0" smtClean="0">
                <a:latin typeface="Arial" panose="020B0604020202020204" pitchFamily="34" charset="0"/>
              </a:rPr>
              <a:t>,</a:t>
            </a:r>
            <a:r>
              <a:rPr lang="en-US" sz="1600" dirty="0" smtClean="0">
                <a:latin typeface="Arial" panose="020B0604020202020204" pitchFamily="34" charset="0"/>
              </a:rPr>
              <a:t> </a:t>
            </a:r>
            <a:r>
              <a:rPr lang="ru-RU" sz="1600" dirty="0">
                <a:latin typeface="Arial" panose="020B0604020202020204" pitchFamily="34" charset="0"/>
              </a:rPr>
              <a:t>и </a:t>
            </a:r>
            <a:r>
              <a:rPr lang="ru-RU" sz="1600" dirty="0" smtClean="0">
                <a:latin typeface="Arial" panose="020B0604020202020204" pitchFamily="34" charset="0"/>
              </a:rPr>
              <a:t>для </a:t>
            </a:r>
            <a:r>
              <a:rPr lang="en-US" sz="16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Fe</a:t>
            </a:r>
            <a:r>
              <a:rPr lang="ru-RU" sz="1600" dirty="0" smtClean="0">
                <a:latin typeface="Arial" panose="020B0604020202020204" pitchFamily="34" charset="0"/>
              </a:rPr>
              <a:t>.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049585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755576" y="552653"/>
            <a:ext cx="7287370" cy="6305347"/>
            <a:chOff x="456607" y="404664"/>
            <a:chExt cx="7287370" cy="6305347"/>
          </a:xfrm>
        </p:grpSpPr>
        <p:cxnSp>
          <p:nvCxnSpPr>
            <p:cNvPr id="3" name="Прямая со стрелкой 2"/>
            <p:cNvCxnSpPr/>
            <p:nvPr/>
          </p:nvCxnSpPr>
          <p:spPr>
            <a:xfrm flipV="1">
              <a:off x="971600" y="404664"/>
              <a:ext cx="0" cy="583264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" name="Группа 3"/>
            <p:cNvGrpSpPr/>
            <p:nvPr/>
          </p:nvGrpSpPr>
          <p:grpSpPr>
            <a:xfrm>
              <a:off x="456607" y="404664"/>
              <a:ext cx="7287370" cy="6305347"/>
              <a:chOff x="456607" y="404664"/>
              <a:chExt cx="7287370" cy="6305347"/>
            </a:xfrm>
          </p:grpSpPr>
          <p:pic>
            <p:nvPicPr>
              <p:cNvPr id="5" name="Рисунок 4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475656" y="597141"/>
                <a:ext cx="5852008" cy="5352139"/>
              </a:xfrm>
              <a:prstGeom prst="rect">
                <a:avLst/>
              </a:prstGeom>
            </p:spPr>
          </p:pic>
          <p:cxnSp>
            <p:nvCxnSpPr>
              <p:cNvPr id="6" name="Прямая со стрелкой 5"/>
              <p:cNvCxnSpPr/>
              <p:nvPr/>
            </p:nvCxnSpPr>
            <p:spPr>
              <a:xfrm>
                <a:off x="971600" y="6237312"/>
                <a:ext cx="6768752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" name="TextBox 6"/>
              <p:cNvSpPr txBox="1"/>
              <p:nvPr/>
            </p:nvSpPr>
            <p:spPr>
              <a:xfrm>
                <a:off x="456607" y="404664"/>
                <a:ext cx="31611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V</a:t>
                </a:r>
                <a:endParaRPr lang="ru-RU" dirty="0"/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7427865" y="6340679"/>
                <a:ext cx="31611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B</a:t>
                </a:r>
                <a:endParaRPr lang="ru-RU" dirty="0"/>
              </a:p>
            </p:txBody>
          </p:sp>
        </p:grpSp>
      </p:grpSp>
      <p:cxnSp>
        <p:nvCxnSpPr>
          <p:cNvPr id="10" name="Прямая соединительная линия 9"/>
          <p:cNvCxnSpPr/>
          <p:nvPr/>
        </p:nvCxnSpPr>
        <p:spPr>
          <a:xfrm flipV="1">
            <a:off x="2123728" y="1700808"/>
            <a:ext cx="5502905" cy="32403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1774625" y="1700808"/>
            <a:ext cx="3085407" cy="4968552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1877676" y="207307"/>
            <a:ext cx="708681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Arial" panose="020B0604020202020204" pitchFamily="34" charset="0"/>
              </a:rPr>
              <a:t>Переменная </a:t>
            </a: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</a:rPr>
              <a:t>Z</a:t>
            </a:r>
            <a:r>
              <a:rPr lang="ru-RU" dirty="0">
                <a:latin typeface="Arial" panose="020B0604020202020204" pitchFamily="34" charset="0"/>
              </a:rPr>
              <a:t> строится таким образом, чтобы как можно</a:t>
            </a:r>
          </a:p>
          <a:p>
            <a:r>
              <a:rPr lang="ru-RU" dirty="0">
                <a:latin typeface="Arial" panose="020B0604020202020204" pitchFamily="34" charset="0"/>
              </a:rPr>
              <a:t>больше </a:t>
            </a:r>
            <a:r>
              <a:rPr lang="ru-RU" dirty="0" smtClean="0">
                <a:latin typeface="Arial" panose="020B0604020202020204" pitchFamily="34" charset="0"/>
              </a:rPr>
              <a:t>образцов одной фации получили </a:t>
            </a:r>
            <a:r>
              <a:rPr lang="ru-RU" dirty="0">
                <a:latin typeface="Arial" panose="020B0604020202020204" pitchFamily="34" charset="0"/>
              </a:rPr>
              <a:t>высокие</a:t>
            </a:r>
          </a:p>
          <a:p>
            <a:r>
              <a:rPr lang="ru-RU" dirty="0">
                <a:latin typeface="Arial" panose="020B0604020202020204" pitchFamily="34" charset="0"/>
              </a:rPr>
              <a:t>значения </a:t>
            </a: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</a:rPr>
              <a:t>Z</a:t>
            </a:r>
            <a:r>
              <a:rPr lang="ru-RU" dirty="0">
                <a:latin typeface="Arial" panose="020B0604020202020204" pitchFamily="34" charset="0"/>
              </a:rPr>
              <a:t>, и как можно больше </a:t>
            </a:r>
            <a:r>
              <a:rPr lang="ru-RU" dirty="0" smtClean="0">
                <a:latin typeface="Arial" panose="020B0604020202020204" pitchFamily="34" charset="0"/>
              </a:rPr>
              <a:t>образцов другой фации </a:t>
            </a:r>
            <a:r>
              <a:rPr lang="ru-RU" dirty="0">
                <a:latin typeface="Arial" panose="020B0604020202020204" pitchFamily="34" charset="0"/>
              </a:rPr>
              <a:t>–</a:t>
            </a:r>
          </a:p>
          <a:p>
            <a:r>
              <a:rPr lang="ru-RU" dirty="0">
                <a:latin typeface="Arial" panose="020B0604020202020204" pitchFamily="34" charset="0"/>
              </a:rPr>
              <a:t>низкие значения 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</a:rPr>
              <a:t>Z.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875180" y="6356604"/>
            <a:ext cx="346570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700" b="1" dirty="0" smtClean="0">
                <a:solidFill>
                  <a:srgbClr val="FF0000"/>
                </a:solidFill>
              </a:rPr>
              <a:t>Z</a:t>
            </a:r>
            <a:endParaRPr lang="ru-RU" sz="2700" b="1" dirty="0">
              <a:solidFill>
                <a:srgbClr val="FF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580112" y="5585695"/>
            <a:ext cx="3522118" cy="6409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l-PL" sz="27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Z</a:t>
            </a:r>
            <a:r>
              <a:rPr lang="pl-PL" sz="27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pl-PL" sz="2700" dirty="0">
                <a:latin typeface="Times New Roman" panose="02020603050405020304" pitchFamily="18" charset="0"/>
              </a:rPr>
              <a:t>=</a:t>
            </a:r>
            <a:r>
              <a:rPr lang="pl-PL" sz="27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700" dirty="0">
                <a:solidFill>
                  <a:srgbClr val="00B050"/>
                </a:solidFill>
                <a:latin typeface="Times New Roman" panose="02020603050405020304" pitchFamily="18" charset="0"/>
              </a:rPr>
              <a:t>a</a:t>
            </a:r>
            <a:r>
              <a:rPr lang="en-US" sz="2700" baseline="-25000" dirty="0">
                <a:solidFill>
                  <a:srgbClr val="00B050"/>
                </a:solidFill>
                <a:latin typeface="Times New Roman" panose="02020603050405020304" pitchFamily="18" charset="0"/>
              </a:rPr>
              <a:t>1</a:t>
            </a:r>
            <a:r>
              <a:rPr lang="en-US" sz="2700" dirty="0">
                <a:latin typeface="Times New Roman" panose="02020603050405020304" pitchFamily="18" charset="0"/>
              </a:rPr>
              <a:t>*</a:t>
            </a:r>
            <a:r>
              <a:rPr lang="en-US" sz="27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V</a:t>
            </a:r>
            <a:r>
              <a:rPr lang="pl-PL" sz="27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pl-PL" sz="2700" dirty="0">
                <a:latin typeface="Times New Roman" panose="02020603050405020304" pitchFamily="18" charset="0"/>
              </a:rPr>
              <a:t>+</a:t>
            </a:r>
            <a:r>
              <a:rPr lang="en-US" sz="2700" dirty="0">
                <a:solidFill>
                  <a:srgbClr val="00B050"/>
                </a:solidFill>
                <a:latin typeface="Times New Roman" panose="02020603050405020304" pitchFamily="18" charset="0"/>
              </a:rPr>
              <a:t>a</a:t>
            </a:r>
            <a:r>
              <a:rPr lang="en-US" sz="2700" baseline="-25000" dirty="0">
                <a:solidFill>
                  <a:srgbClr val="00B050"/>
                </a:solidFill>
                <a:latin typeface="Times New Roman" panose="02020603050405020304" pitchFamily="18" charset="0"/>
              </a:rPr>
              <a:t>2</a:t>
            </a:r>
            <a:r>
              <a:rPr lang="en-US" sz="2700" dirty="0">
                <a:latin typeface="Times New Roman" panose="02020603050405020304" pitchFamily="18" charset="0"/>
              </a:rPr>
              <a:t>*</a:t>
            </a:r>
            <a:r>
              <a:rPr lang="en-US" sz="27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B</a:t>
            </a:r>
            <a:r>
              <a:rPr lang="pl-PL" sz="27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pl-PL" sz="2700" dirty="0">
                <a:latin typeface="Times New Roman" panose="02020603050405020304" pitchFamily="18" charset="0"/>
              </a:rPr>
              <a:t>+</a:t>
            </a:r>
            <a:r>
              <a:rPr lang="en-US" sz="2700" dirty="0">
                <a:solidFill>
                  <a:srgbClr val="00B050"/>
                </a:solidFill>
                <a:latin typeface="Times New Roman" panose="02020603050405020304" pitchFamily="18" charset="0"/>
              </a:rPr>
              <a:t>a</a:t>
            </a:r>
            <a:r>
              <a:rPr lang="en-US" sz="2700" baseline="-25000" dirty="0">
                <a:solidFill>
                  <a:srgbClr val="00B050"/>
                </a:solidFill>
                <a:latin typeface="Times New Roman" panose="02020603050405020304" pitchFamily="18" charset="0"/>
              </a:rPr>
              <a:t>3</a:t>
            </a:r>
            <a:r>
              <a:rPr lang="en-US" sz="2700" dirty="0">
                <a:latin typeface="Times New Roman" panose="02020603050405020304" pitchFamily="18" charset="0"/>
              </a:rPr>
              <a:t>*</a:t>
            </a:r>
            <a:r>
              <a:rPr lang="en-US" sz="27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Fe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6410595" y="4838046"/>
            <a:ext cx="2432076" cy="6409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l-PL" sz="27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Z</a:t>
            </a:r>
            <a:r>
              <a:rPr lang="pl-PL" sz="27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pl-PL" sz="2700" dirty="0">
                <a:latin typeface="Times New Roman" panose="02020603050405020304" pitchFamily="18" charset="0"/>
              </a:rPr>
              <a:t>=</a:t>
            </a:r>
            <a:r>
              <a:rPr lang="pl-PL" sz="27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700" dirty="0">
                <a:solidFill>
                  <a:srgbClr val="00B050"/>
                </a:solidFill>
                <a:latin typeface="Times New Roman" panose="02020603050405020304" pitchFamily="18" charset="0"/>
              </a:rPr>
              <a:t>a</a:t>
            </a:r>
            <a:r>
              <a:rPr lang="en-US" sz="2700" baseline="-25000" dirty="0">
                <a:solidFill>
                  <a:srgbClr val="00B050"/>
                </a:solidFill>
                <a:latin typeface="Times New Roman" panose="02020603050405020304" pitchFamily="18" charset="0"/>
              </a:rPr>
              <a:t>1</a:t>
            </a:r>
            <a:r>
              <a:rPr lang="en-US" sz="2700" dirty="0">
                <a:latin typeface="Times New Roman" panose="02020603050405020304" pitchFamily="18" charset="0"/>
              </a:rPr>
              <a:t>*</a:t>
            </a:r>
            <a:r>
              <a:rPr lang="en-US" sz="27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V</a:t>
            </a:r>
            <a:r>
              <a:rPr lang="pl-PL" sz="27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pl-PL" sz="2700" dirty="0">
                <a:latin typeface="Times New Roman" panose="02020603050405020304" pitchFamily="18" charset="0"/>
              </a:rPr>
              <a:t>+</a:t>
            </a:r>
            <a:r>
              <a:rPr lang="en-US" sz="2700" dirty="0" smtClean="0">
                <a:solidFill>
                  <a:srgbClr val="00B050"/>
                </a:solidFill>
                <a:latin typeface="Times New Roman" panose="02020603050405020304" pitchFamily="18" charset="0"/>
              </a:rPr>
              <a:t>a</a:t>
            </a:r>
            <a:r>
              <a:rPr lang="en-US" sz="2700" baseline="-25000" dirty="0" smtClean="0">
                <a:solidFill>
                  <a:srgbClr val="00B050"/>
                </a:solidFill>
                <a:latin typeface="Times New Roman" panose="02020603050405020304" pitchFamily="18" charset="0"/>
              </a:rPr>
              <a:t>2</a:t>
            </a:r>
            <a:r>
              <a:rPr lang="en-US" sz="2700" dirty="0" smtClean="0">
                <a:latin typeface="Times New Roman" panose="02020603050405020304" pitchFamily="18" charset="0"/>
              </a:rPr>
              <a:t>*</a:t>
            </a:r>
            <a:r>
              <a:rPr lang="en-US" sz="27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B</a:t>
            </a:r>
            <a:endParaRPr lang="en-US" sz="2700" b="1" dirty="0">
              <a:solidFill>
                <a:srgbClr val="00206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8226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124744"/>
            <a:ext cx="853244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36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</a:rPr>
              <a:t>Теперь, когда мы построили такую функцию, мы </a:t>
            </a:r>
            <a:r>
              <a:rPr lang="ru-RU" sz="3600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</a:rPr>
              <a:t>сможем взять любой образец, определить в нем 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</a:rPr>
              <a:t>V</a:t>
            </a:r>
            <a:r>
              <a:rPr lang="ru-RU" sz="3600" dirty="0" smtClean="0">
                <a:solidFill>
                  <a:srgbClr val="002060"/>
                </a:solidFill>
                <a:latin typeface="Arial" panose="020B0604020202020204" pitchFamily="34" charset="0"/>
              </a:rPr>
              <a:t>, 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</a:rPr>
              <a:t>B</a:t>
            </a:r>
            <a:r>
              <a:rPr lang="en-US" sz="3600" dirty="0" smtClean="0">
                <a:solidFill>
                  <a:srgbClr val="002060"/>
                </a:solidFill>
                <a:latin typeface="Arial" panose="020B0604020202020204" pitchFamily="34" charset="0"/>
              </a:rPr>
              <a:t>, 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</a:rPr>
              <a:t>Fe</a:t>
            </a:r>
            <a:r>
              <a:rPr lang="ru-RU" sz="3600" dirty="0" smtClean="0">
                <a:solidFill>
                  <a:srgbClr val="002060"/>
                </a:solidFill>
                <a:latin typeface="Arial" panose="020B0604020202020204" pitchFamily="34" charset="0"/>
              </a:rPr>
              <a:t>, </a:t>
            </a:r>
            <a:r>
              <a:rPr lang="ru-RU" sz="36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</a:rPr>
              <a:t>рассчитать значение </a:t>
            </a:r>
            <a:r>
              <a:rPr lang="ru-RU" sz="3600" b="1" dirty="0">
                <a:solidFill>
                  <a:srgbClr val="FF0000"/>
                </a:solidFill>
                <a:latin typeface="Arial" panose="020B0604020202020204" pitchFamily="34" charset="0"/>
              </a:rPr>
              <a:t>Z</a:t>
            </a:r>
            <a:r>
              <a:rPr lang="ru-RU" sz="3600" b="1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sz="36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</a:rPr>
              <a:t>на основе уже </a:t>
            </a:r>
            <a:r>
              <a:rPr lang="ru-RU" sz="3600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</a:rPr>
              <a:t>посчитанных</a:t>
            </a: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</a:rPr>
              <a:t> </a:t>
            </a:r>
            <a:r>
              <a:rPr lang="ru-RU" sz="3600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</a:rPr>
              <a:t>коэффициентов</a:t>
            </a: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</a:rPr>
              <a:t> </a:t>
            </a:r>
            <a:r>
              <a:rPr lang="en-US" sz="3600" dirty="0" smtClean="0">
                <a:solidFill>
                  <a:srgbClr val="00B050"/>
                </a:solidFill>
                <a:latin typeface="Arial" panose="020B0604020202020204" pitchFamily="34" charset="0"/>
              </a:rPr>
              <a:t>a</a:t>
            </a:r>
            <a:r>
              <a:rPr lang="en-US" sz="3600" baseline="-25000" dirty="0" smtClean="0">
                <a:solidFill>
                  <a:srgbClr val="00B050"/>
                </a:solidFill>
                <a:latin typeface="Arial" panose="020B0604020202020204" pitchFamily="34" charset="0"/>
              </a:rPr>
              <a:t>1</a:t>
            </a: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</a:rPr>
              <a:t>,</a:t>
            </a:r>
            <a:r>
              <a:rPr lang="en-US" sz="3600" dirty="0" smtClean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smtClean="0">
                <a:solidFill>
                  <a:srgbClr val="00B050"/>
                </a:solidFill>
                <a:latin typeface="Arial" panose="020B0604020202020204" pitchFamily="34" charset="0"/>
              </a:rPr>
              <a:t>a</a:t>
            </a:r>
            <a:r>
              <a:rPr lang="en-US" sz="3600" baseline="-25000" dirty="0" smtClean="0">
                <a:solidFill>
                  <a:srgbClr val="00B050"/>
                </a:solidFill>
                <a:latin typeface="Arial" panose="020B0604020202020204" pitchFamily="34" charset="0"/>
              </a:rPr>
              <a:t>2</a:t>
            </a:r>
            <a:r>
              <a:rPr lang="ru-RU" sz="3600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</a:rPr>
              <a:t>,</a:t>
            </a:r>
            <a:r>
              <a:rPr lang="en-US" sz="3600" dirty="0" smtClean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smtClean="0">
                <a:solidFill>
                  <a:srgbClr val="00B050"/>
                </a:solidFill>
                <a:latin typeface="Arial" panose="020B0604020202020204" pitchFamily="34" charset="0"/>
              </a:rPr>
              <a:t>a</a:t>
            </a:r>
            <a:r>
              <a:rPr lang="en-US" sz="3600" baseline="-25000" dirty="0" smtClean="0">
                <a:solidFill>
                  <a:srgbClr val="00B050"/>
                </a:solidFill>
                <a:latin typeface="Arial" panose="020B0604020202020204" pitchFamily="34" charset="0"/>
              </a:rPr>
              <a:t>3</a:t>
            </a:r>
            <a:r>
              <a:rPr lang="ru-RU" sz="3600" dirty="0" smtClean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sz="36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</a:rPr>
              <a:t>и </a:t>
            </a:r>
            <a:r>
              <a:rPr lang="ru-RU" sz="3600" b="1" u="sng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</a:rPr>
              <a:t>с некоторой точностью</a:t>
            </a:r>
            <a:r>
              <a:rPr lang="ru-RU" sz="36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</a:rPr>
              <a:t> </a:t>
            </a:r>
            <a:r>
              <a:rPr lang="ru-RU" sz="3600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</a:rPr>
              <a:t>причислить</a:t>
            </a: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</a:rPr>
              <a:t> </a:t>
            </a:r>
            <a:r>
              <a:rPr lang="ru-RU" sz="3600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</a:rPr>
              <a:t>его </a:t>
            </a:r>
            <a:r>
              <a:rPr lang="ru-RU" sz="36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</a:rPr>
              <a:t>к </a:t>
            </a:r>
            <a:r>
              <a:rPr lang="ru-RU" sz="3600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</a:rPr>
              <a:t>той или иной фации.</a:t>
            </a:r>
            <a:endParaRPr lang="ru-RU" sz="36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3345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836712"/>
            <a:ext cx="813690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FF0000"/>
                </a:solidFill>
                <a:latin typeface="Arial" panose="020B0604020202020204" pitchFamily="34" charset="0"/>
              </a:rPr>
              <a:t>Требования к выборкам для </a:t>
            </a:r>
            <a:r>
              <a:rPr lang="ru-RU" sz="2400" dirty="0" smtClean="0">
                <a:solidFill>
                  <a:srgbClr val="FF0000"/>
                </a:solidFill>
                <a:latin typeface="Arial" panose="020B0604020202020204" pitchFamily="34" charset="0"/>
              </a:rPr>
              <a:t>проведения дискриминантного анализа:</a:t>
            </a:r>
          </a:p>
          <a:p>
            <a:endParaRPr lang="ru-RU" sz="2400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algn="just"/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</a:rPr>
              <a:t>1</a:t>
            </a:r>
            <a:r>
              <a:rPr lang="ru-RU" sz="2400" dirty="0">
                <a:solidFill>
                  <a:srgbClr val="002060"/>
                </a:solidFill>
                <a:latin typeface="Arial" panose="020B0604020202020204" pitchFamily="34" charset="0"/>
              </a:rPr>
              <a:t>. Внутри групп должно </a:t>
            </a:r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</a:rPr>
              <a:t>быть многомерное </a:t>
            </a:r>
            <a:r>
              <a:rPr lang="ru-RU" sz="2400" dirty="0">
                <a:solidFill>
                  <a:srgbClr val="002060"/>
                </a:solidFill>
                <a:latin typeface="Arial" panose="020B0604020202020204" pitchFamily="34" charset="0"/>
              </a:rPr>
              <a:t>нормальное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</a:rPr>
              <a:t>распределение;</a:t>
            </a:r>
          </a:p>
          <a:p>
            <a:endParaRPr lang="ru-RU" sz="2400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algn="just"/>
            <a:r>
              <a:rPr lang="ru-RU" sz="2400" dirty="0">
                <a:solidFill>
                  <a:srgbClr val="002060"/>
                </a:solidFill>
                <a:latin typeface="Arial" panose="020B0604020202020204" pitchFamily="34" charset="0"/>
              </a:rPr>
              <a:t>2. Гомогенность </a:t>
            </a:r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</a:rPr>
              <a:t>внутригрупповых дисперсий </a:t>
            </a:r>
            <a:r>
              <a:rPr lang="ru-RU" sz="2400" dirty="0">
                <a:solidFill>
                  <a:srgbClr val="002060"/>
                </a:solidFill>
                <a:latin typeface="Arial" panose="020B0604020202020204" pitchFamily="34" charset="0"/>
              </a:rPr>
              <a:t>(не очень </a:t>
            </a:r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</a:rPr>
              <a:t>критичное требование);</a:t>
            </a:r>
          </a:p>
          <a:p>
            <a:endParaRPr lang="ru-RU" sz="2400" dirty="0" smtClean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algn="just"/>
            <a:r>
              <a:rPr lang="ru-RU" sz="2400" dirty="0">
                <a:solidFill>
                  <a:srgbClr val="002060"/>
                </a:solidFill>
                <a:latin typeface="Arial" panose="020B0604020202020204" pitchFamily="34" charset="0"/>
              </a:rPr>
              <a:t>3. Не должно быть корреляции средних значений </a:t>
            </a:r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</a:rPr>
              <a:t>и дисперсий </a:t>
            </a:r>
            <a:r>
              <a:rPr lang="ru-RU" sz="2400" dirty="0">
                <a:solidFill>
                  <a:srgbClr val="002060"/>
                </a:solidFill>
                <a:latin typeface="Arial" panose="020B0604020202020204" pitchFamily="34" charset="0"/>
              </a:rPr>
              <a:t>в группах</a:t>
            </a:r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</a:rPr>
              <a:t>;</a:t>
            </a:r>
          </a:p>
          <a:p>
            <a:endParaRPr lang="ru-RU" sz="2400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algn="just"/>
            <a:r>
              <a:rPr lang="ru-RU" sz="2400" dirty="0">
                <a:solidFill>
                  <a:srgbClr val="002060"/>
                </a:solidFill>
                <a:latin typeface="Arial" panose="020B0604020202020204" pitchFamily="34" charset="0"/>
              </a:rPr>
              <a:t>4. Не должно быть сильно коррелирующих друг </a:t>
            </a:r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</a:rPr>
              <a:t>с другом </a:t>
            </a:r>
            <a:r>
              <a:rPr lang="ru-RU" sz="2400" dirty="0">
                <a:solidFill>
                  <a:srgbClr val="002060"/>
                </a:solidFill>
                <a:latin typeface="Arial" panose="020B0604020202020204" pitchFamily="34" charset="0"/>
              </a:rPr>
              <a:t>переменных.</a:t>
            </a:r>
          </a:p>
          <a:p>
            <a:endParaRPr lang="ru-RU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3086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620688"/>
            <a:ext cx="8208912" cy="51475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700" b="1" u="sng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</a:rPr>
              <a:t>Факторный анализ </a:t>
            </a:r>
            <a:r>
              <a:rPr lang="ru-RU" sz="2700" b="1" u="sng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</a:rPr>
              <a:t>-</a:t>
            </a:r>
          </a:p>
          <a:p>
            <a:pPr algn="just">
              <a:lnSpc>
                <a:spcPct val="150000"/>
              </a:lnSpc>
            </a:pPr>
            <a:r>
              <a:rPr lang="ru-RU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гораздо </a:t>
            </a: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более </a:t>
            </a:r>
            <a:r>
              <a:rPr lang="ru-RU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мощная процедура</a:t>
            </a: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намного </a:t>
            </a:r>
            <a:r>
              <a:rPr lang="ru-RU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лучше оценивает связи </a:t>
            </a:r>
            <a:r>
              <a:rPr lang="ru-RU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исходных переменных;</a:t>
            </a:r>
          </a:p>
          <a:p>
            <a:pPr algn="just">
              <a:lnSpc>
                <a:spcPct val="150000"/>
              </a:lnSpc>
            </a:pPr>
            <a:r>
              <a:rPr lang="ru-RU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применяется для выделения небольшого числа причин, отвечающих за наиболее информативные одновременные изменения большого числа характеристик;</a:t>
            </a:r>
          </a:p>
          <a:p>
            <a:pPr>
              <a:lnSpc>
                <a:spcPct val="150000"/>
              </a:lnSpc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используется для классификации различных видов наблюдений.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649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http://www.skipy.ru/images/technics/gui_int/gauss_line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15" t="9482" r="2237" b="3579"/>
          <a:stretch/>
        </p:blipFill>
        <p:spPr bwMode="auto">
          <a:xfrm>
            <a:off x="179512" y="1287064"/>
            <a:ext cx="7272808" cy="52829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46" t="21375" r="23495" b="32059"/>
          <a:stretch/>
        </p:blipFill>
        <p:spPr bwMode="auto">
          <a:xfrm>
            <a:off x="5122457" y="1844824"/>
            <a:ext cx="3768600" cy="1308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498316" y="278032"/>
            <a:ext cx="43927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Одномерное нормальное распределение</a:t>
            </a:r>
            <a:endParaRPr 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4783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://iglin.exponenta.ru/All/Book2Disc/AllDocs/Part5/Out9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38" y="610220"/>
            <a:ext cx="3619158" cy="27159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" name="Группа 2"/>
          <p:cNvGrpSpPr/>
          <p:nvPr/>
        </p:nvGrpSpPr>
        <p:grpSpPr>
          <a:xfrm>
            <a:off x="3275856" y="150293"/>
            <a:ext cx="5868144" cy="3422724"/>
            <a:chOff x="-73025" y="548680"/>
            <a:chExt cx="9217025" cy="5760640"/>
          </a:xfrm>
        </p:grpSpPr>
        <p:pic>
          <p:nvPicPr>
            <p:cNvPr id="2050" name="Picture 2" descr="Многомерное нормальное распределение. Источник картинки - википедия.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73025" y="548680"/>
              <a:ext cx="9217025" cy="57606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5" name="Прямая соединительная линия 4"/>
            <p:cNvCxnSpPr/>
            <p:nvPr/>
          </p:nvCxnSpPr>
          <p:spPr>
            <a:xfrm>
              <a:off x="1115616" y="3001143"/>
              <a:ext cx="4320480" cy="57606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>
              <a:off x="5436096" y="3610497"/>
              <a:ext cx="0" cy="197874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 flipV="1">
              <a:off x="5433615" y="2272681"/>
              <a:ext cx="2520279" cy="129614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flipH="1" flipV="1">
              <a:off x="7951412" y="2264299"/>
              <a:ext cx="4964" cy="210080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/>
            <p:nvPr/>
          </p:nvCxnSpPr>
          <p:spPr>
            <a:xfrm>
              <a:off x="3630932" y="1694886"/>
              <a:ext cx="4320480" cy="57606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>
            <a:xfrm flipV="1">
              <a:off x="1115616" y="1691312"/>
              <a:ext cx="2520279" cy="129614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Прямая соединительная линия 38"/>
            <p:cNvCxnSpPr/>
            <p:nvPr/>
          </p:nvCxnSpPr>
          <p:spPr>
            <a:xfrm flipV="1">
              <a:off x="3630932" y="1691313"/>
              <a:ext cx="13533" cy="210080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Группа 24"/>
          <p:cNvGrpSpPr/>
          <p:nvPr/>
        </p:nvGrpSpPr>
        <p:grpSpPr>
          <a:xfrm>
            <a:off x="323528" y="3899938"/>
            <a:ext cx="8606666" cy="2795809"/>
            <a:chOff x="83320" y="1353271"/>
            <a:chExt cx="8606666" cy="2795809"/>
          </a:xfrm>
        </p:grpSpPr>
        <p:grpSp>
          <p:nvGrpSpPr>
            <p:cNvPr id="26" name="Группа 25"/>
            <p:cNvGrpSpPr/>
            <p:nvPr/>
          </p:nvGrpSpPr>
          <p:grpSpPr>
            <a:xfrm>
              <a:off x="213604" y="1669961"/>
              <a:ext cx="8476382" cy="1609726"/>
              <a:chOff x="419473" y="4217621"/>
              <a:chExt cx="8476382" cy="1609726"/>
            </a:xfrm>
          </p:grpSpPr>
          <p:grpSp>
            <p:nvGrpSpPr>
              <p:cNvPr id="31" name="Группа 30"/>
              <p:cNvGrpSpPr/>
              <p:nvPr/>
            </p:nvGrpSpPr>
            <p:grpSpPr>
              <a:xfrm>
                <a:off x="419473" y="4217621"/>
                <a:ext cx="7277100" cy="1609726"/>
                <a:chOff x="419473" y="4217621"/>
                <a:chExt cx="7277100" cy="1609726"/>
              </a:xfrm>
            </p:grpSpPr>
            <p:pic>
              <p:nvPicPr>
                <p:cNvPr id="33" name="Picture 6" descr="http://konspekta.net/studopediaorg/baza1/288922368998.files/image813.png"/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19473" y="4217621"/>
                  <a:ext cx="7277100" cy="1609726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36" name="Прямоугольник 35"/>
                <p:cNvSpPr/>
                <p:nvPr/>
              </p:nvSpPr>
              <p:spPr>
                <a:xfrm>
                  <a:off x="1979712" y="4217621"/>
                  <a:ext cx="5472608" cy="1609726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pic>
            <p:nvPicPr>
              <p:cNvPr id="32" name="Picture 8" descr="http://konspekta.net/studopediaorg/baza1/288922368998.files/image814.png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980705" y="4308109"/>
                <a:ext cx="6915150" cy="142875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27" name="Picture 10" descr="http://konspekta.net/studopediaorg/baza1/288922368998.files/image797.png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2683" y="3279687"/>
              <a:ext cx="1971675" cy="66675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8" name="TextBox 27"/>
            <p:cNvSpPr txBox="1"/>
            <p:nvPr/>
          </p:nvSpPr>
          <p:spPr>
            <a:xfrm>
              <a:off x="2142491" y="3484473"/>
              <a:ext cx="342657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- нормальный случайный вектор</a:t>
              </a:r>
              <a:endParaRPr lang="ru-RU" dirty="0"/>
            </a:p>
          </p:txBody>
        </p:sp>
        <p:sp>
          <p:nvSpPr>
            <p:cNvPr id="29" name="Прямоугольник 28"/>
            <p:cNvSpPr/>
            <p:nvPr/>
          </p:nvSpPr>
          <p:spPr>
            <a:xfrm>
              <a:off x="83320" y="1353271"/>
              <a:ext cx="8449120" cy="2795809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304258" y="1383505"/>
              <a:ext cx="42332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 smtClean="0">
                  <a:solidFill>
                    <a:srgbClr val="00B050"/>
                  </a:solidFill>
                </a:rPr>
                <a:t>Двумерное нормальное распределение</a:t>
              </a:r>
              <a:endParaRPr lang="ru-RU" b="1" dirty="0">
                <a:solidFill>
                  <a:srgbClr val="00B05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98073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4" name="Picture 12" descr="http://konspekta.net/studopediaorg/baza1/288922368998.files/image798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9812" y="11221148"/>
            <a:ext cx="2009775" cy="666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6" name="Группа 15"/>
          <p:cNvGrpSpPr/>
          <p:nvPr/>
        </p:nvGrpSpPr>
        <p:grpSpPr>
          <a:xfrm>
            <a:off x="341000" y="2060848"/>
            <a:ext cx="8801100" cy="2540928"/>
            <a:chOff x="208675" y="4213035"/>
            <a:chExt cx="8801100" cy="2540928"/>
          </a:xfrm>
        </p:grpSpPr>
        <p:pic>
          <p:nvPicPr>
            <p:cNvPr id="3086" name="Picture 14" descr="http://konspekta.net/studopediaorg/baza1/288922368998.files/image865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8675" y="4569558"/>
              <a:ext cx="8801100" cy="1485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088" name="Picture 16" descr="http://konspekta.net/studopediaorg/baza1/288922368998.files/image855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52470" y="5649678"/>
              <a:ext cx="1968153" cy="110428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1" name="TextBox 20"/>
            <p:cNvSpPr txBox="1"/>
            <p:nvPr/>
          </p:nvSpPr>
          <p:spPr>
            <a:xfrm>
              <a:off x="2380484" y="4213035"/>
              <a:ext cx="45459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 smtClean="0">
                  <a:solidFill>
                    <a:srgbClr val="FF0000"/>
                  </a:solidFill>
                </a:rPr>
                <a:t>Многомерное нормальное распределение</a:t>
              </a:r>
              <a:endParaRPr lang="ru-RU" b="1" dirty="0">
                <a:solidFill>
                  <a:srgbClr val="FF0000"/>
                </a:solidFill>
              </a:endParaRPr>
            </a:p>
          </p:txBody>
        </p:sp>
        <p:grpSp>
          <p:nvGrpSpPr>
            <p:cNvPr id="15" name="Группа 14"/>
            <p:cNvGrpSpPr/>
            <p:nvPr/>
          </p:nvGrpSpPr>
          <p:grpSpPr>
            <a:xfrm>
              <a:off x="434315" y="5974296"/>
              <a:ext cx="2911913" cy="707332"/>
              <a:chOff x="434315" y="5974296"/>
              <a:chExt cx="2911913" cy="707332"/>
            </a:xfrm>
          </p:grpSpPr>
          <p:pic>
            <p:nvPicPr>
              <p:cNvPr id="3090" name="Picture 18" descr="http://konspekta.net/studopediaorg/baza1/288922368998.files/image840.png"/>
              <p:cNvPicPr>
                <a:picLocks noChangeAspect="1" noChangeArrowheads="1"/>
              </p:cNvPicPr>
              <p:nvPr/>
            </p:nvPicPr>
            <p:blipFill rotWithShape="1"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7108"/>
              <a:stretch/>
            </p:blipFill>
            <p:spPr bwMode="auto">
              <a:xfrm>
                <a:off x="827584" y="5974296"/>
                <a:ext cx="2518644" cy="66675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092" name="Picture 20" descr="http://konspekta.net/studopediaorg/baza1/288922368998.files/image797.png"/>
              <p:cNvPicPr>
                <a:picLocks noChangeAspect="1" noChangeArrowheads="1"/>
              </p:cNvPicPr>
              <p:nvPr/>
            </p:nvPicPr>
            <p:blipFill rotWithShape="1"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73221"/>
              <a:stretch/>
            </p:blipFill>
            <p:spPr bwMode="auto">
              <a:xfrm>
                <a:off x="434315" y="6014877"/>
                <a:ext cx="527993" cy="66675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</p:spTree>
    <p:extLst>
      <p:ext uri="{BB962C8B-B14F-4D97-AF65-F5344CB8AC3E}">
        <p14:creationId xmlns:p14="http://schemas.microsoft.com/office/powerpoint/2010/main" val="1992847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908720"/>
            <a:ext cx="7128792" cy="40395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700" b="1" u="sng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</a:rPr>
              <a:t>Кластерный анализ</a:t>
            </a:r>
          </a:p>
          <a:p>
            <a:pPr algn="just">
              <a:lnSpc>
                <a:spcPct val="150000"/>
              </a:lnSpc>
            </a:pPr>
            <a:endParaRPr lang="ru-RU" sz="2400" dirty="0" smtClean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endParaRPr lang="ru-RU" sz="2400" dirty="0" smtClean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ru-RU" sz="24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Цель анализа:</a:t>
            </a:r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>
              <a:lnSpc>
                <a:spcPct val="150000"/>
              </a:lnSpc>
            </a:pP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автоматическая классификация данных (упорядочивание объектов 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сравнительно однородные </a:t>
            </a: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группы).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952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1800" dirty="0" smtClean="0"/>
              <a:t>Результаты факторного анализа геохимических признаков </a:t>
            </a:r>
            <a:br>
              <a:rPr lang="ru-RU" sz="1800" dirty="0" smtClean="0"/>
            </a:br>
            <a:r>
              <a:rPr lang="ru-RU" sz="1800" dirty="0" smtClean="0"/>
              <a:t>в золотоносных углеродисто-глинистых сланцах (22 пробы)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28625" y="857250"/>
          <a:ext cx="8258176" cy="55006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4544"/>
                <a:gridCol w="2064544"/>
                <a:gridCol w="2064544"/>
                <a:gridCol w="2064544"/>
              </a:tblGrid>
              <a:tr h="458391"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Признаки</a:t>
                      </a:r>
                      <a:endParaRPr lang="ru-RU" sz="18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Матрица факторных нагрузок на признаки</a:t>
                      </a:r>
                      <a:endParaRPr lang="ru-RU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58391"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Calibri"/>
                          <a:cs typeface="Times New Roman"/>
                        </a:rPr>
                        <a:t>Фактор 1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Calibri"/>
                          <a:cs typeface="Times New Roman"/>
                        </a:rPr>
                        <a:t>Фактор 2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Calibri"/>
                          <a:cs typeface="Times New Roman"/>
                        </a:rPr>
                        <a:t>Фактор 3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5839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latin typeface="Times New Roman"/>
                          <a:ea typeface="Calibri"/>
                          <a:cs typeface="Times New Roman"/>
                        </a:rPr>
                        <a:t>Cu</a:t>
                      </a:r>
                      <a:endParaRPr lang="ru-RU" sz="20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Calibri"/>
                          <a:cs typeface="Times New Roman"/>
                        </a:rPr>
                        <a:t>0.55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Calibri"/>
                          <a:cs typeface="Times New Roman"/>
                        </a:rPr>
                        <a:t>-0,22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Calibri"/>
                          <a:cs typeface="Times New Roman"/>
                        </a:rPr>
                        <a:t>0,06</a:t>
                      </a:r>
                    </a:p>
                  </a:txBody>
                  <a:tcPr marL="68580" marR="68580" marT="0" marB="0"/>
                </a:tc>
              </a:tr>
              <a:tr h="45839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latin typeface="Times New Roman"/>
                          <a:ea typeface="Calibri"/>
                          <a:cs typeface="Times New Roman"/>
                        </a:rPr>
                        <a:t>Zn</a:t>
                      </a:r>
                      <a:endParaRPr lang="ru-RU" sz="20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0.75</a:t>
                      </a:r>
                      <a:endParaRPr lang="ru-RU" sz="2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Calibri"/>
                          <a:cs typeface="Times New Roman"/>
                        </a:rPr>
                        <a:t>-0,48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Calibri"/>
                          <a:cs typeface="Times New Roman"/>
                        </a:rPr>
                        <a:t>0,24</a:t>
                      </a:r>
                    </a:p>
                  </a:txBody>
                  <a:tcPr marL="68580" marR="68580" marT="0" marB="0"/>
                </a:tc>
              </a:tr>
              <a:tr h="45839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b="1" dirty="0" err="1" smtClean="0">
                          <a:latin typeface="Times New Roman"/>
                          <a:ea typeface="Calibri"/>
                          <a:cs typeface="Times New Roman"/>
                        </a:rPr>
                        <a:t>Pb</a:t>
                      </a:r>
                      <a:endParaRPr lang="ru-RU" sz="20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Calibri"/>
                          <a:cs typeface="Times New Roman"/>
                        </a:rPr>
                        <a:t>-0,35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0,65</a:t>
                      </a:r>
                      <a:endParaRPr lang="ru-RU" sz="2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Calibri"/>
                          <a:cs typeface="Times New Roman"/>
                        </a:rPr>
                        <a:t>-0,12</a:t>
                      </a:r>
                    </a:p>
                  </a:txBody>
                  <a:tcPr marL="68580" marR="68580" marT="0" marB="0"/>
                </a:tc>
              </a:tr>
              <a:tr h="45839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latin typeface="Times New Roman"/>
                          <a:ea typeface="Calibri"/>
                          <a:cs typeface="Times New Roman"/>
                        </a:rPr>
                        <a:t>Ag</a:t>
                      </a:r>
                      <a:endParaRPr lang="ru-RU" sz="20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Calibri"/>
                          <a:cs typeface="Times New Roman"/>
                        </a:rPr>
                        <a:t>-0,41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0,78</a:t>
                      </a:r>
                      <a:endParaRPr lang="ru-RU" sz="2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Calibri"/>
                          <a:cs typeface="Times New Roman"/>
                        </a:rPr>
                        <a:t>0,04</a:t>
                      </a:r>
                    </a:p>
                  </a:txBody>
                  <a:tcPr marL="68580" marR="68580" marT="0" marB="0"/>
                </a:tc>
              </a:tr>
              <a:tr h="45839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latin typeface="Times New Roman"/>
                          <a:ea typeface="Calibri"/>
                          <a:cs typeface="Times New Roman"/>
                        </a:rPr>
                        <a:t>Ba</a:t>
                      </a:r>
                      <a:endParaRPr lang="ru-RU" sz="20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Calibri"/>
                          <a:cs typeface="Times New Roman"/>
                        </a:rPr>
                        <a:t>0,23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Calibri"/>
                          <a:cs typeface="Times New Roman"/>
                        </a:rPr>
                        <a:t>-0,45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Calibri"/>
                          <a:cs typeface="Times New Roman"/>
                        </a:rPr>
                        <a:t>0,14</a:t>
                      </a:r>
                    </a:p>
                  </a:txBody>
                  <a:tcPr marL="68580" marR="68580" marT="0" marB="0"/>
                </a:tc>
              </a:tr>
              <a:tr h="45839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Calibri"/>
                          <a:cs typeface="Times New Roman"/>
                        </a:rPr>
                        <a:t>Ni</a:t>
                      </a:r>
                      <a:endParaRPr lang="ru-RU" sz="20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0,81</a:t>
                      </a:r>
                      <a:endParaRPr lang="ru-RU" sz="2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Calibri"/>
                          <a:cs typeface="Times New Roman"/>
                        </a:rPr>
                        <a:t>-0,21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Calibri"/>
                          <a:cs typeface="Times New Roman"/>
                        </a:rPr>
                        <a:t>-0,13</a:t>
                      </a:r>
                    </a:p>
                  </a:txBody>
                  <a:tcPr marL="68580" marR="68580" marT="0" marB="0"/>
                </a:tc>
              </a:tr>
              <a:tr h="45839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Calibri"/>
                          <a:cs typeface="Times New Roman"/>
                        </a:rPr>
                        <a:t>C</a:t>
                      </a:r>
                      <a:r>
                        <a:rPr lang="ru-RU" sz="2000" b="1" baseline="-25000" dirty="0" err="1">
                          <a:latin typeface="Times New Roman"/>
                          <a:ea typeface="Calibri"/>
                          <a:cs typeface="Times New Roman"/>
                        </a:rPr>
                        <a:t>орг</a:t>
                      </a:r>
                      <a:endParaRPr lang="ru-RU" sz="20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0,92</a:t>
                      </a:r>
                      <a:endParaRPr lang="ru-RU" sz="2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Calibri"/>
                          <a:cs typeface="Times New Roman"/>
                        </a:rPr>
                        <a:t>0,03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Calibri"/>
                          <a:cs typeface="Times New Roman"/>
                        </a:rPr>
                        <a:t>-0,09</a:t>
                      </a:r>
                    </a:p>
                  </a:txBody>
                  <a:tcPr marL="68580" marR="68580" marT="0" marB="0"/>
                </a:tc>
              </a:tr>
              <a:tr h="45839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Calibri"/>
                          <a:cs typeface="Times New Roman"/>
                        </a:rPr>
                        <a:t>SiO</a:t>
                      </a:r>
                      <a:r>
                        <a:rPr lang="en-US" sz="2000" b="1" baseline="-25000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20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Calibri"/>
                          <a:cs typeface="Times New Roman"/>
                        </a:rPr>
                        <a:t>0,36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0,93</a:t>
                      </a:r>
                      <a:endParaRPr lang="ru-RU" sz="2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Calibri"/>
                          <a:cs typeface="Times New Roman"/>
                        </a:rPr>
                        <a:t>-0,15</a:t>
                      </a:r>
                    </a:p>
                  </a:txBody>
                  <a:tcPr marL="68580" marR="68580" marT="0" marB="0"/>
                </a:tc>
              </a:tr>
              <a:tr h="45839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Calibri"/>
                          <a:cs typeface="Times New Roman"/>
                        </a:rPr>
                        <a:t>Au</a:t>
                      </a:r>
                      <a:endParaRPr lang="ru-RU" sz="20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0,71</a:t>
                      </a:r>
                      <a:endParaRPr lang="ru-RU" sz="2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0,66</a:t>
                      </a:r>
                      <a:endParaRPr lang="ru-RU" sz="2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Calibri"/>
                          <a:cs typeface="Times New Roman"/>
                        </a:rPr>
                        <a:t>0,05</a:t>
                      </a:r>
                    </a:p>
                  </a:txBody>
                  <a:tcPr marL="68580" marR="68580" marT="0" marB="0"/>
                </a:tc>
              </a:tr>
              <a:tr h="45839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99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Вес фактора, 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000099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000099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000099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B8EF847-E17C-4AB0-8EFC-E1406A0C2B34}" type="slidenum">
              <a:rPr lang="ru-RU">
                <a:solidFill>
                  <a:srgbClr val="898989"/>
                </a:solidFill>
                <a:latin typeface="Constantia" panose="02030602050306030303" pitchFamily="18" charset="0"/>
              </a:rPr>
              <a:pPr eaLnBrk="1" hangingPunct="1"/>
              <a:t>20</a:t>
            </a:fld>
            <a:endParaRPr lang="ru-RU">
              <a:solidFill>
                <a:srgbClr val="898989"/>
              </a:solidFill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5373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xfrm>
            <a:off x="571500" y="214313"/>
            <a:ext cx="8229600" cy="642937"/>
          </a:xfrm>
        </p:spPr>
        <p:txBody>
          <a:bodyPr/>
          <a:lstStyle/>
          <a:p>
            <a:pPr eaLnBrk="1" hangingPunct="1"/>
            <a:r>
              <a:rPr lang="ru-RU" sz="1800" smtClean="0"/>
              <a:t>Результаты факторного анализа геохимических признаков </a:t>
            </a:r>
            <a:br>
              <a:rPr lang="ru-RU" sz="1800" smtClean="0"/>
            </a:br>
            <a:r>
              <a:rPr lang="ru-RU" sz="1800" smtClean="0"/>
              <a:t>в золотоносных углеродисто-глинистых сланцах </a:t>
            </a: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928688"/>
          <a:ext cx="8229599" cy="55006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8718"/>
                <a:gridCol w="3147432"/>
                <a:gridCol w="3753449"/>
              </a:tblGrid>
              <a:tr h="458391"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/>
                          <a:ea typeface="Calibri"/>
                          <a:cs typeface="Times New Roman"/>
                        </a:rPr>
                        <a:t>Пробы</a:t>
                      </a: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/>
                          <a:ea typeface="Calibri"/>
                          <a:cs typeface="Times New Roman"/>
                        </a:rPr>
                        <a:t>Значения факторов в точках наблюдения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583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/>
                          <a:ea typeface="Calibri"/>
                          <a:cs typeface="Times New Roman"/>
                        </a:rPr>
                        <a:t>Фактор 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>
                          <a:latin typeface="Times New Roman"/>
                          <a:ea typeface="Calibri"/>
                          <a:cs typeface="Times New Roman"/>
                        </a:rPr>
                        <a:t>Фактор 2</a:t>
                      </a:r>
                    </a:p>
                  </a:txBody>
                  <a:tcPr marL="68580" marR="68580" marT="0" marB="0"/>
                </a:tc>
              </a:tr>
              <a:tr h="45839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800" b="1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/>
                          <a:ea typeface="Calibri"/>
                          <a:cs typeface="Times New Roman"/>
                        </a:rPr>
                        <a:t>0.1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>
                          <a:latin typeface="Times New Roman"/>
                          <a:ea typeface="Calibri"/>
                          <a:cs typeface="Times New Roman"/>
                        </a:rPr>
                        <a:t>-0,2</a:t>
                      </a:r>
                    </a:p>
                  </a:txBody>
                  <a:tcPr marL="68580" marR="68580" marT="0" marB="0"/>
                </a:tc>
              </a:tr>
              <a:tr h="45839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800" b="1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/>
                          <a:ea typeface="Calibri"/>
                          <a:cs typeface="Times New Roman"/>
                        </a:rPr>
                        <a:t>0.3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/>
                          <a:ea typeface="Calibri"/>
                          <a:cs typeface="Times New Roman"/>
                        </a:rPr>
                        <a:t>-0,4</a:t>
                      </a:r>
                    </a:p>
                  </a:txBody>
                  <a:tcPr marL="68580" marR="68580" marT="0" marB="0"/>
                </a:tc>
              </a:tr>
              <a:tr h="45839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800" b="1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/>
                          <a:ea typeface="Calibri"/>
                          <a:cs typeface="Times New Roman"/>
                        </a:rPr>
                        <a:t>0.6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/>
                          <a:ea typeface="Calibri"/>
                          <a:cs typeface="Times New Roman"/>
                        </a:rPr>
                        <a:t>0,2</a:t>
                      </a:r>
                    </a:p>
                  </a:txBody>
                  <a:tcPr marL="68580" marR="68580" marT="0" marB="0"/>
                </a:tc>
              </a:tr>
              <a:tr h="45839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800" b="1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/>
                          <a:ea typeface="Calibri"/>
                          <a:cs typeface="Times New Roman"/>
                        </a:rPr>
                        <a:t>0.4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/>
                          <a:ea typeface="Calibri"/>
                          <a:cs typeface="Times New Roman"/>
                        </a:rPr>
                        <a:t>0,1</a:t>
                      </a:r>
                    </a:p>
                  </a:txBody>
                  <a:tcPr marL="68580" marR="68580" marT="0" marB="0"/>
                </a:tc>
              </a:tr>
              <a:tr h="45839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800" b="1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/>
                          <a:ea typeface="Calibri"/>
                          <a:cs typeface="Times New Roman"/>
                        </a:rPr>
                        <a:t>0.9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/>
                          <a:ea typeface="Calibri"/>
                          <a:cs typeface="Times New Roman"/>
                        </a:rPr>
                        <a:t>-0,3</a:t>
                      </a:r>
                    </a:p>
                  </a:txBody>
                  <a:tcPr marL="68580" marR="68580" marT="0" marB="0"/>
                </a:tc>
              </a:tr>
              <a:tr h="45839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800" b="1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/>
                          <a:ea typeface="Calibri"/>
                          <a:cs typeface="Times New Roman"/>
                        </a:rPr>
                        <a:t>1,1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/>
                          <a:ea typeface="Calibri"/>
                          <a:cs typeface="Times New Roman"/>
                        </a:rPr>
                        <a:t>-0,1</a:t>
                      </a:r>
                    </a:p>
                  </a:txBody>
                  <a:tcPr marL="68580" marR="68580" marT="0" marB="0"/>
                </a:tc>
              </a:tr>
              <a:tr h="45839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800" b="1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/>
                          <a:ea typeface="Calibri"/>
                          <a:cs typeface="Times New Roman"/>
                        </a:rPr>
                        <a:t>2,3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/>
                          <a:ea typeface="Calibri"/>
                          <a:cs typeface="Times New Roman"/>
                        </a:rPr>
                        <a:t>0,5</a:t>
                      </a:r>
                    </a:p>
                  </a:txBody>
                  <a:tcPr marL="68580" marR="68580" marT="0" marB="0"/>
                </a:tc>
              </a:tr>
              <a:tr h="45839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800" b="1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/>
                          <a:ea typeface="Calibri"/>
                          <a:cs typeface="Times New Roman"/>
                        </a:rPr>
                        <a:t>1,5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/>
                          <a:ea typeface="Calibri"/>
                          <a:cs typeface="Times New Roman"/>
                        </a:rPr>
                        <a:t>0,6</a:t>
                      </a:r>
                    </a:p>
                  </a:txBody>
                  <a:tcPr marL="68580" marR="68580" marT="0" marB="0"/>
                </a:tc>
              </a:tr>
              <a:tr h="45839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800" b="1"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/>
                          <a:ea typeface="Calibri"/>
                          <a:cs typeface="Times New Roman"/>
                        </a:rPr>
                        <a:t>2,5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/>
                          <a:ea typeface="Calibri"/>
                          <a:cs typeface="Times New Roman"/>
                        </a:rPr>
                        <a:t>2,5</a:t>
                      </a:r>
                    </a:p>
                  </a:txBody>
                  <a:tcPr marL="68580" marR="68580" marT="0" marB="0"/>
                </a:tc>
              </a:tr>
              <a:tr h="45839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/>
                          <a:ea typeface="Calibri"/>
                          <a:cs typeface="Times New Roman"/>
                        </a:rPr>
                        <a:t>2,2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/>
                          <a:ea typeface="Calibri"/>
                          <a:cs typeface="Times New Roman"/>
                        </a:rPr>
                        <a:t>2,4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Н.В. Грановская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436AE9B-0E2A-4310-8670-957D0DDFE1CA}" type="slidenum">
              <a:rPr lang="ru-RU">
                <a:solidFill>
                  <a:srgbClr val="898989"/>
                </a:solidFill>
                <a:latin typeface="Constantia" panose="02030602050306030303" pitchFamily="18" charset="0"/>
              </a:rPr>
              <a:pPr eaLnBrk="1" hangingPunct="1"/>
              <a:t>21</a:t>
            </a:fld>
            <a:endParaRPr lang="ru-RU">
              <a:solidFill>
                <a:srgbClr val="898989"/>
              </a:solidFill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8213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Полилиния 254"/>
          <p:cNvSpPr/>
          <p:nvPr/>
        </p:nvSpPr>
        <p:spPr>
          <a:xfrm>
            <a:off x="7089775" y="-69850"/>
            <a:ext cx="1824038" cy="641350"/>
          </a:xfrm>
          <a:custGeom>
            <a:avLst/>
            <a:gdLst>
              <a:gd name="connsiteX0" fmla="*/ 213756 w 1824842"/>
              <a:gd name="connsiteY0" fmla="*/ 104898 h 1096487"/>
              <a:gd name="connsiteX1" fmla="*/ 213756 w 1824842"/>
              <a:gd name="connsiteY1" fmla="*/ 615537 h 1096487"/>
              <a:gd name="connsiteX2" fmla="*/ 1092530 w 1824842"/>
              <a:gd name="connsiteY2" fmla="*/ 1066799 h 1096487"/>
              <a:gd name="connsiteX3" fmla="*/ 1757548 w 1824842"/>
              <a:gd name="connsiteY3" fmla="*/ 437407 h 1096487"/>
              <a:gd name="connsiteX4" fmla="*/ 1496291 w 1824842"/>
              <a:gd name="connsiteY4" fmla="*/ 57397 h 1096487"/>
              <a:gd name="connsiteX5" fmla="*/ 213756 w 1824842"/>
              <a:gd name="connsiteY5" fmla="*/ 104898 h 10964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24842" h="1096487">
                <a:moveTo>
                  <a:pt x="213756" y="104898"/>
                </a:moveTo>
                <a:cubicBezTo>
                  <a:pt x="0" y="197921"/>
                  <a:pt x="67294" y="455220"/>
                  <a:pt x="213756" y="615537"/>
                </a:cubicBezTo>
                <a:cubicBezTo>
                  <a:pt x="360218" y="775854"/>
                  <a:pt x="835231" y="1096487"/>
                  <a:pt x="1092530" y="1066799"/>
                </a:cubicBezTo>
                <a:cubicBezTo>
                  <a:pt x="1349829" y="1037111"/>
                  <a:pt x="1690255" y="605641"/>
                  <a:pt x="1757548" y="437407"/>
                </a:cubicBezTo>
                <a:cubicBezTo>
                  <a:pt x="1824842" y="269173"/>
                  <a:pt x="1757548" y="114794"/>
                  <a:pt x="1496291" y="57397"/>
                </a:cubicBezTo>
                <a:cubicBezTo>
                  <a:pt x="1235034" y="0"/>
                  <a:pt x="427512" y="11875"/>
                  <a:pt x="213756" y="104898"/>
                </a:cubicBez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267" name="Заголовок 1"/>
          <p:cNvSpPr>
            <a:spLocks noGrp="1"/>
          </p:cNvSpPr>
          <p:nvPr>
            <p:ph type="title"/>
          </p:nvPr>
        </p:nvSpPr>
        <p:spPr>
          <a:xfrm>
            <a:off x="571500" y="142875"/>
            <a:ext cx="1643063" cy="1643063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ru-RU" sz="1800" smtClean="0"/>
              <a:t>Группировка  точек наблюдения в пространстве главных факторов</a:t>
            </a: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Н.В. Грановская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9F8FF65-2743-412E-BD5A-CB01E7D82F7D}" type="slidenum">
              <a:rPr lang="ru-RU">
                <a:solidFill>
                  <a:srgbClr val="898989"/>
                </a:solidFill>
                <a:latin typeface="Constantia" panose="02030602050306030303" pitchFamily="18" charset="0"/>
              </a:rPr>
              <a:pPr eaLnBrk="1" hangingPunct="1"/>
              <a:t>22</a:t>
            </a:fld>
            <a:endParaRPr lang="ru-RU">
              <a:solidFill>
                <a:srgbClr val="898989"/>
              </a:solidFill>
              <a:latin typeface="Constantia" panose="02030602050306030303" pitchFamily="18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16200000" flipH="1">
            <a:off x="1000125" y="3429000"/>
            <a:ext cx="6858000" cy="0"/>
          </a:xfrm>
          <a:prstGeom prst="line">
            <a:avLst/>
          </a:prstGeom>
          <a:ln w="28575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357188" y="3214688"/>
            <a:ext cx="7929562" cy="0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 rot="5400000">
            <a:off x="2209800" y="3219450"/>
            <a:ext cx="1524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 rot="5400000">
            <a:off x="2352675" y="3290888"/>
            <a:ext cx="1524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 rot="5400000">
            <a:off x="2495550" y="3290888"/>
            <a:ext cx="1524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 rot="5400000">
            <a:off x="2638425" y="3290888"/>
            <a:ext cx="1524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 rot="5400000">
            <a:off x="2781300" y="3290888"/>
            <a:ext cx="1524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 rot="5400000">
            <a:off x="3638550" y="3219450"/>
            <a:ext cx="1524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 rot="5400000">
            <a:off x="3781425" y="3290888"/>
            <a:ext cx="1524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 rot="5400000">
            <a:off x="3924300" y="3290888"/>
            <a:ext cx="1524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 rot="5400000">
            <a:off x="4067175" y="3290888"/>
            <a:ext cx="1524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 rot="5400000">
            <a:off x="4210050" y="3290888"/>
            <a:ext cx="1524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Прямая соединительная линия 85"/>
          <p:cNvCxnSpPr/>
          <p:nvPr/>
        </p:nvCxnSpPr>
        <p:spPr>
          <a:xfrm rot="5400000">
            <a:off x="3067050" y="3290888"/>
            <a:ext cx="1524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Прямая соединительная линия 86"/>
          <p:cNvCxnSpPr/>
          <p:nvPr/>
        </p:nvCxnSpPr>
        <p:spPr>
          <a:xfrm rot="5400000">
            <a:off x="3209925" y="3290888"/>
            <a:ext cx="1524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Прямая соединительная линия 87"/>
          <p:cNvCxnSpPr/>
          <p:nvPr/>
        </p:nvCxnSpPr>
        <p:spPr>
          <a:xfrm rot="5400000">
            <a:off x="3352800" y="3290888"/>
            <a:ext cx="1524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Прямая соединительная линия 88"/>
          <p:cNvCxnSpPr/>
          <p:nvPr/>
        </p:nvCxnSpPr>
        <p:spPr>
          <a:xfrm rot="5400000">
            <a:off x="3495675" y="3290888"/>
            <a:ext cx="1524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Прямая соединительная линия 89"/>
          <p:cNvCxnSpPr/>
          <p:nvPr/>
        </p:nvCxnSpPr>
        <p:spPr>
          <a:xfrm rot="5400000">
            <a:off x="2924175" y="3219450"/>
            <a:ext cx="1524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Прямая соединительная линия 100"/>
          <p:cNvCxnSpPr/>
          <p:nvPr/>
        </p:nvCxnSpPr>
        <p:spPr>
          <a:xfrm rot="5400000">
            <a:off x="495300" y="3290888"/>
            <a:ext cx="1524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Прямая соединительная линия 101"/>
          <p:cNvCxnSpPr/>
          <p:nvPr/>
        </p:nvCxnSpPr>
        <p:spPr>
          <a:xfrm rot="5400000">
            <a:off x="638175" y="3290888"/>
            <a:ext cx="1524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Прямая соединительная линия 102"/>
          <p:cNvCxnSpPr/>
          <p:nvPr/>
        </p:nvCxnSpPr>
        <p:spPr>
          <a:xfrm rot="5400000">
            <a:off x="1495425" y="3219450"/>
            <a:ext cx="1524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Прямая соединительная линия 103"/>
          <p:cNvCxnSpPr/>
          <p:nvPr/>
        </p:nvCxnSpPr>
        <p:spPr>
          <a:xfrm rot="5400000">
            <a:off x="1638300" y="3290888"/>
            <a:ext cx="1524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Прямая соединительная линия 104"/>
          <p:cNvCxnSpPr/>
          <p:nvPr/>
        </p:nvCxnSpPr>
        <p:spPr>
          <a:xfrm rot="5400000">
            <a:off x="1781175" y="3290888"/>
            <a:ext cx="1524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Прямая соединительная линия 105"/>
          <p:cNvCxnSpPr/>
          <p:nvPr/>
        </p:nvCxnSpPr>
        <p:spPr>
          <a:xfrm rot="5400000">
            <a:off x="1924050" y="3290888"/>
            <a:ext cx="1524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Прямая соединительная линия 106"/>
          <p:cNvCxnSpPr/>
          <p:nvPr/>
        </p:nvCxnSpPr>
        <p:spPr>
          <a:xfrm rot="5400000">
            <a:off x="2066925" y="3290888"/>
            <a:ext cx="1524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Прямая соединительная линия 107"/>
          <p:cNvCxnSpPr/>
          <p:nvPr/>
        </p:nvCxnSpPr>
        <p:spPr>
          <a:xfrm rot="5400000">
            <a:off x="923925" y="3290888"/>
            <a:ext cx="1524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Прямая соединительная линия 108"/>
          <p:cNvCxnSpPr/>
          <p:nvPr/>
        </p:nvCxnSpPr>
        <p:spPr>
          <a:xfrm rot="5400000">
            <a:off x="1066800" y="3290888"/>
            <a:ext cx="1524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Прямая соединительная линия 109"/>
          <p:cNvCxnSpPr/>
          <p:nvPr/>
        </p:nvCxnSpPr>
        <p:spPr>
          <a:xfrm rot="5400000">
            <a:off x="1209675" y="3290888"/>
            <a:ext cx="1524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Прямая соединительная линия 110"/>
          <p:cNvCxnSpPr/>
          <p:nvPr/>
        </p:nvCxnSpPr>
        <p:spPr>
          <a:xfrm rot="5400000">
            <a:off x="1352550" y="3290888"/>
            <a:ext cx="1524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Прямая соединительная линия 111"/>
          <p:cNvCxnSpPr/>
          <p:nvPr/>
        </p:nvCxnSpPr>
        <p:spPr>
          <a:xfrm rot="5400000">
            <a:off x="781050" y="3219450"/>
            <a:ext cx="1524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Прямая соединительная линия 115"/>
          <p:cNvCxnSpPr/>
          <p:nvPr/>
        </p:nvCxnSpPr>
        <p:spPr>
          <a:xfrm rot="5400000">
            <a:off x="6067425" y="3290888"/>
            <a:ext cx="1524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Прямая соединительная линия 116"/>
          <p:cNvCxnSpPr/>
          <p:nvPr/>
        </p:nvCxnSpPr>
        <p:spPr>
          <a:xfrm rot="5400000">
            <a:off x="6210300" y="3290888"/>
            <a:ext cx="1524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Прямая соединительная линия 117"/>
          <p:cNvCxnSpPr/>
          <p:nvPr/>
        </p:nvCxnSpPr>
        <p:spPr>
          <a:xfrm rot="5400000">
            <a:off x="6353175" y="3290888"/>
            <a:ext cx="1524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Прямая соединительная линия 118"/>
          <p:cNvCxnSpPr/>
          <p:nvPr/>
        </p:nvCxnSpPr>
        <p:spPr>
          <a:xfrm rot="5400000">
            <a:off x="6496050" y="3219450"/>
            <a:ext cx="1524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Прямая соединительная линия 119"/>
          <p:cNvCxnSpPr/>
          <p:nvPr/>
        </p:nvCxnSpPr>
        <p:spPr>
          <a:xfrm rot="5400000">
            <a:off x="6638925" y="3290888"/>
            <a:ext cx="1524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Прямая соединительная линия 120"/>
          <p:cNvCxnSpPr/>
          <p:nvPr/>
        </p:nvCxnSpPr>
        <p:spPr>
          <a:xfrm rot="5400000">
            <a:off x="7496175" y="3290888"/>
            <a:ext cx="1524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Прямая соединительная линия 121"/>
          <p:cNvCxnSpPr/>
          <p:nvPr/>
        </p:nvCxnSpPr>
        <p:spPr>
          <a:xfrm rot="5400000">
            <a:off x="7639050" y="3290888"/>
            <a:ext cx="1524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Прямая соединительная линия 122"/>
          <p:cNvCxnSpPr/>
          <p:nvPr/>
        </p:nvCxnSpPr>
        <p:spPr>
          <a:xfrm rot="5400000">
            <a:off x="7781925" y="3290888"/>
            <a:ext cx="1524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Прямая соединительная линия 123"/>
          <p:cNvCxnSpPr/>
          <p:nvPr/>
        </p:nvCxnSpPr>
        <p:spPr>
          <a:xfrm rot="5400000">
            <a:off x="7924800" y="3290888"/>
            <a:ext cx="1524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Прямая соединительная линия 125"/>
          <p:cNvCxnSpPr/>
          <p:nvPr/>
        </p:nvCxnSpPr>
        <p:spPr>
          <a:xfrm rot="5400000">
            <a:off x="6924675" y="3290888"/>
            <a:ext cx="1524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Прямая соединительная линия 126"/>
          <p:cNvCxnSpPr/>
          <p:nvPr/>
        </p:nvCxnSpPr>
        <p:spPr>
          <a:xfrm rot="5400000">
            <a:off x="7067550" y="3290888"/>
            <a:ext cx="1524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Прямая соединительная линия 127"/>
          <p:cNvCxnSpPr/>
          <p:nvPr/>
        </p:nvCxnSpPr>
        <p:spPr>
          <a:xfrm rot="5400000">
            <a:off x="7210425" y="3219450"/>
            <a:ext cx="1524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Прямая соединительная линия 128"/>
          <p:cNvCxnSpPr/>
          <p:nvPr/>
        </p:nvCxnSpPr>
        <p:spPr>
          <a:xfrm rot="5400000">
            <a:off x="7353300" y="3290888"/>
            <a:ext cx="1524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Прямая соединительная линия 129"/>
          <p:cNvCxnSpPr/>
          <p:nvPr/>
        </p:nvCxnSpPr>
        <p:spPr>
          <a:xfrm rot="5400000">
            <a:off x="6781800" y="3290888"/>
            <a:ext cx="1524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Прямая соединительная линия 130"/>
          <p:cNvCxnSpPr/>
          <p:nvPr/>
        </p:nvCxnSpPr>
        <p:spPr>
          <a:xfrm rot="5400000">
            <a:off x="4352925" y="3290888"/>
            <a:ext cx="1524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Прямая соединительная линия 131"/>
          <p:cNvCxnSpPr/>
          <p:nvPr/>
        </p:nvCxnSpPr>
        <p:spPr>
          <a:xfrm rot="5400000">
            <a:off x="4495800" y="3290888"/>
            <a:ext cx="1524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Прямая соединительная линия 132"/>
          <p:cNvCxnSpPr/>
          <p:nvPr/>
        </p:nvCxnSpPr>
        <p:spPr>
          <a:xfrm rot="5400000">
            <a:off x="5353050" y="3290888"/>
            <a:ext cx="1524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Прямая соединительная линия 133"/>
          <p:cNvCxnSpPr/>
          <p:nvPr/>
        </p:nvCxnSpPr>
        <p:spPr>
          <a:xfrm rot="5400000">
            <a:off x="5495925" y="3290888"/>
            <a:ext cx="1524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Прямая соединительная линия 134"/>
          <p:cNvCxnSpPr/>
          <p:nvPr/>
        </p:nvCxnSpPr>
        <p:spPr>
          <a:xfrm rot="5400000">
            <a:off x="5638800" y="3290888"/>
            <a:ext cx="1524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Прямая соединительная линия 135"/>
          <p:cNvCxnSpPr/>
          <p:nvPr/>
        </p:nvCxnSpPr>
        <p:spPr>
          <a:xfrm rot="5400000">
            <a:off x="5781675" y="3219450"/>
            <a:ext cx="1524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Прямая соединительная линия 136"/>
          <p:cNvCxnSpPr/>
          <p:nvPr/>
        </p:nvCxnSpPr>
        <p:spPr>
          <a:xfrm rot="5400000">
            <a:off x="5924550" y="3290888"/>
            <a:ext cx="1524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Прямая соединительная линия 137"/>
          <p:cNvCxnSpPr/>
          <p:nvPr/>
        </p:nvCxnSpPr>
        <p:spPr>
          <a:xfrm rot="5400000">
            <a:off x="4781550" y="3290888"/>
            <a:ext cx="1524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Прямая соединительная линия 138"/>
          <p:cNvCxnSpPr/>
          <p:nvPr/>
        </p:nvCxnSpPr>
        <p:spPr>
          <a:xfrm rot="5400000">
            <a:off x="4924425" y="3290888"/>
            <a:ext cx="1524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Прямая соединительная линия 139"/>
          <p:cNvCxnSpPr/>
          <p:nvPr/>
        </p:nvCxnSpPr>
        <p:spPr>
          <a:xfrm rot="5400000">
            <a:off x="5067300" y="3219450"/>
            <a:ext cx="1524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Прямая соединительная линия 140"/>
          <p:cNvCxnSpPr/>
          <p:nvPr/>
        </p:nvCxnSpPr>
        <p:spPr>
          <a:xfrm rot="5400000">
            <a:off x="5210175" y="3290888"/>
            <a:ext cx="1524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Прямая соединительная линия 141"/>
          <p:cNvCxnSpPr/>
          <p:nvPr/>
        </p:nvCxnSpPr>
        <p:spPr>
          <a:xfrm rot="5400000">
            <a:off x="4638675" y="3290888"/>
            <a:ext cx="1524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325" name="Группа 199"/>
          <p:cNvGrpSpPr>
            <a:grpSpLocks/>
          </p:cNvGrpSpPr>
          <p:nvPr/>
        </p:nvGrpSpPr>
        <p:grpSpPr bwMode="auto">
          <a:xfrm rot="-5400000">
            <a:off x="2821781" y="1464469"/>
            <a:ext cx="3214688" cy="285750"/>
            <a:chOff x="4643437" y="2285991"/>
            <a:chExt cx="3429023" cy="223162"/>
          </a:xfrm>
        </p:grpSpPr>
        <p:cxnSp>
          <p:nvCxnSpPr>
            <p:cNvPr id="149" name="Прямая соединительная линия 148"/>
            <p:cNvCxnSpPr/>
            <p:nvPr/>
          </p:nvCxnSpPr>
          <p:spPr>
            <a:xfrm rot="5400000">
              <a:off x="6135847" y="2433526"/>
              <a:ext cx="15125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Прямая соединительная линия 149"/>
            <p:cNvCxnSpPr/>
            <p:nvPr/>
          </p:nvCxnSpPr>
          <p:spPr>
            <a:xfrm rot="5400000">
              <a:off x="6279782" y="2433526"/>
              <a:ext cx="15125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Прямая соединительная линия 150"/>
            <p:cNvCxnSpPr/>
            <p:nvPr/>
          </p:nvCxnSpPr>
          <p:spPr>
            <a:xfrm rot="5400000">
              <a:off x="6422023" y="2433526"/>
              <a:ext cx="15125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Прямая соединительная линия 151"/>
            <p:cNvCxnSpPr/>
            <p:nvPr/>
          </p:nvCxnSpPr>
          <p:spPr>
            <a:xfrm rot="5400000">
              <a:off x="6564263" y="2361618"/>
              <a:ext cx="15125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Прямая соединительная линия 152"/>
            <p:cNvCxnSpPr/>
            <p:nvPr/>
          </p:nvCxnSpPr>
          <p:spPr>
            <a:xfrm rot="5400000">
              <a:off x="6708197" y="2433526"/>
              <a:ext cx="15125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Прямая соединительная линия 153"/>
            <p:cNvCxnSpPr/>
            <p:nvPr/>
          </p:nvCxnSpPr>
          <p:spPr>
            <a:xfrm rot="5400000">
              <a:off x="7565030" y="2433526"/>
              <a:ext cx="15125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Прямая соединительная линия 154"/>
            <p:cNvCxnSpPr/>
            <p:nvPr/>
          </p:nvCxnSpPr>
          <p:spPr>
            <a:xfrm rot="5400000">
              <a:off x="7707270" y="2433526"/>
              <a:ext cx="15125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Прямая соединительная линия 155"/>
            <p:cNvCxnSpPr/>
            <p:nvPr/>
          </p:nvCxnSpPr>
          <p:spPr>
            <a:xfrm rot="5400000">
              <a:off x="7851205" y="2433526"/>
              <a:ext cx="15125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Прямая соединительная линия 156"/>
            <p:cNvCxnSpPr/>
            <p:nvPr/>
          </p:nvCxnSpPr>
          <p:spPr>
            <a:xfrm rot="5400000">
              <a:off x="7993446" y="2433526"/>
              <a:ext cx="15125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Прямая соединительная линия 157"/>
            <p:cNvCxnSpPr/>
            <p:nvPr/>
          </p:nvCxnSpPr>
          <p:spPr>
            <a:xfrm rot="5400000">
              <a:off x="6992679" y="2433526"/>
              <a:ext cx="15125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Прямая соединительная линия 158"/>
            <p:cNvCxnSpPr/>
            <p:nvPr/>
          </p:nvCxnSpPr>
          <p:spPr>
            <a:xfrm rot="5400000">
              <a:off x="7136614" y="2433526"/>
              <a:ext cx="15125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Прямая соединительная линия 159"/>
            <p:cNvCxnSpPr/>
            <p:nvPr/>
          </p:nvCxnSpPr>
          <p:spPr>
            <a:xfrm rot="5400000">
              <a:off x="7278855" y="2361618"/>
              <a:ext cx="15125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Прямая соединительная линия 160"/>
            <p:cNvCxnSpPr/>
            <p:nvPr/>
          </p:nvCxnSpPr>
          <p:spPr>
            <a:xfrm rot="5400000">
              <a:off x="7422789" y="2433526"/>
              <a:ext cx="15125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Прямая соединительная линия 161"/>
            <p:cNvCxnSpPr/>
            <p:nvPr/>
          </p:nvCxnSpPr>
          <p:spPr>
            <a:xfrm rot="5400000">
              <a:off x="6850438" y="2433526"/>
              <a:ext cx="15125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Прямая соединительная линия 162"/>
            <p:cNvCxnSpPr/>
            <p:nvPr/>
          </p:nvCxnSpPr>
          <p:spPr>
            <a:xfrm rot="5400000">
              <a:off x="4564423" y="2433526"/>
              <a:ext cx="15125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Прямая соединительная линия 163"/>
            <p:cNvCxnSpPr/>
            <p:nvPr/>
          </p:nvCxnSpPr>
          <p:spPr>
            <a:xfrm rot="5400000">
              <a:off x="5421255" y="2433526"/>
              <a:ext cx="15125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Прямая соединительная линия 164"/>
            <p:cNvCxnSpPr/>
            <p:nvPr/>
          </p:nvCxnSpPr>
          <p:spPr>
            <a:xfrm rot="5400000">
              <a:off x="5565190" y="2433526"/>
              <a:ext cx="15125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Прямая соединительная линия 165"/>
            <p:cNvCxnSpPr/>
            <p:nvPr/>
          </p:nvCxnSpPr>
          <p:spPr>
            <a:xfrm rot="5400000">
              <a:off x="5707431" y="2433526"/>
              <a:ext cx="15125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Прямая соединительная линия 166"/>
            <p:cNvCxnSpPr/>
            <p:nvPr/>
          </p:nvCxnSpPr>
          <p:spPr>
            <a:xfrm rot="5400000">
              <a:off x="5849672" y="2361618"/>
              <a:ext cx="15125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Прямая соединительная линия 167"/>
            <p:cNvCxnSpPr/>
            <p:nvPr/>
          </p:nvCxnSpPr>
          <p:spPr>
            <a:xfrm rot="5400000">
              <a:off x="5993606" y="2433526"/>
              <a:ext cx="15125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Прямая соединительная линия 168"/>
            <p:cNvCxnSpPr/>
            <p:nvPr/>
          </p:nvCxnSpPr>
          <p:spPr>
            <a:xfrm rot="5400000">
              <a:off x="4850599" y="2433526"/>
              <a:ext cx="15125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Прямая соединительная линия 169"/>
            <p:cNvCxnSpPr/>
            <p:nvPr/>
          </p:nvCxnSpPr>
          <p:spPr>
            <a:xfrm rot="5400000">
              <a:off x="4992840" y="2433526"/>
              <a:ext cx="15125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Прямая соединительная линия 170"/>
            <p:cNvCxnSpPr/>
            <p:nvPr/>
          </p:nvCxnSpPr>
          <p:spPr>
            <a:xfrm rot="5400000">
              <a:off x="5136774" y="2361618"/>
              <a:ext cx="15125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Прямая соединительная линия 171"/>
            <p:cNvCxnSpPr/>
            <p:nvPr/>
          </p:nvCxnSpPr>
          <p:spPr>
            <a:xfrm rot="5400000">
              <a:off x="5279015" y="2433526"/>
              <a:ext cx="15125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Прямая соединительная линия 172"/>
            <p:cNvCxnSpPr/>
            <p:nvPr/>
          </p:nvCxnSpPr>
          <p:spPr>
            <a:xfrm rot="5400000">
              <a:off x="4706664" y="2433526"/>
              <a:ext cx="15125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326" name="TextBox 11"/>
          <p:cNvSpPr txBox="1">
            <a:spLocks noChangeArrowheads="1"/>
          </p:cNvSpPr>
          <p:nvPr/>
        </p:nvSpPr>
        <p:spPr bwMode="auto">
          <a:xfrm>
            <a:off x="8143875" y="2928938"/>
            <a:ext cx="450850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/>
              <a:t>Ф 1</a:t>
            </a:r>
          </a:p>
        </p:txBody>
      </p:sp>
      <p:sp>
        <p:nvSpPr>
          <p:cNvPr id="11327" name="TextBox 12"/>
          <p:cNvSpPr txBox="1">
            <a:spLocks noChangeArrowheads="1"/>
          </p:cNvSpPr>
          <p:nvPr/>
        </p:nvSpPr>
        <p:spPr bwMode="auto">
          <a:xfrm>
            <a:off x="3643313" y="0"/>
            <a:ext cx="45085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/>
              <a:t>Ф 2</a:t>
            </a:r>
          </a:p>
        </p:txBody>
      </p:sp>
      <p:sp>
        <p:nvSpPr>
          <p:cNvPr id="11328" name="TextBox 14"/>
          <p:cNvSpPr txBox="1">
            <a:spLocks noChangeArrowheads="1"/>
          </p:cNvSpPr>
          <p:nvPr/>
        </p:nvSpPr>
        <p:spPr bwMode="auto">
          <a:xfrm>
            <a:off x="4214813" y="2000250"/>
            <a:ext cx="2143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11329" name="TextBox 16"/>
          <p:cNvSpPr txBox="1">
            <a:spLocks noChangeArrowheads="1"/>
          </p:cNvSpPr>
          <p:nvPr/>
        </p:nvSpPr>
        <p:spPr bwMode="auto">
          <a:xfrm>
            <a:off x="2786063" y="2857500"/>
            <a:ext cx="3429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sz="1400"/>
              <a:t>-1</a:t>
            </a:r>
          </a:p>
        </p:txBody>
      </p:sp>
      <p:sp>
        <p:nvSpPr>
          <p:cNvPr id="11330" name="TextBox 18"/>
          <p:cNvSpPr txBox="1">
            <a:spLocks noChangeArrowheads="1"/>
          </p:cNvSpPr>
          <p:nvPr/>
        </p:nvSpPr>
        <p:spPr bwMode="auto">
          <a:xfrm>
            <a:off x="571500" y="2857500"/>
            <a:ext cx="4921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sz="1400"/>
              <a:t>-2,5</a:t>
            </a:r>
          </a:p>
        </p:txBody>
      </p:sp>
      <p:sp>
        <p:nvSpPr>
          <p:cNvPr id="11331" name="TextBox 112"/>
          <p:cNvSpPr txBox="1">
            <a:spLocks noChangeArrowheads="1"/>
          </p:cNvSpPr>
          <p:nvPr/>
        </p:nvSpPr>
        <p:spPr bwMode="auto">
          <a:xfrm>
            <a:off x="2071688" y="2857500"/>
            <a:ext cx="4921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sz="1400"/>
              <a:t>-1,5</a:t>
            </a:r>
          </a:p>
        </p:txBody>
      </p:sp>
      <p:sp>
        <p:nvSpPr>
          <p:cNvPr id="11332" name="TextBox 142"/>
          <p:cNvSpPr txBox="1">
            <a:spLocks noChangeArrowheads="1"/>
          </p:cNvSpPr>
          <p:nvPr/>
        </p:nvSpPr>
        <p:spPr bwMode="auto">
          <a:xfrm>
            <a:off x="5643563" y="3214688"/>
            <a:ext cx="2841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sz="1400"/>
              <a:t>1</a:t>
            </a:r>
          </a:p>
        </p:txBody>
      </p:sp>
      <p:sp>
        <p:nvSpPr>
          <p:cNvPr id="11333" name="TextBox 143"/>
          <p:cNvSpPr txBox="1">
            <a:spLocks noChangeArrowheads="1"/>
          </p:cNvSpPr>
          <p:nvPr/>
        </p:nvSpPr>
        <p:spPr bwMode="auto">
          <a:xfrm>
            <a:off x="6357938" y="3357563"/>
            <a:ext cx="4921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sz="1400"/>
              <a:t>1,5</a:t>
            </a:r>
          </a:p>
        </p:txBody>
      </p:sp>
      <p:sp>
        <p:nvSpPr>
          <p:cNvPr id="11334" name="TextBox 145"/>
          <p:cNvSpPr txBox="1">
            <a:spLocks noChangeArrowheads="1"/>
          </p:cNvSpPr>
          <p:nvPr/>
        </p:nvSpPr>
        <p:spPr bwMode="auto">
          <a:xfrm>
            <a:off x="7858125" y="3357563"/>
            <a:ext cx="4921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sz="1400"/>
              <a:t>-2,5</a:t>
            </a:r>
          </a:p>
        </p:txBody>
      </p:sp>
      <p:sp>
        <p:nvSpPr>
          <p:cNvPr id="11335" name="TextBox 146"/>
          <p:cNvSpPr txBox="1">
            <a:spLocks noChangeArrowheads="1"/>
          </p:cNvSpPr>
          <p:nvPr/>
        </p:nvSpPr>
        <p:spPr bwMode="auto">
          <a:xfrm>
            <a:off x="3500438" y="2857500"/>
            <a:ext cx="4921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sz="1400"/>
              <a:t>-0,5</a:t>
            </a:r>
          </a:p>
        </p:txBody>
      </p:sp>
      <p:sp>
        <p:nvSpPr>
          <p:cNvPr id="11336" name="TextBox 147"/>
          <p:cNvSpPr txBox="1">
            <a:spLocks noChangeArrowheads="1"/>
          </p:cNvSpPr>
          <p:nvPr/>
        </p:nvSpPr>
        <p:spPr bwMode="auto">
          <a:xfrm>
            <a:off x="4929188" y="3357563"/>
            <a:ext cx="4921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sz="1400"/>
              <a:t>0,5</a:t>
            </a:r>
          </a:p>
        </p:txBody>
      </p:sp>
      <p:sp>
        <p:nvSpPr>
          <p:cNvPr id="11337" name="TextBox 83"/>
          <p:cNvSpPr txBox="1">
            <a:spLocks noChangeArrowheads="1"/>
          </p:cNvSpPr>
          <p:nvPr/>
        </p:nvSpPr>
        <p:spPr bwMode="auto">
          <a:xfrm>
            <a:off x="1428750" y="2857500"/>
            <a:ext cx="3429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sz="1400"/>
              <a:t>-2</a:t>
            </a:r>
          </a:p>
        </p:txBody>
      </p:sp>
      <p:sp>
        <p:nvSpPr>
          <p:cNvPr id="11338" name="TextBox 144"/>
          <p:cNvSpPr txBox="1">
            <a:spLocks noChangeArrowheads="1"/>
          </p:cNvSpPr>
          <p:nvPr/>
        </p:nvSpPr>
        <p:spPr bwMode="auto">
          <a:xfrm>
            <a:off x="7143750" y="3357563"/>
            <a:ext cx="2841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sz="1400"/>
              <a:t>2</a:t>
            </a:r>
          </a:p>
        </p:txBody>
      </p:sp>
      <p:grpSp>
        <p:nvGrpSpPr>
          <p:cNvPr id="11339" name="Группа 200"/>
          <p:cNvGrpSpPr>
            <a:grpSpLocks/>
          </p:cNvGrpSpPr>
          <p:nvPr/>
        </p:nvGrpSpPr>
        <p:grpSpPr bwMode="auto">
          <a:xfrm rot="-5400000">
            <a:off x="2821781" y="4822032"/>
            <a:ext cx="3214687" cy="285750"/>
            <a:chOff x="4643437" y="2285991"/>
            <a:chExt cx="3429023" cy="223162"/>
          </a:xfrm>
        </p:grpSpPr>
        <p:cxnSp>
          <p:nvCxnSpPr>
            <p:cNvPr id="202" name="Прямая соединительная линия 201"/>
            <p:cNvCxnSpPr/>
            <p:nvPr/>
          </p:nvCxnSpPr>
          <p:spPr>
            <a:xfrm rot="5400000">
              <a:off x="6135848" y="2433526"/>
              <a:ext cx="15125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3" name="Прямая соединительная линия 202"/>
            <p:cNvCxnSpPr/>
            <p:nvPr/>
          </p:nvCxnSpPr>
          <p:spPr>
            <a:xfrm rot="5400000">
              <a:off x="6279782" y="2433526"/>
              <a:ext cx="15125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4" name="Прямая соединительная линия 203"/>
            <p:cNvCxnSpPr/>
            <p:nvPr/>
          </p:nvCxnSpPr>
          <p:spPr>
            <a:xfrm rot="5400000">
              <a:off x="6422023" y="2433526"/>
              <a:ext cx="15125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5" name="Прямая соединительная линия 204"/>
            <p:cNvCxnSpPr/>
            <p:nvPr/>
          </p:nvCxnSpPr>
          <p:spPr>
            <a:xfrm rot="5400000">
              <a:off x="6564264" y="2361619"/>
              <a:ext cx="15125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" name="Прямая соединительная линия 205"/>
            <p:cNvCxnSpPr/>
            <p:nvPr/>
          </p:nvCxnSpPr>
          <p:spPr>
            <a:xfrm rot="5400000">
              <a:off x="6708198" y="2433526"/>
              <a:ext cx="15125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7" name="Прямая соединительная линия 206"/>
            <p:cNvCxnSpPr/>
            <p:nvPr/>
          </p:nvCxnSpPr>
          <p:spPr>
            <a:xfrm rot="5400000">
              <a:off x="7565031" y="2433526"/>
              <a:ext cx="15125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8" name="Прямая соединительная линия 207"/>
            <p:cNvCxnSpPr/>
            <p:nvPr/>
          </p:nvCxnSpPr>
          <p:spPr>
            <a:xfrm rot="5400000">
              <a:off x="7707272" y="2433526"/>
              <a:ext cx="15125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Прямая соединительная линия 208"/>
            <p:cNvCxnSpPr/>
            <p:nvPr/>
          </p:nvCxnSpPr>
          <p:spPr>
            <a:xfrm rot="5400000">
              <a:off x="7851206" y="2433526"/>
              <a:ext cx="15125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Прямая соединительная линия 209"/>
            <p:cNvCxnSpPr/>
            <p:nvPr/>
          </p:nvCxnSpPr>
          <p:spPr>
            <a:xfrm rot="5400000">
              <a:off x="7993447" y="2433526"/>
              <a:ext cx="15125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Прямая соединительная линия 210"/>
            <p:cNvCxnSpPr/>
            <p:nvPr/>
          </p:nvCxnSpPr>
          <p:spPr>
            <a:xfrm rot="5400000">
              <a:off x="6992680" y="2433526"/>
              <a:ext cx="15125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Прямая соединительная линия 211"/>
            <p:cNvCxnSpPr/>
            <p:nvPr/>
          </p:nvCxnSpPr>
          <p:spPr>
            <a:xfrm rot="5400000">
              <a:off x="7136614" y="2433526"/>
              <a:ext cx="15125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Прямая соединительная линия 212"/>
            <p:cNvCxnSpPr/>
            <p:nvPr/>
          </p:nvCxnSpPr>
          <p:spPr>
            <a:xfrm rot="5400000">
              <a:off x="7278855" y="2361619"/>
              <a:ext cx="15125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Прямая соединительная линия 213"/>
            <p:cNvCxnSpPr/>
            <p:nvPr/>
          </p:nvCxnSpPr>
          <p:spPr>
            <a:xfrm rot="5400000">
              <a:off x="7422790" y="2433526"/>
              <a:ext cx="15125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Прямая соединительная линия 214"/>
            <p:cNvCxnSpPr/>
            <p:nvPr/>
          </p:nvCxnSpPr>
          <p:spPr>
            <a:xfrm rot="5400000">
              <a:off x="6850439" y="2433526"/>
              <a:ext cx="15125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Прямая соединительная линия 215"/>
            <p:cNvCxnSpPr/>
            <p:nvPr/>
          </p:nvCxnSpPr>
          <p:spPr>
            <a:xfrm rot="5400000">
              <a:off x="4564424" y="2433526"/>
              <a:ext cx="15125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Прямая соединительная линия 216"/>
            <p:cNvCxnSpPr/>
            <p:nvPr/>
          </p:nvCxnSpPr>
          <p:spPr>
            <a:xfrm rot="5400000">
              <a:off x="5421256" y="2433526"/>
              <a:ext cx="15125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Прямая соединительная линия 217"/>
            <p:cNvCxnSpPr/>
            <p:nvPr/>
          </p:nvCxnSpPr>
          <p:spPr>
            <a:xfrm rot="5400000">
              <a:off x="5565190" y="2433526"/>
              <a:ext cx="15125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Прямая соединительная линия 218"/>
            <p:cNvCxnSpPr/>
            <p:nvPr/>
          </p:nvCxnSpPr>
          <p:spPr>
            <a:xfrm rot="5400000">
              <a:off x="5707431" y="2433526"/>
              <a:ext cx="15125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Прямая соединительная линия 219"/>
            <p:cNvCxnSpPr/>
            <p:nvPr/>
          </p:nvCxnSpPr>
          <p:spPr>
            <a:xfrm rot="5400000">
              <a:off x="5849672" y="2361619"/>
              <a:ext cx="15125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Прямая соединительная линия 220"/>
            <p:cNvCxnSpPr/>
            <p:nvPr/>
          </p:nvCxnSpPr>
          <p:spPr>
            <a:xfrm rot="5400000">
              <a:off x="5993607" y="2433526"/>
              <a:ext cx="15125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Прямая соединительная линия 221"/>
            <p:cNvCxnSpPr/>
            <p:nvPr/>
          </p:nvCxnSpPr>
          <p:spPr>
            <a:xfrm rot="5400000">
              <a:off x="4850598" y="2433526"/>
              <a:ext cx="15125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Прямая соединительная линия 222"/>
            <p:cNvCxnSpPr/>
            <p:nvPr/>
          </p:nvCxnSpPr>
          <p:spPr>
            <a:xfrm rot="5400000">
              <a:off x="4992839" y="2433526"/>
              <a:ext cx="15125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Прямая соединительная линия 223"/>
            <p:cNvCxnSpPr/>
            <p:nvPr/>
          </p:nvCxnSpPr>
          <p:spPr>
            <a:xfrm rot="5400000">
              <a:off x="5136774" y="2361619"/>
              <a:ext cx="15125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Прямая соединительная линия 224"/>
            <p:cNvCxnSpPr/>
            <p:nvPr/>
          </p:nvCxnSpPr>
          <p:spPr>
            <a:xfrm rot="5400000">
              <a:off x="5279015" y="2433526"/>
              <a:ext cx="15125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Прямая соединительная линия 225"/>
            <p:cNvCxnSpPr/>
            <p:nvPr/>
          </p:nvCxnSpPr>
          <p:spPr>
            <a:xfrm rot="5400000">
              <a:off x="4706665" y="2433526"/>
              <a:ext cx="15125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340" name="TextBox 228"/>
          <p:cNvSpPr txBox="1">
            <a:spLocks noChangeArrowheads="1"/>
          </p:cNvSpPr>
          <p:nvPr/>
        </p:nvSpPr>
        <p:spPr bwMode="auto">
          <a:xfrm>
            <a:off x="4000500" y="1785938"/>
            <a:ext cx="2841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sz="1400"/>
              <a:t>1</a:t>
            </a:r>
          </a:p>
        </p:txBody>
      </p:sp>
      <p:sp>
        <p:nvSpPr>
          <p:cNvPr id="11341" name="TextBox 230"/>
          <p:cNvSpPr txBox="1">
            <a:spLocks noChangeArrowheads="1"/>
          </p:cNvSpPr>
          <p:nvPr/>
        </p:nvSpPr>
        <p:spPr bwMode="auto">
          <a:xfrm>
            <a:off x="4071938" y="571500"/>
            <a:ext cx="2841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sz="1400"/>
              <a:t>2</a:t>
            </a:r>
          </a:p>
        </p:txBody>
      </p:sp>
      <p:sp>
        <p:nvSpPr>
          <p:cNvPr id="11342" name="TextBox 231"/>
          <p:cNvSpPr txBox="1">
            <a:spLocks noChangeArrowheads="1"/>
          </p:cNvSpPr>
          <p:nvPr/>
        </p:nvSpPr>
        <p:spPr bwMode="auto">
          <a:xfrm>
            <a:off x="4000500" y="4572000"/>
            <a:ext cx="3429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sz="1400"/>
              <a:t>-1</a:t>
            </a:r>
          </a:p>
        </p:txBody>
      </p:sp>
      <p:sp>
        <p:nvSpPr>
          <p:cNvPr id="11343" name="TextBox 232"/>
          <p:cNvSpPr txBox="1">
            <a:spLocks noChangeArrowheads="1"/>
          </p:cNvSpPr>
          <p:nvPr/>
        </p:nvSpPr>
        <p:spPr bwMode="auto">
          <a:xfrm>
            <a:off x="4000500" y="5857875"/>
            <a:ext cx="3429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sz="1400"/>
              <a:t>-2</a:t>
            </a:r>
          </a:p>
        </p:txBody>
      </p:sp>
      <p:sp>
        <p:nvSpPr>
          <p:cNvPr id="234" name="Овал 233"/>
          <p:cNvSpPr/>
          <p:nvPr/>
        </p:nvSpPr>
        <p:spPr>
          <a:xfrm>
            <a:off x="4786313" y="3786188"/>
            <a:ext cx="142875" cy="142875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345" name="TextBox 234"/>
          <p:cNvSpPr txBox="1">
            <a:spLocks noChangeArrowheads="1"/>
          </p:cNvSpPr>
          <p:nvPr/>
        </p:nvSpPr>
        <p:spPr bwMode="auto">
          <a:xfrm>
            <a:off x="4214813" y="3357563"/>
            <a:ext cx="3127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b="1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1346" name="TextBox 235"/>
          <p:cNvSpPr txBox="1">
            <a:spLocks noChangeArrowheads="1"/>
          </p:cNvSpPr>
          <p:nvPr/>
        </p:nvSpPr>
        <p:spPr bwMode="auto">
          <a:xfrm>
            <a:off x="5000625" y="2714625"/>
            <a:ext cx="3127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b="1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11347" name="TextBox 236"/>
          <p:cNvSpPr txBox="1">
            <a:spLocks noChangeArrowheads="1"/>
          </p:cNvSpPr>
          <p:nvPr/>
        </p:nvSpPr>
        <p:spPr bwMode="auto">
          <a:xfrm>
            <a:off x="4572000" y="3714750"/>
            <a:ext cx="3127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b="1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1348" name="TextBox 237"/>
          <p:cNvSpPr txBox="1">
            <a:spLocks noChangeArrowheads="1"/>
          </p:cNvSpPr>
          <p:nvPr/>
        </p:nvSpPr>
        <p:spPr bwMode="auto">
          <a:xfrm>
            <a:off x="4786313" y="2786063"/>
            <a:ext cx="3127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b="1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11349" name="TextBox 238"/>
          <p:cNvSpPr txBox="1">
            <a:spLocks noChangeArrowheads="1"/>
          </p:cNvSpPr>
          <p:nvPr/>
        </p:nvSpPr>
        <p:spPr bwMode="auto">
          <a:xfrm>
            <a:off x="5786438" y="3357563"/>
            <a:ext cx="3127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b="1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11350" name="TextBox 239"/>
          <p:cNvSpPr txBox="1">
            <a:spLocks noChangeArrowheads="1"/>
          </p:cNvSpPr>
          <p:nvPr/>
        </p:nvSpPr>
        <p:spPr bwMode="auto">
          <a:xfrm>
            <a:off x="7358063" y="2428875"/>
            <a:ext cx="3127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b="1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11351" name="TextBox 240"/>
          <p:cNvSpPr txBox="1">
            <a:spLocks noChangeArrowheads="1"/>
          </p:cNvSpPr>
          <p:nvPr/>
        </p:nvSpPr>
        <p:spPr bwMode="auto">
          <a:xfrm>
            <a:off x="5357813" y="3500438"/>
            <a:ext cx="3127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b="1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11352" name="TextBox 241"/>
          <p:cNvSpPr txBox="1">
            <a:spLocks noChangeArrowheads="1"/>
          </p:cNvSpPr>
          <p:nvPr/>
        </p:nvSpPr>
        <p:spPr bwMode="auto">
          <a:xfrm>
            <a:off x="6215063" y="2143125"/>
            <a:ext cx="3127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b="1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11353" name="TextBox 243"/>
          <p:cNvSpPr txBox="1">
            <a:spLocks noChangeArrowheads="1"/>
          </p:cNvSpPr>
          <p:nvPr/>
        </p:nvSpPr>
        <p:spPr bwMode="auto">
          <a:xfrm>
            <a:off x="7286625" y="0"/>
            <a:ext cx="4413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b="1">
                <a:solidFill>
                  <a:srgbClr val="FF0000"/>
                </a:solidFill>
              </a:rPr>
              <a:t>10</a:t>
            </a:r>
          </a:p>
        </p:txBody>
      </p:sp>
      <p:sp>
        <p:nvSpPr>
          <p:cNvPr id="11354" name="TextBox 244"/>
          <p:cNvSpPr txBox="1">
            <a:spLocks noChangeArrowheads="1"/>
          </p:cNvSpPr>
          <p:nvPr/>
        </p:nvSpPr>
        <p:spPr bwMode="auto">
          <a:xfrm>
            <a:off x="8215313" y="142875"/>
            <a:ext cx="3127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b="1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246" name="Овал 245"/>
          <p:cNvSpPr/>
          <p:nvPr/>
        </p:nvSpPr>
        <p:spPr>
          <a:xfrm>
            <a:off x="5214938" y="2857500"/>
            <a:ext cx="133350" cy="152400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47" name="Овал 246"/>
          <p:cNvSpPr/>
          <p:nvPr/>
        </p:nvSpPr>
        <p:spPr>
          <a:xfrm>
            <a:off x="7715250" y="142875"/>
            <a:ext cx="144463" cy="144463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48" name="Овал 247"/>
          <p:cNvSpPr/>
          <p:nvPr/>
        </p:nvSpPr>
        <p:spPr>
          <a:xfrm>
            <a:off x="8072438" y="0"/>
            <a:ext cx="144462" cy="144463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49" name="Овал 248"/>
          <p:cNvSpPr/>
          <p:nvPr/>
        </p:nvSpPr>
        <p:spPr>
          <a:xfrm>
            <a:off x="6500813" y="2428875"/>
            <a:ext cx="144462" cy="144463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50" name="Овал 249"/>
          <p:cNvSpPr/>
          <p:nvPr/>
        </p:nvSpPr>
        <p:spPr>
          <a:xfrm>
            <a:off x="7643813" y="2643188"/>
            <a:ext cx="144462" cy="14446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51" name="Овал 250"/>
          <p:cNvSpPr/>
          <p:nvPr/>
        </p:nvSpPr>
        <p:spPr>
          <a:xfrm>
            <a:off x="5929313" y="3357563"/>
            <a:ext cx="144462" cy="14446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52" name="Овал 251"/>
          <p:cNvSpPr/>
          <p:nvPr/>
        </p:nvSpPr>
        <p:spPr>
          <a:xfrm>
            <a:off x="5643563" y="3571875"/>
            <a:ext cx="142875" cy="142875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53" name="Овал 252"/>
          <p:cNvSpPr/>
          <p:nvPr/>
        </p:nvSpPr>
        <p:spPr>
          <a:xfrm>
            <a:off x="4929188" y="3000375"/>
            <a:ext cx="138112" cy="147638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54" name="Овал 253"/>
          <p:cNvSpPr/>
          <p:nvPr/>
        </p:nvSpPr>
        <p:spPr>
          <a:xfrm>
            <a:off x="4500563" y="3429000"/>
            <a:ext cx="142875" cy="142875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5059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Полилиния 121"/>
          <p:cNvSpPr/>
          <p:nvPr/>
        </p:nvSpPr>
        <p:spPr>
          <a:xfrm>
            <a:off x="3100388" y="862013"/>
            <a:ext cx="3729037" cy="1368425"/>
          </a:xfrm>
          <a:custGeom>
            <a:avLst/>
            <a:gdLst>
              <a:gd name="connsiteX0" fmla="*/ 3090862 w 3729037"/>
              <a:gd name="connsiteY0" fmla="*/ 1157287 h 1368425"/>
              <a:gd name="connsiteX1" fmla="*/ 3605212 w 3729037"/>
              <a:gd name="connsiteY1" fmla="*/ 1100137 h 1368425"/>
              <a:gd name="connsiteX2" fmla="*/ 3709987 w 3729037"/>
              <a:gd name="connsiteY2" fmla="*/ 833437 h 1368425"/>
              <a:gd name="connsiteX3" fmla="*/ 3490912 w 3729037"/>
              <a:gd name="connsiteY3" fmla="*/ 585787 h 1368425"/>
              <a:gd name="connsiteX4" fmla="*/ 3033712 w 3729037"/>
              <a:gd name="connsiteY4" fmla="*/ 309562 h 1368425"/>
              <a:gd name="connsiteX5" fmla="*/ 2452687 w 3729037"/>
              <a:gd name="connsiteY5" fmla="*/ 23812 h 1368425"/>
              <a:gd name="connsiteX6" fmla="*/ 985837 w 3729037"/>
              <a:gd name="connsiteY6" fmla="*/ 452437 h 1368425"/>
              <a:gd name="connsiteX7" fmla="*/ 109537 w 3729037"/>
              <a:gd name="connsiteY7" fmla="*/ 595312 h 1368425"/>
              <a:gd name="connsiteX8" fmla="*/ 328612 w 3729037"/>
              <a:gd name="connsiteY8" fmla="*/ 1062037 h 1368425"/>
              <a:gd name="connsiteX9" fmla="*/ 1062037 w 3729037"/>
              <a:gd name="connsiteY9" fmla="*/ 1300162 h 1368425"/>
              <a:gd name="connsiteX10" fmla="*/ 2043112 w 3729037"/>
              <a:gd name="connsiteY10" fmla="*/ 652462 h 1368425"/>
              <a:gd name="connsiteX11" fmla="*/ 2366962 w 3729037"/>
              <a:gd name="connsiteY11" fmla="*/ 404812 h 1368425"/>
              <a:gd name="connsiteX12" fmla="*/ 2805112 w 3729037"/>
              <a:gd name="connsiteY12" fmla="*/ 719137 h 1368425"/>
              <a:gd name="connsiteX13" fmla="*/ 3090862 w 3729037"/>
              <a:gd name="connsiteY13" fmla="*/ 1157287 h 1368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3729037" h="1368425">
                <a:moveTo>
                  <a:pt x="3090862" y="1157287"/>
                </a:moveTo>
                <a:cubicBezTo>
                  <a:pt x="3224212" y="1220787"/>
                  <a:pt x="3502025" y="1154112"/>
                  <a:pt x="3605212" y="1100137"/>
                </a:cubicBezTo>
                <a:cubicBezTo>
                  <a:pt x="3708399" y="1046162"/>
                  <a:pt x="3729037" y="919162"/>
                  <a:pt x="3709987" y="833437"/>
                </a:cubicBezTo>
                <a:cubicBezTo>
                  <a:pt x="3690937" y="747712"/>
                  <a:pt x="3603624" y="673099"/>
                  <a:pt x="3490912" y="585787"/>
                </a:cubicBezTo>
                <a:cubicBezTo>
                  <a:pt x="3378200" y="498475"/>
                  <a:pt x="3206750" y="403225"/>
                  <a:pt x="3033712" y="309562"/>
                </a:cubicBezTo>
                <a:cubicBezTo>
                  <a:pt x="2860675" y="215900"/>
                  <a:pt x="2794000" y="0"/>
                  <a:pt x="2452687" y="23812"/>
                </a:cubicBezTo>
                <a:cubicBezTo>
                  <a:pt x="2111375" y="47625"/>
                  <a:pt x="1376362" y="357187"/>
                  <a:pt x="985837" y="452437"/>
                </a:cubicBezTo>
                <a:cubicBezTo>
                  <a:pt x="595312" y="547687"/>
                  <a:pt x="219074" y="493712"/>
                  <a:pt x="109537" y="595312"/>
                </a:cubicBezTo>
                <a:cubicBezTo>
                  <a:pt x="0" y="696912"/>
                  <a:pt x="169862" y="944562"/>
                  <a:pt x="328612" y="1062037"/>
                </a:cubicBezTo>
                <a:cubicBezTo>
                  <a:pt x="487362" y="1179512"/>
                  <a:pt x="776287" y="1368425"/>
                  <a:pt x="1062037" y="1300162"/>
                </a:cubicBezTo>
                <a:cubicBezTo>
                  <a:pt x="1347787" y="1231900"/>
                  <a:pt x="1825625" y="801687"/>
                  <a:pt x="2043112" y="652462"/>
                </a:cubicBezTo>
                <a:cubicBezTo>
                  <a:pt x="2260600" y="503237"/>
                  <a:pt x="2239962" y="393700"/>
                  <a:pt x="2366962" y="404812"/>
                </a:cubicBezTo>
                <a:cubicBezTo>
                  <a:pt x="2493962" y="415924"/>
                  <a:pt x="2686050" y="592137"/>
                  <a:pt x="2805112" y="719137"/>
                </a:cubicBezTo>
                <a:cubicBezTo>
                  <a:pt x="2924174" y="846137"/>
                  <a:pt x="2957512" y="1093787"/>
                  <a:pt x="3090862" y="1157287"/>
                </a:cubicBezTo>
                <a:close/>
              </a:path>
            </a:pathLst>
          </a:cu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1" name="Полилиния 120"/>
          <p:cNvSpPr/>
          <p:nvPr/>
        </p:nvSpPr>
        <p:spPr>
          <a:xfrm>
            <a:off x="6503988" y="1655763"/>
            <a:ext cx="850900" cy="3586162"/>
          </a:xfrm>
          <a:custGeom>
            <a:avLst/>
            <a:gdLst>
              <a:gd name="connsiteX0" fmla="*/ 1587 w 850900"/>
              <a:gd name="connsiteY0" fmla="*/ 163512 h 3586162"/>
              <a:gd name="connsiteX1" fmla="*/ 77787 w 850900"/>
              <a:gd name="connsiteY1" fmla="*/ 49212 h 3586162"/>
              <a:gd name="connsiteX2" fmla="*/ 211137 w 850900"/>
              <a:gd name="connsiteY2" fmla="*/ 77787 h 3586162"/>
              <a:gd name="connsiteX3" fmla="*/ 420687 w 850900"/>
              <a:gd name="connsiteY3" fmla="*/ 515937 h 3586162"/>
              <a:gd name="connsiteX4" fmla="*/ 534987 w 850900"/>
              <a:gd name="connsiteY4" fmla="*/ 1020762 h 3586162"/>
              <a:gd name="connsiteX5" fmla="*/ 849312 w 850900"/>
              <a:gd name="connsiteY5" fmla="*/ 1925637 h 3586162"/>
              <a:gd name="connsiteX6" fmla="*/ 544512 w 850900"/>
              <a:gd name="connsiteY6" fmla="*/ 2849562 h 3586162"/>
              <a:gd name="connsiteX7" fmla="*/ 468312 w 850900"/>
              <a:gd name="connsiteY7" fmla="*/ 3344862 h 3586162"/>
              <a:gd name="connsiteX8" fmla="*/ 268287 w 850900"/>
              <a:gd name="connsiteY8" fmla="*/ 3573462 h 3586162"/>
              <a:gd name="connsiteX9" fmla="*/ 49212 w 850900"/>
              <a:gd name="connsiteY9" fmla="*/ 3268662 h 3586162"/>
              <a:gd name="connsiteX10" fmla="*/ 420687 w 850900"/>
              <a:gd name="connsiteY10" fmla="*/ 2039937 h 3586162"/>
              <a:gd name="connsiteX11" fmla="*/ 344487 w 850900"/>
              <a:gd name="connsiteY11" fmla="*/ 1373187 h 3586162"/>
              <a:gd name="connsiteX12" fmla="*/ 87312 w 850900"/>
              <a:gd name="connsiteY12" fmla="*/ 715962 h 3586162"/>
              <a:gd name="connsiteX13" fmla="*/ 1587 w 850900"/>
              <a:gd name="connsiteY13" fmla="*/ 163512 h 3586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850900" h="3586162">
                <a:moveTo>
                  <a:pt x="1587" y="163512"/>
                </a:moveTo>
                <a:cubicBezTo>
                  <a:pt x="0" y="52387"/>
                  <a:pt x="42862" y="63500"/>
                  <a:pt x="77787" y="49212"/>
                </a:cubicBezTo>
                <a:cubicBezTo>
                  <a:pt x="112712" y="34925"/>
                  <a:pt x="153987" y="0"/>
                  <a:pt x="211137" y="77787"/>
                </a:cubicBezTo>
                <a:cubicBezTo>
                  <a:pt x="268287" y="155574"/>
                  <a:pt x="366712" y="358774"/>
                  <a:pt x="420687" y="515937"/>
                </a:cubicBezTo>
                <a:cubicBezTo>
                  <a:pt x="474662" y="673100"/>
                  <a:pt x="463550" y="785812"/>
                  <a:pt x="534987" y="1020762"/>
                </a:cubicBezTo>
                <a:cubicBezTo>
                  <a:pt x="606424" y="1255712"/>
                  <a:pt x="847725" y="1620837"/>
                  <a:pt x="849312" y="1925637"/>
                </a:cubicBezTo>
                <a:cubicBezTo>
                  <a:pt x="850900" y="2230437"/>
                  <a:pt x="608012" y="2613025"/>
                  <a:pt x="544512" y="2849562"/>
                </a:cubicBezTo>
                <a:cubicBezTo>
                  <a:pt x="481012" y="3086100"/>
                  <a:pt x="514349" y="3224212"/>
                  <a:pt x="468312" y="3344862"/>
                </a:cubicBezTo>
                <a:cubicBezTo>
                  <a:pt x="422275" y="3465512"/>
                  <a:pt x="338137" y="3586162"/>
                  <a:pt x="268287" y="3573462"/>
                </a:cubicBezTo>
                <a:cubicBezTo>
                  <a:pt x="198437" y="3560762"/>
                  <a:pt x="23812" y="3524249"/>
                  <a:pt x="49212" y="3268662"/>
                </a:cubicBezTo>
                <a:cubicBezTo>
                  <a:pt x="74612" y="3013075"/>
                  <a:pt x="371475" y="2355849"/>
                  <a:pt x="420687" y="2039937"/>
                </a:cubicBezTo>
                <a:cubicBezTo>
                  <a:pt x="469899" y="1724025"/>
                  <a:pt x="400049" y="1593849"/>
                  <a:pt x="344487" y="1373187"/>
                </a:cubicBezTo>
                <a:cubicBezTo>
                  <a:pt x="288925" y="1152525"/>
                  <a:pt x="142875" y="917575"/>
                  <a:pt x="87312" y="715962"/>
                </a:cubicBezTo>
                <a:cubicBezTo>
                  <a:pt x="31749" y="514349"/>
                  <a:pt x="3175" y="274637"/>
                  <a:pt x="1587" y="163512"/>
                </a:cubicBezTo>
                <a:close/>
              </a:path>
            </a:pathLst>
          </a:cu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244" name="Заголовок 1"/>
          <p:cNvSpPr>
            <a:spLocks noGrp="1"/>
          </p:cNvSpPr>
          <p:nvPr>
            <p:ph type="title"/>
          </p:nvPr>
        </p:nvSpPr>
        <p:spPr>
          <a:xfrm>
            <a:off x="428625" y="285750"/>
            <a:ext cx="8229600" cy="500063"/>
          </a:xfrm>
        </p:spPr>
        <p:txBody>
          <a:bodyPr/>
          <a:lstStyle/>
          <a:p>
            <a:pPr eaLnBrk="1" hangingPunct="1"/>
            <a:r>
              <a:rPr lang="ru-RU" sz="1800" smtClean="0"/>
              <a:t>Группировка признаков в пространстве  главных факторов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43250" y="6492875"/>
            <a:ext cx="2895600" cy="365125"/>
          </a:xfrm>
        </p:spPr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19FC88C-3DA0-4215-8FA6-1B1D9B91378B}" type="slidenum">
              <a:rPr lang="ru-RU">
                <a:solidFill>
                  <a:srgbClr val="898989"/>
                </a:solidFill>
                <a:latin typeface="Constantia" panose="02030602050306030303" pitchFamily="18" charset="0"/>
              </a:rPr>
              <a:pPr eaLnBrk="1" hangingPunct="1"/>
              <a:t>23</a:t>
            </a:fld>
            <a:endParaRPr lang="ru-RU">
              <a:solidFill>
                <a:srgbClr val="898989"/>
              </a:solidFill>
              <a:latin typeface="Constantia" panose="02030602050306030303" pitchFamily="18" charset="0"/>
            </a:endParaRPr>
          </a:p>
        </p:txBody>
      </p:sp>
      <p:grpSp>
        <p:nvGrpSpPr>
          <p:cNvPr id="10247" name="Группа 123"/>
          <p:cNvGrpSpPr>
            <a:grpSpLocks/>
          </p:cNvGrpSpPr>
          <p:nvPr/>
        </p:nvGrpSpPr>
        <p:grpSpPr bwMode="auto">
          <a:xfrm>
            <a:off x="457200" y="714375"/>
            <a:ext cx="8229600" cy="6143625"/>
            <a:chOff x="457200" y="714356"/>
            <a:chExt cx="8229600" cy="6143644"/>
          </a:xfrm>
        </p:grpSpPr>
        <p:grpSp>
          <p:nvGrpSpPr>
            <p:cNvPr id="10266" name="Группа 122"/>
            <p:cNvGrpSpPr>
              <a:grpSpLocks/>
            </p:cNvGrpSpPr>
            <p:nvPr/>
          </p:nvGrpSpPr>
          <p:grpSpPr bwMode="auto">
            <a:xfrm>
              <a:off x="457200" y="714356"/>
              <a:ext cx="8229600" cy="6143644"/>
              <a:chOff x="457200" y="714356"/>
              <a:chExt cx="8229600" cy="6143644"/>
            </a:xfrm>
          </p:grpSpPr>
          <p:cxnSp>
            <p:nvCxnSpPr>
              <p:cNvPr id="10" name="Прямая соединительная линия 9"/>
              <p:cNvCxnSpPr>
                <a:stCxn id="10244" idx="2"/>
                <a:endCxn id="4" idx="2"/>
              </p:cNvCxnSpPr>
              <p:nvPr/>
            </p:nvCxnSpPr>
            <p:spPr>
              <a:xfrm rot="16200000" flipH="1">
                <a:off x="1531135" y="3798085"/>
                <a:ext cx="6072206" cy="47625"/>
              </a:xfrm>
              <a:prstGeom prst="line">
                <a:avLst/>
              </a:prstGeom>
              <a:ln w="28575">
                <a:solidFill>
                  <a:schemeClr val="tx1"/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Прямая соединительная линия 12"/>
              <p:cNvCxnSpPr/>
              <p:nvPr/>
            </p:nvCxnSpPr>
            <p:spPr>
              <a:xfrm rot="10800000" flipH="1">
                <a:off x="457200" y="3863966"/>
                <a:ext cx="82296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  <a:headEnd type="diamond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0270" name="Группа 65"/>
              <p:cNvGrpSpPr>
                <a:grpSpLocks/>
              </p:cNvGrpSpPr>
              <p:nvPr/>
            </p:nvGrpSpPr>
            <p:grpSpPr bwMode="auto">
              <a:xfrm>
                <a:off x="1643042" y="3786190"/>
                <a:ext cx="5786478" cy="214314"/>
                <a:chOff x="1643042" y="3786190"/>
                <a:chExt cx="5786478" cy="214314"/>
              </a:xfrm>
            </p:grpSpPr>
            <p:cxnSp>
              <p:nvCxnSpPr>
                <p:cNvPr id="16" name="Прямая соединительная линия 15"/>
                <p:cNvCxnSpPr/>
                <p:nvPr/>
              </p:nvCxnSpPr>
              <p:spPr>
                <a:xfrm rot="5400000">
                  <a:off x="4750594" y="3893335"/>
                  <a:ext cx="214313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Прямая соединительная линия 46"/>
                <p:cNvCxnSpPr/>
                <p:nvPr/>
              </p:nvCxnSpPr>
              <p:spPr>
                <a:xfrm rot="5400000">
                  <a:off x="5036344" y="3893335"/>
                  <a:ext cx="214313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Прямая соединительная линия 47"/>
                <p:cNvCxnSpPr/>
                <p:nvPr/>
              </p:nvCxnSpPr>
              <p:spPr>
                <a:xfrm rot="5400000">
                  <a:off x="5322094" y="3893335"/>
                  <a:ext cx="214313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Прямая соединительная линия 48"/>
                <p:cNvCxnSpPr/>
                <p:nvPr/>
              </p:nvCxnSpPr>
              <p:spPr>
                <a:xfrm rot="5400000">
                  <a:off x="5607844" y="3893335"/>
                  <a:ext cx="214313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Прямая соединительная линия 49"/>
                <p:cNvCxnSpPr/>
                <p:nvPr/>
              </p:nvCxnSpPr>
              <p:spPr>
                <a:xfrm rot="5400000">
                  <a:off x="5893594" y="3893335"/>
                  <a:ext cx="214313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Прямая соединительная линия 50"/>
                <p:cNvCxnSpPr/>
                <p:nvPr/>
              </p:nvCxnSpPr>
              <p:spPr>
                <a:xfrm rot="5400000">
                  <a:off x="6179344" y="3893335"/>
                  <a:ext cx="214313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Прямая соединительная линия 51"/>
                <p:cNvCxnSpPr/>
                <p:nvPr/>
              </p:nvCxnSpPr>
              <p:spPr>
                <a:xfrm rot="5400000">
                  <a:off x="6465094" y="3893335"/>
                  <a:ext cx="214313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Прямая соединительная линия 52"/>
                <p:cNvCxnSpPr/>
                <p:nvPr/>
              </p:nvCxnSpPr>
              <p:spPr>
                <a:xfrm rot="5400000">
                  <a:off x="6750844" y="3893335"/>
                  <a:ext cx="214313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Прямая соединительная линия 53"/>
                <p:cNvCxnSpPr/>
                <p:nvPr/>
              </p:nvCxnSpPr>
              <p:spPr>
                <a:xfrm rot="5400000">
                  <a:off x="7036594" y="3893335"/>
                  <a:ext cx="214313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Прямая соединительная линия 54"/>
                <p:cNvCxnSpPr/>
                <p:nvPr/>
              </p:nvCxnSpPr>
              <p:spPr>
                <a:xfrm rot="5400000">
                  <a:off x="7322344" y="3893335"/>
                  <a:ext cx="214313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Прямая соединительная линия 55"/>
                <p:cNvCxnSpPr/>
                <p:nvPr/>
              </p:nvCxnSpPr>
              <p:spPr>
                <a:xfrm rot="5400000">
                  <a:off x="1535907" y="3893335"/>
                  <a:ext cx="214313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Прямая соединительная линия 56"/>
                <p:cNvCxnSpPr/>
                <p:nvPr/>
              </p:nvCxnSpPr>
              <p:spPr>
                <a:xfrm rot="5400000">
                  <a:off x="1821657" y="3893335"/>
                  <a:ext cx="214313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Прямая соединительная линия 57"/>
                <p:cNvCxnSpPr/>
                <p:nvPr/>
              </p:nvCxnSpPr>
              <p:spPr>
                <a:xfrm rot="5400000">
                  <a:off x="2107407" y="3893335"/>
                  <a:ext cx="214313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Прямая соединительная линия 58"/>
                <p:cNvCxnSpPr/>
                <p:nvPr/>
              </p:nvCxnSpPr>
              <p:spPr>
                <a:xfrm rot="5400000">
                  <a:off x="2393157" y="3893335"/>
                  <a:ext cx="214313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Прямая соединительная линия 59"/>
                <p:cNvCxnSpPr/>
                <p:nvPr/>
              </p:nvCxnSpPr>
              <p:spPr>
                <a:xfrm rot="5400000">
                  <a:off x="2678907" y="3893335"/>
                  <a:ext cx="214313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Прямая соединительная линия 60"/>
                <p:cNvCxnSpPr/>
                <p:nvPr/>
              </p:nvCxnSpPr>
              <p:spPr>
                <a:xfrm rot="5400000">
                  <a:off x="2964657" y="3893335"/>
                  <a:ext cx="214313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" name="Прямая соединительная линия 61"/>
                <p:cNvCxnSpPr/>
                <p:nvPr/>
              </p:nvCxnSpPr>
              <p:spPr>
                <a:xfrm rot="5400000">
                  <a:off x="3250407" y="3893335"/>
                  <a:ext cx="214313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Прямая соединительная линия 62"/>
                <p:cNvCxnSpPr/>
                <p:nvPr/>
              </p:nvCxnSpPr>
              <p:spPr>
                <a:xfrm rot="5400000">
                  <a:off x="3536157" y="3893335"/>
                  <a:ext cx="214313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" name="Прямая соединительная линия 63"/>
                <p:cNvCxnSpPr/>
                <p:nvPr/>
              </p:nvCxnSpPr>
              <p:spPr>
                <a:xfrm rot="5400000">
                  <a:off x="3821907" y="3893335"/>
                  <a:ext cx="214313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Прямая соединительная линия 64"/>
                <p:cNvCxnSpPr/>
                <p:nvPr/>
              </p:nvCxnSpPr>
              <p:spPr>
                <a:xfrm rot="5400000">
                  <a:off x="4107657" y="3893335"/>
                  <a:ext cx="214313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0271" name="Группа 66"/>
              <p:cNvGrpSpPr>
                <a:grpSpLocks/>
              </p:cNvGrpSpPr>
              <p:nvPr/>
            </p:nvGrpSpPr>
            <p:grpSpPr bwMode="auto">
              <a:xfrm rot="-5400000">
                <a:off x="1785918" y="3714752"/>
                <a:ext cx="5786478" cy="214314"/>
                <a:chOff x="1643042" y="3786190"/>
                <a:chExt cx="5786478" cy="214314"/>
              </a:xfrm>
            </p:grpSpPr>
            <p:cxnSp>
              <p:nvCxnSpPr>
                <p:cNvPr id="68" name="Прямая соединительная линия 67"/>
                <p:cNvCxnSpPr/>
                <p:nvPr/>
              </p:nvCxnSpPr>
              <p:spPr>
                <a:xfrm rot="5400000">
                  <a:off x="4747430" y="3893346"/>
                  <a:ext cx="214313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9" name="Прямая соединительная линия 68"/>
                <p:cNvCxnSpPr/>
                <p:nvPr/>
              </p:nvCxnSpPr>
              <p:spPr>
                <a:xfrm rot="5400000">
                  <a:off x="5033181" y="3893346"/>
                  <a:ext cx="214313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0" name="Прямая соединительная линия 69"/>
                <p:cNvCxnSpPr/>
                <p:nvPr/>
              </p:nvCxnSpPr>
              <p:spPr>
                <a:xfrm rot="5400000">
                  <a:off x="5318932" y="3893346"/>
                  <a:ext cx="214313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Прямая соединительная линия 70"/>
                <p:cNvCxnSpPr/>
                <p:nvPr/>
              </p:nvCxnSpPr>
              <p:spPr>
                <a:xfrm rot="5400000">
                  <a:off x="5604683" y="3893346"/>
                  <a:ext cx="214313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2" name="Прямая соединительная линия 71"/>
                <p:cNvCxnSpPr/>
                <p:nvPr/>
              </p:nvCxnSpPr>
              <p:spPr>
                <a:xfrm rot="5400000">
                  <a:off x="5890434" y="3893347"/>
                  <a:ext cx="214313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3" name="Прямая соединительная линия 72"/>
                <p:cNvCxnSpPr/>
                <p:nvPr/>
              </p:nvCxnSpPr>
              <p:spPr>
                <a:xfrm rot="5400000">
                  <a:off x="6176185" y="3893347"/>
                  <a:ext cx="214313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" name="Прямая соединительная линия 73"/>
                <p:cNvCxnSpPr/>
                <p:nvPr/>
              </p:nvCxnSpPr>
              <p:spPr>
                <a:xfrm rot="5400000">
                  <a:off x="6461936" y="3893347"/>
                  <a:ext cx="214313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" name="Прямая соединительная линия 74"/>
                <p:cNvCxnSpPr/>
                <p:nvPr/>
              </p:nvCxnSpPr>
              <p:spPr>
                <a:xfrm rot="5400000">
                  <a:off x="6747687" y="3893347"/>
                  <a:ext cx="214313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" name="Прямая соединительная линия 75"/>
                <p:cNvCxnSpPr/>
                <p:nvPr/>
              </p:nvCxnSpPr>
              <p:spPr>
                <a:xfrm rot="5400000">
                  <a:off x="7033438" y="3893347"/>
                  <a:ext cx="214313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7" name="Прямая соединительная линия 76"/>
                <p:cNvCxnSpPr/>
                <p:nvPr/>
              </p:nvCxnSpPr>
              <p:spPr>
                <a:xfrm rot="5400000">
                  <a:off x="7319188" y="3893347"/>
                  <a:ext cx="214313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8" name="Прямая соединительная линия 77"/>
                <p:cNvCxnSpPr/>
                <p:nvPr/>
              </p:nvCxnSpPr>
              <p:spPr>
                <a:xfrm rot="5400000">
                  <a:off x="1532733" y="3893346"/>
                  <a:ext cx="214313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9" name="Прямая соединительная линия 78"/>
                <p:cNvCxnSpPr/>
                <p:nvPr/>
              </p:nvCxnSpPr>
              <p:spPr>
                <a:xfrm rot="5400000">
                  <a:off x="1818484" y="3893346"/>
                  <a:ext cx="214313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0" name="Прямая соединительная линия 79"/>
                <p:cNvCxnSpPr/>
                <p:nvPr/>
              </p:nvCxnSpPr>
              <p:spPr>
                <a:xfrm rot="5400000">
                  <a:off x="2104235" y="3893346"/>
                  <a:ext cx="214313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1" name="Прямая соединительная линия 80"/>
                <p:cNvCxnSpPr/>
                <p:nvPr/>
              </p:nvCxnSpPr>
              <p:spPr>
                <a:xfrm rot="5400000">
                  <a:off x="2389986" y="3893346"/>
                  <a:ext cx="214313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2" name="Прямая соединительная линия 81"/>
                <p:cNvCxnSpPr/>
                <p:nvPr/>
              </p:nvCxnSpPr>
              <p:spPr>
                <a:xfrm rot="5400000">
                  <a:off x="2675737" y="3893346"/>
                  <a:ext cx="214313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3" name="Прямая соединительная линия 82"/>
                <p:cNvCxnSpPr/>
                <p:nvPr/>
              </p:nvCxnSpPr>
              <p:spPr>
                <a:xfrm rot="5400000">
                  <a:off x="2961488" y="3893346"/>
                  <a:ext cx="214313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4" name="Прямая соединительная линия 83"/>
                <p:cNvCxnSpPr/>
                <p:nvPr/>
              </p:nvCxnSpPr>
              <p:spPr>
                <a:xfrm rot="5400000">
                  <a:off x="3247239" y="3893346"/>
                  <a:ext cx="214313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5" name="Прямая соединительная линия 84"/>
                <p:cNvCxnSpPr/>
                <p:nvPr/>
              </p:nvCxnSpPr>
              <p:spPr>
                <a:xfrm rot="5400000">
                  <a:off x="3532990" y="3893346"/>
                  <a:ext cx="214313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6" name="Прямая соединительная линия 85"/>
                <p:cNvCxnSpPr/>
                <p:nvPr/>
              </p:nvCxnSpPr>
              <p:spPr>
                <a:xfrm rot="5400000">
                  <a:off x="3818741" y="3893346"/>
                  <a:ext cx="214313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7" name="Прямая соединительная линия 86"/>
                <p:cNvCxnSpPr/>
                <p:nvPr/>
              </p:nvCxnSpPr>
              <p:spPr>
                <a:xfrm rot="5400000">
                  <a:off x="4104491" y="3893346"/>
                  <a:ext cx="214313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0272" name="TextBox 88"/>
              <p:cNvSpPr txBox="1">
                <a:spLocks noChangeArrowheads="1"/>
              </p:cNvSpPr>
              <p:nvPr/>
            </p:nvSpPr>
            <p:spPr bwMode="auto">
              <a:xfrm>
                <a:off x="7858148" y="3929066"/>
                <a:ext cx="551754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ru-RU"/>
                  <a:t>Ф 1</a:t>
                </a:r>
              </a:p>
            </p:txBody>
          </p:sp>
          <p:sp>
            <p:nvSpPr>
              <p:cNvPr id="10273" name="TextBox 89"/>
              <p:cNvSpPr txBox="1">
                <a:spLocks noChangeArrowheads="1"/>
              </p:cNvSpPr>
              <p:nvPr/>
            </p:nvSpPr>
            <p:spPr bwMode="auto">
              <a:xfrm>
                <a:off x="3929058" y="714356"/>
                <a:ext cx="551754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ru-RU"/>
                  <a:t>Ф 2</a:t>
                </a:r>
              </a:p>
            </p:txBody>
          </p:sp>
          <p:sp>
            <p:nvSpPr>
              <p:cNvPr id="10274" name="TextBox 90"/>
              <p:cNvSpPr txBox="1">
                <a:spLocks noChangeArrowheads="1"/>
              </p:cNvSpPr>
              <p:nvPr/>
            </p:nvSpPr>
            <p:spPr bwMode="auto">
              <a:xfrm>
                <a:off x="4786314" y="2214554"/>
                <a:ext cx="505267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ru-RU"/>
                  <a:t>0,5</a:t>
                </a:r>
              </a:p>
            </p:txBody>
          </p:sp>
          <p:sp>
            <p:nvSpPr>
              <p:cNvPr id="10275" name="TextBox 91"/>
              <p:cNvSpPr txBox="1">
                <a:spLocks noChangeArrowheads="1"/>
              </p:cNvSpPr>
              <p:nvPr/>
            </p:nvSpPr>
            <p:spPr bwMode="auto">
              <a:xfrm>
                <a:off x="4857752" y="785794"/>
                <a:ext cx="312906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ru-RU"/>
                  <a:t>1</a:t>
                </a:r>
              </a:p>
            </p:txBody>
          </p:sp>
          <p:sp>
            <p:nvSpPr>
              <p:cNvPr id="10276" name="TextBox 92"/>
              <p:cNvSpPr txBox="1">
                <a:spLocks noChangeArrowheads="1"/>
              </p:cNvSpPr>
              <p:nvPr/>
            </p:nvSpPr>
            <p:spPr bwMode="auto">
              <a:xfrm>
                <a:off x="5786446" y="4000504"/>
                <a:ext cx="505267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ru-RU"/>
                  <a:t>0,5</a:t>
                </a:r>
              </a:p>
            </p:txBody>
          </p:sp>
          <p:sp>
            <p:nvSpPr>
              <p:cNvPr id="10277" name="TextBox 93"/>
              <p:cNvSpPr txBox="1">
                <a:spLocks noChangeArrowheads="1"/>
              </p:cNvSpPr>
              <p:nvPr/>
            </p:nvSpPr>
            <p:spPr bwMode="auto">
              <a:xfrm>
                <a:off x="1428728" y="4000504"/>
                <a:ext cx="389850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ru-RU"/>
                  <a:t>-1</a:t>
                </a:r>
              </a:p>
            </p:txBody>
          </p:sp>
          <p:sp>
            <p:nvSpPr>
              <p:cNvPr id="10278" name="TextBox 95"/>
              <p:cNvSpPr txBox="1">
                <a:spLocks noChangeArrowheads="1"/>
              </p:cNvSpPr>
              <p:nvPr/>
            </p:nvSpPr>
            <p:spPr bwMode="auto">
              <a:xfrm>
                <a:off x="4000496" y="5143512"/>
                <a:ext cx="582211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ru-RU"/>
                  <a:t>-0,5</a:t>
                </a:r>
              </a:p>
            </p:txBody>
          </p:sp>
          <p:sp>
            <p:nvSpPr>
              <p:cNvPr id="10279" name="TextBox 96"/>
              <p:cNvSpPr txBox="1">
                <a:spLocks noChangeArrowheads="1"/>
              </p:cNvSpPr>
              <p:nvPr/>
            </p:nvSpPr>
            <p:spPr bwMode="auto">
              <a:xfrm>
                <a:off x="2857488" y="4000504"/>
                <a:ext cx="582211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ru-RU"/>
                  <a:t>-0,5</a:t>
                </a:r>
              </a:p>
            </p:txBody>
          </p:sp>
        </p:grpSp>
        <p:sp>
          <p:nvSpPr>
            <p:cNvPr id="10267" name="TextBox 98"/>
            <p:cNvSpPr txBox="1">
              <a:spLocks noChangeArrowheads="1"/>
            </p:cNvSpPr>
            <p:nvPr/>
          </p:nvSpPr>
          <p:spPr bwMode="auto">
            <a:xfrm>
              <a:off x="4857752" y="6488668"/>
              <a:ext cx="38985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ru-RU"/>
                <a:t>-1</a:t>
              </a:r>
            </a:p>
          </p:txBody>
        </p:sp>
      </p:grpSp>
      <p:sp>
        <p:nvSpPr>
          <p:cNvPr id="102" name="TextBox 101"/>
          <p:cNvSpPr txBox="1">
            <a:spLocks noChangeArrowheads="1"/>
          </p:cNvSpPr>
          <p:nvPr/>
        </p:nvSpPr>
        <p:spPr bwMode="auto">
          <a:xfrm>
            <a:off x="5643563" y="4429125"/>
            <a:ext cx="4794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/>
              <a:t>Cu</a:t>
            </a:r>
            <a:endParaRPr lang="ru-RU"/>
          </a:p>
        </p:txBody>
      </p:sp>
      <p:sp>
        <p:nvSpPr>
          <p:cNvPr id="103" name="TextBox 102"/>
          <p:cNvSpPr txBox="1">
            <a:spLocks noChangeArrowheads="1"/>
          </p:cNvSpPr>
          <p:nvPr/>
        </p:nvSpPr>
        <p:spPr bwMode="auto">
          <a:xfrm>
            <a:off x="6929438" y="5072063"/>
            <a:ext cx="4540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/>
              <a:t>Zn</a:t>
            </a:r>
            <a:endParaRPr lang="ru-RU"/>
          </a:p>
        </p:txBody>
      </p:sp>
      <p:sp>
        <p:nvSpPr>
          <p:cNvPr id="104" name="TextBox 103"/>
          <p:cNvSpPr txBox="1">
            <a:spLocks noChangeArrowheads="1"/>
          </p:cNvSpPr>
          <p:nvPr/>
        </p:nvSpPr>
        <p:spPr bwMode="auto">
          <a:xfrm>
            <a:off x="3286125" y="2071688"/>
            <a:ext cx="4667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/>
              <a:t>Pg</a:t>
            </a:r>
            <a:endParaRPr lang="ru-RU"/>
          </a:p>
        </p:txBody>
      </p:sp>
      <p:sp>
        <p:nvSpPr>
          <p:cNvPr id="105" name="TextBox 104"/>
          <p:cNvSpPr txBox="1">
            <a:spLocks noChangeArrowheads="1"/>
          </p:cNvSpPr>
          <p:nvPr/>
        </p:nvSpPr>
        <p:spPr bwMode="auto">
          <a:xfrm>
            <a:off x="2643188" y="1285875"/>
            <a:ext cx="4667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/>
              <a:t>Ag</a:t>
            </a:r>
            <a:endParaRPr lang="ru-RU"/>
          </a:p>
        </p:txBody>
      </p:sp>
      <p:sp>
        <p:nvSpPr>
          <p:cNvPr id="106" name="TextBox 105"/>
          <p:cNvSpPr txBox="1">
            <a:spLocks noChangeArrowheads="1"/>
          </p:cNvSpPr>
          <p:nvPr/>
        </p:nvSpPr>
        <p:spPr bwMode="auto">
          <a:xfrm>
            <a:off x="5357813" y="4786313"/>
            <a:ext cx="4667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/>
              <a:t>Ba</a:t>
            </a:r>
            <a:endParaRPr lang="ru-RU"/>
          </a:p>
        </p:txBody>
      </p:sp>
      <p:sp>
        <p:nvSpPr>
          <p:cNvPr id="107" name="TextBox 106"/>
          <p:cNvSpPr txBox="1">
            <a:spLocks noChangeArrowheads="1"/>
          </p:cNvSpPr>
          <p:nvPr/>
        </p:nvSpPr>
        <p:spPr bwMode="auto">
          <a:xfrm>
            <a:off x="7072313" y="4286250"/>
            <a:ext cx="4032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/>
              <a:t>Ni</a:t>
            </a:r>
            <a:endParaRPr lang="ru-RU"/>
          </a:p>
        </p:txBody>
      </p:sp>
      <p:sp>
        <p:nvSpPr>
          <p:cNvPr id="108" name="TextBox 107"/>
          <p:cNvSpPr txBox="1">
            <a:spLocks noChangeArrowheads="1"/>
          </p:cNvSpPr>
          <p:nvPr/>
        </p:nvSpPr>
        <p:spPr bwMode="auto">
          <a:xfrm>
            <a:off x="6286500" y="3286125"/>
            <a:ext cx="6540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/>
              <a:t>C</a:t>
            </a:r>
            <a:r>
              <a:rPr lang="ru-RU" sz="1600"/>
              <a:t>орг</a:t>
            </a:r>
            <a:endParaRPr lang="ru-RU"/>
          </a:p>
        </p:txBody>
      </p:sp>
      <p:sp>
        <p:nvSpPr>
          <p:cNvPr id="109" name="TextBox 108"/>
          <p:cNvSpPr txBox="1">
            <a:spLocks noChangeArrowheads="1"/>
          </p:cNvSpPr>
          <p:nvPr/>
        </p:nvSpPr>
        <p:spPr bwMode="auto">
          <a:xfrm>
            <a:off x="6072188" y="714375"/>
            <a:ext cx="682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/>
              <a:t>SiO</a:t>
            </a:r>
            <a:r>
              <a:rPr lang="en-US" sz="1600"/>
              <a:t>2</a:t>
            </a:r>
            <a:endParaRPr lang="ru-RU"/>
          </a:p>
        </p:txBody>
      </p:sp>
      <p:sp>
        <p:nvSpPr>
          <p:cNvPr id="110" name="TextBox 109"/>
          <p:cNvSpPr txBox="1">
            <a:spLocks noChangeArrowheads="1"/>
          </p:cNvSpPr>
          <p:nvPr/>
        </p:nvSpPr>
        <p:spPr bwMode="auto">
          <a:xfrm>
            <a:off x="6715125" y="1357313"/>
            <a:ext cx="4667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/>
              <a:t>Au</a:t>
            </a:r>
            <a:endParaRPr lang="ru-RU"/>
          </a:p>
        </p:txBody>
      </p:sp>
      <p:sp>
        <p:nvSpPr>
          <p:cNvPr id="111" name="Овал 110"/>
          <p:cNvSpPr/>
          <p:nvPr/>
        </p:nvSpPr>
        <p:spPr>
          <a:xfrm>
            <a:off x="6572250" y="1785938"/>
            <a:ext cx="142875" cy="142875"/>
          </a:xfrm>
          <a:prstGeom prst="ellipse">
            <a:avLst/>
          </a:prstGeom>
          <a:solidFill>
            <a:schemeClr val="tx1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2" name="Овал 111"/>
          <p:cNvSpPr/>
          <p:nvPr/>
        </p:nvSpPr>
        <p:spPr>
          <a:xfrm>
            <a:off x="5500688" y="1000125"/>
            <a:ext cx="142875" cy="142875"/>
          </a:xfrm>
          <a:prstGeom prst="ellipse">
            <a:avLst/>
          </a:prstGeom>
          <a:solidFill>
            <a:schemeClr val="tx1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3" name="Овал 112"/>
          <p:cNvSpPr/>
          <p:nvPr/>
        </p:nvSpPr>
        <p:spPr>
          <a:xfrm>
            <a:off x="7143750" y="3571875"/>
            <a:ext cx="142875" cy="142875"/>
          </a:xfrm>
          <a:prstGeom prst="ellipse">
            <a:avLst/>
          </a:prstGeom>
          <a:solidFill>
            <a:schemeClr val="tx1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4" name="Овал 113"/>
          <p:cNvSpPr/>
          <p:nvPr/>
        </p:nvSpPr>
        <p:spPr>
          <a:xfrm>
            <a:off x="6858000" y="4286250"/>
            <a:ext cx="142875" cy="142875"/>
          </a:xfrm>
          <a:prstGeom prst="ellipse">
            <a:avLst/>
          </a:prstGeom>
          <a:solidFill>
            <a:schemeClr val="tx1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5" name="Овал 114"/>
          <p:cNvSpPr/>
          <p:nvPr/>
        </p:nvSpPr>
        <p:spPr>
          <a:xfrm>
            <a:off x="5214938" y="5000625"/>
            <a:ext cx="142875" cy="142875"/>
          </a:xfrm>
          <a:prstGeom prst="ellipse">
            <a:avLst/>
          </a:prstGeom>
          <a:solidFill>
            <a:schemeClr val="tx1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6" name="Овал 115"/>
          <p:cNvSpPr/>
          <p:nvPr/>
        </p:nvSpPr>
        <p:spPr>
          <a:xfrm>
            <a:off x="3286125" y="1500188"/>
            <a:ext cx="142875" cy="142875"/>
          </a:xfrm>
          <a:prstGeom prst="ellipse">
            <a:avLst/>
          </a:prstGeom>
          <a:solidFill>
            <a:schemeClr val="tx1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7" name="Овал 116"/>
          <p:cNvSpPr/>
          <p:nvPr/>
        </p:nvSpPr>
        <p:spPr>
          <a:xfrm>
            <a:off x="3714750" y="1857375"/>
            <a:ext cx="142875" cy="142875"/>
          </a:xfrm>
          <a:prstGeom prst="ellipse">
            <a:avLst/>
          </a:prstGeom>
          <a:solidFill>
            <a:schemeClr val="tx1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8" name="Овал 117"/>
          <p:cNvSpPr/>
          <p:nvPr/>
        </p:nvSpPr>
        <p:spPr>
          <a:xfrm>
            <a:off x="6715125" y="5000625"/>
            <a:ext cx="142875" cy="142875"/>
          </a:xfrm>
          <a:prstGeom prst="ellipse">
            <a:avLst/>
          </a:prstGeom>
          <a:solidFill>
            <a:schemeClr val="tx1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9" name="Овал 118"/>
          <p:cNvSpPr/>
          <p:nvPr/>
        </p:nvSpPr>
        <p:spPr>
          <a:xfrm>
            <a:off x="6072188" y="4357688"/>
            <a:ext cx="142875" cy="142875"/>
          </a:xfrm>
          <a:prstGeom prst="ellipse">
            <a:avLst/>
          </a:prstGeom>
          <a:solidFill>
            <a:schemeClr val="tx1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3736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1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2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3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" grpId="0"/>
      <p:bldP spid="103" grpId="0"/>
      <p:bldP spid="104" grpId="0"/>
      <p:bldP spid="105" grpId="0"/>
      <p:bldP spid="106" grpId="0"/>
      <p:bldP spid="107" grpId="0"/>
      <p:bldP spid="108" grpId="0"/>
      <p:bldP spid="109" grpId="0"/>
      <p:bldP spid="109" grpId="1"/>
      <p:bldP spid="110" grpId="0"/>
      <p:bldP spid="110" grpId="1"/>
      <p:bldP spid="111" grpId="0" animBg="1"/>
      <p:bldP spid="112" grpId="0" animBg="1"/>
      <p:bldP spid="113" grpId="0" animBg="1"/>
      <p:bldP spid="114" grpId="0" animBg="1"/>
      <p:bldP spid="115" grpId="0" animBg="1"/>
      <p:bldP spid="116" grpId="0" animBg="1"/>
      <p:bldP spid="117" grpId="0" animBg="1"/>
      <p:bldP spid="118" grpId="0" animBg="1"/>
      <p:bldP spid="119" grpId="0" animBg="1"/>
      <p:bldP spid="119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692696"/>
            <a:ext cx="770485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endParaRPr lang="ru-RU" sz="2400" dirty="0" smtClean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ru-RU" sz="2400" u="sng" dirty="0" smtClean="0">
                <a:solidFill>
                  <a:srgbClr val="002060"/>
                </a:solidFill>
                <a:latin typeface="Arial" panose="020B0604020202020204" pitchFamily="34" charset="0"/>
              </a:rPr>
              <a:t>Идея анализа:</a:t>
            </a:r>
            <a:endParaRPr lang="ru-RU" sz="2400" u="sng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ru-RU" sz="2400" dirty="0" smtClean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</a:rPr>
              <a:t>1</a:t>
            </a:r>
            <a:r>
              <a:rPr lang="ru-RU" sz="2400" dirty="0">
                <a:solidFill>
                  <a:srgbClr val="002060"/>
                </a:solidFill>
                <a:latin typeface="Arial" panose="020B0604020202020204" pitchFamily="34" charset="0"/>
              </a:rPr>
              <a:t>. Рассчитываются дистанции между измерениями в</a:t>
            </a:r>
          </a:p>
          <a:p>
            <a:pPr>
              <a:lnSpc>
                <a:spcPct val="150000"/>
              </a:lnSpc>
            </a:pPr>
            <a:r>
              <a:rPr lang="ru-RU" sz="2400" dirty="0">
                <a:solidFill>
                  <a:srgbClr val="002060"/>
                </a:solidFill>
                <a:latin typeface="Arial" panose="020B0604020202020204" pitchFamily="34" charset="0"/>
              </a:rPr>
              <a:t>пространстве исходных переменных;</a:t>
            </a:r>
          </a:p>
          <a:p>
            <a:pPr>
              <a:lnSpc>
                <a:spcPct val="150000"/>
              </a:lnSpc>
            </a:pPr>
            <a:endParaRPr lang="ru-RU" sz="2400" dirty="0" smtClean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</a:rPr>
              <a:t>2</a:t>
            </a:r>
            <a:r>
              <a:rPr lang="ru-RU" sz="2400" dirty="0">
                <a:solidFill>
                  <a:srgbClr val="002060"/>
                </a:solidFill>
                <a:latin typeface="Arial" panose="020B0604020202020204" pitchFamily="34" charset="0"/>
              </a:rPr>
              <a:t>. На основе этих дистанций разными </a:t>
            </a:r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</a:rPr>
              <a:t>способами объекты </a:t>
            </a:r>
            <a:r>
              <a:rPr lang="ru-RU" sz="2400" dirty="0">
                <a:solidFill>
                  <a:srgbClr val="002060"/>
                </a:solidFill>
                <a:latin typeface="Arial" panose="020B0604020202020204" pitchFamily="34" charset="0"/>
              </a:rPr>
              <a:t>объединяют в кластеры</a:t>
            </a:r>
            <a:endParaRPr lang="ru-RU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2126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158750"/>
              </p:ext>
            </p:extLst>
          </p:nvPr>
        </p:nvGraphicFramePr>
        <p:xfrm>
          <a:off x="971600" y="620688"/>
          <a:ext cx="7488832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1167487"/>
              </p:ext>
            </p:extLst>
          </p:nvPr>
        </p:nvGraphicFramePr>
        <p:xfrm>
          <a:off x="4355976" y="3933056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45876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5765" y="1225007"/>
            <a:ext cx="5792469" cy="4407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6788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1796" y="188640"/>
            <a:ext cx="3816424" cy="305043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552" y="4077072"/>
            <a:ext cx="3630413" cy="2074816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99992" y="3428999"/>
            <a:ext cx="4109082" cy="2871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2864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2" name="Picture 6" descr="https://upload.wikimedia.org/wikipedia/commons/thumb/0/09/ClusterAnalysis_Mouse.svg/1280px-ClusterAnalysis_Mouse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60" y="1772816"/>
            <a:ext cx="9036496" cy="3649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7538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1412776"/>
            <a:ext cx="8136904" cy="34855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700" b="1" u="sng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</a:rPr>
              <a:t>ДИСКРИМИНАНТНЫЙ </a:t>
            </a:r>
            <a:r>
              <a:rPr lang="ru-RU" sz="2700" b="1" u="sng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</a:rPr>
              <a:t>АНАЛИЗ</a:t>
            </a:r>
          </a:p>
          <a:p>
            <a:pPr>
              <a:lnSpc>
                <a:spcPct val="150000"/>
              </a:lnSpc>
            </a:pPr>
            <a:endParaRPr lang="en-US" sz="2400" dirty="0" smtClean="0">
              <a:solidFill>
                <a:srgbClr val="CD0000"/>
              </a:solidFill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ru-RU" sz="2400" b="1" u="sng" dirty="0" smtClean="0">
                <a:solidFill>
                  <a:srgbClr val="002060"/>
                </a:solidFill>
                <a:latin typeface="Arial" panose="020B0604020202020204" pitchFamily="34" charset="0"/>
              </a:rPr>
              <a:t>Цель </a:t>
            </a:r>
            <a:r>
              <a:rPr lang="ru-RU" sz="2400" b="1" u="sng" dirty="0">
                <a:solidFill>
                  <a:srgbClr val="002060"/>
                </a:solidFill>
                <a:latin typeface="Arial" panose="020B0604020202020204" pitchFamily="34" charset="0"/>
              </a:rPr>
              <a:t>анализа</a:t>
            </a:r>
            <a:r>
              <a:rPr lang="ru-RU" sz="2400" b="1" i="1" u="sng" dirty="0" smtClean="0">
                <a:solidFill>
                  <a:srgbClr val="002060"/>
                </a:solidFill>
                <a:latin typeface="Arial" panose="020B0604020202020204" pitchFamily="34" charset="0"/>
              </a:rPr>
              <a:t>:</a:t>
            </a:r>
          </a:p>
          <a:p>
            <a:pPr algn="just">
              <a:lnSpc>
                <a:spcPct val="150000"/>
              </a:lnSpc>
            </a:pP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</a:rPr>
              <a:t>Классификация объекта (отнесение его к одному из известных типов групп) на основе имеющихся данных.</a:t>
            </a:r>
            <a:endParaRPr lang="pl-PL" sz="36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919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263438"/>
            <a:ext cx="8136904" cy="62093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700" b="1" u="sng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</a:rPr>
              <a:t>ДИСКРИМИНАНТНЫЙ </a:t>
            </a:r>
            <a:r>
              <a:rPr lang="ru-RU" sz="2700" b="1" u="sng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</a:rPr>
              <a:t>АНАЛИЗ</a:t>
            </a:r>
          </a:p>
          <a:p>
            <a:pPr>
              <a:lnSpc>
                <a:spcPct val="150000"/>
              </a:lnSpc>
            </a:pPr>
            <a:endParaRPr lang="en-US" sz="2400" dirty="0" smtClean="0">
              <a:solidFill>
                <a:srgbClr val="CD0000"/>
              </a:solidFill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ru-RU" sz="2400" u="sng" dirty="0" smtClean="0">
                <a:solidFill>
                  <a:srgbClr val="002060"/>
                </a:solidFill>
                <a:latin typeface="Arial" panose="020B0604020202020204" pitchFamily="34" charset="0"/>
              </a:rPr>
              <a:t>Суть </a:t>
            </a:r>
            <a:r>
              <a:rPr lang="ru-RU" sz="2400" u="sng" dirty="0">
                <a:solidFill>
                  <a:srgbClr val="002060"/>
                </a:solidFill>
                <a:latin typeface="Arial" panose="020B0604020202020204" pitchFamily="34" charset="0"/>
              </a:rPr>
              <a:t>анализа</a:t>
            </a:r>
            <a:r>
              <a:rPr lang="ru-RU" sz="2400" i="1" u="sng" dirty="0">
                <a:solidFill>
                  <a:srgbClr val="002060"/>
                </a:solidFill>
                <a:latin typeface="Arial" panose="020B0604020202020204" pitchFamily="34" charset="0"/>
              </a:rPr>
              <a:t>:</a:t>
            </a:r>
          </a:p>
          <a:p>
            <a:pPr algn="just">
              <a:lnSpc>
                <a:spcPct val="150000"/>
              </a:lnSpc>
            </a:pP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</a:rPr>
              <a:t>Рассчитывает новую переменную Z, которая </a:t>
            </a:r>
            <a:r>
              <a:rPr lang="ru-RU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получается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как </a:t>
            </a: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</a:rPr>
              <a:t>линейная комбинация исходных переменных, так</a:t>
            </a:r>
            <a:r>
              <a:rPr lang="ru-RU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,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чтобы </a:t>
            </a: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</a:rPr>
              <a:t>она разделила кластеры разных видов</a:t>
            </a:r>
            <a:r>
              <a:rPr lang="ru-RU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  <a:endParaRPr lang="en-US" sz="240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ru-RU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l-PL" sz="36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Z</a:t>
            </a:r>
            <a:r>
              <a:rPr lang="pl-PL" sz="3600" i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pl-PL" sz="3600" dirty="0">
                <a:latin typeface="Times New Roman" panose="02020603050405020304" pitchFamily="18" charset="0"/>
              </a:rPr>
              <a:t>=</a:t>
            </a:r>
            <a:r>
              <a:rPr lang="pl-PL" sz="36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4000" dirty="0" smtClean="0">
                <a:solidFill>
                  <a:srgbClr val="00B050"/>
                </a:solidFill>
                <a:latin typeface="Times New Roman" panose="02020603050405020304" pitchFamily="18" charset="0"/>
              </a:rPr>
              <a:t>a</a:t>
            </a:r>
            <a:r>
              <a:rPr lang="en-US" sz="4000" baseline="-25000" dirty="0" smtClean="0">
                <a:solidFill>
                  <a:srgbClr val="00B050"/>
                </a:solidFill>
                <a:latin typeface="Times New Roman" panose="02020603050405020304" pitchFamily="18" charset="0"/>
              </a:rPr>
              <a:t>1</a:t>
            </a:r>
            <a:r>
              <a:rPr lang="en-US" sz="4000" dirty="0" smtClean="0">
                <a:latin typeface="Times New Roman" panose="02020603050405020304" pitchFamily="18" charset="0"/>
              </a:rPr>
              <a:t>*</a:t>
            </a:r>
            <a:r>
              <a:rPr lang="en-US" sz="40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X</a:t>
            </a:r>
            <a:r>
              <a:rPr lang="en-US" sz="4000" b="1" baseline="-2500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1</a:t>
            </a:r>
            <a:r>
              <a:rPr lang="pl-PL" sz="3600" i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pl-PL" sz="3600" dirty="0" smtClean="0">
                <a:latin typeface="Times New Roman" panose="02020603050405020304" pitchFamily="18" charset="0"/>
              </a:rPr>
              <a:t>+</a:t>
            </a:r>
            <a:r>
              <a:rPr lang="en-US" sz="4000" dirty="0" smtClean="0">
                <a:solidFill>
                  <a:srgbClr val="00B050"/>
                </a:solidFill>
                <a:latin typeface="Times New Roman" panose="02020603050405020304" pitchFamily="18" charset="0"/>
              </a:rPr>
              <a:t>a</a:t>
            </a:r>
            <a:r>
              <a:rPr lang="en-US" sz="4000" baseline="-25000" dirty="0" smtClean="0">
                <a:solidFill>
                  <a:srgbClr val="00B050"/>
                </a:solidFill>
                <a:latin typeface="Times New Roman" panose="02020603050405020304" pitchFamily="18" charset="0"/>
              </a:rPr>
              <a:t>2</a:t>
            </a:r>
            <a:r>
              <a:rPr lang="en-US" sz="4000" dirty="0" smtClean="0">
                <a:latin typeface="Times New Roman" panose="02020603050405020304" pitchFamily="18" charset="0"/>
              </a:rPr>
              <a:t>*</a:t>
            </a:r>
            <a:r>
              <a:rPr lang="en-US" sz="40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X</a:t>
            </a:r>
            <a:r>
              <a:rPr lang="en-US" sz="4000" b="1" baseline="-2500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2</a:t>
            </a:r>
            <a:r>
              <a:rPr lang="pl-PL" sz="3600" i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pl-PL" sz="3600" dirty="0" smtClean="0">
                <a:latin typeface="Times New Roman" panose="02020603050405020304" pitchFamily="18" charset="0"/>
              </a:rPr>
              <a:t>+</a:t>
            </a:r>
            <a:r>
              <a:rPr lang="en-US" sz="4000" dirty="0" smtClean="0">
                <a:solidFill>
                  <a:srgbClr val="00B050"/>
                </a:solidFill>
                <a:latin typeface="Times New Roman" panose="02020603050405020304" pitchFamily="18" charset="0"/>
              </a:rPr>
              <a:t>a</a:t>
            </a:r>
            <a:r>
              <a:rPr lang="en-US" sz="4000" baseline="-25000" dirty="0" smtClean="0">
                <a:solidFill>
                  <a:srgbClr val="00B050"/>
                </a:solidFill>
                <a:latin typeface="Times New Roman" panose="02020603050405020304" pitchFamily="18" charset="0"/>
              </a:rPr>
              <a:t>3</a:t>
            </a:r>
            <a:r>
              <a:rPr lang="en-US" sz="4000" dirty="0" smtClean="0">
                <a:latin typeface="Times New Roman" panose="02020603050405020304" pitchFamily="18" charset="0"/>
              </a:rPr>
              <a:t>*</a:t>
            </a:r>
            <a:r>
              <a:rPr lang="en-US" sz="40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X</a:t>
            </a:r>
            <a:r>
              <a:rPr lang="en-US" sz="4000" b="1" baseline="-2500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3</a:t>
            </a:r>
          </a:p>
          <a:p>
            <a:pPr>
              <a:lnSpc>
                <a:spcPct val="150000"/>
              </a:lnSpc>
            </a:pPr>
            <a:endParaRPr lang="pl-PL" sz="36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0019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566</TotalTime>
  <Words>608</Words>
  <Application>Microsoft Office PowerPoint</Application>
  <PresentationFormat>Экран (4:3)</PresentationFormat>
  <Paragraphs>201</Paragraphs>
  <Slides>23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Результаты факторного анализа геохимических признаков  в золотоносных углеродисто-глинистых сланцах (22 пробы) </vt:lpstr>
      <vt:lpstr>Результаты факторного анализа геохимических признаков  в золотоносных углеродисто-глинистых сланцах </vt:lpstr>
      <vt:lpstr>Группировка  точек наблюдения в пространстве главных факторов</vt:lpstr>
      <vt:lpstr>Группировка признаков в пространстве  главных факторов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АНДРЕЙ</dc:creator>
  <cp:lastModifiedBy>1</cp:lastModifiedBy>
  <cp:revision>48</cp:revision>
  <dcterms:created xsi:type="dcterms:W3CDTF">2016-05-10T23:12:03Z</dcterms:created>
  <dcterms:modified xsi:type="dcterms:W3CDTF">2020-05-11T05:34:07Z</dcterms:modified>
</cp:coreProperties>
</file>