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47"/>
  </p:notesMasterIdLst>
  <p:sldIdLst>
    <p:sldId id="256" r:id="rId2"/>
    <p:sldId id="309" r:id="rId3"/>
    <p:sldId id="257" r:id="rId4"/>
    <p:sldId id="258" r:id="rId5"/>
    <p:sldId id="260" r:id="rId6"/>
    <p:sldId id="261" r:id="rId7"/>
    <p:sldId id="310" r:id="rId8"/>
    <p:sldId id="296" r:id="rId9"/>
    <p:sldId id="262" r:id="rId10"/>
    <p:sldId id="308" r:id="rId11"/>
    <p:sldId id="263" r:id="rId12"/>
    <p:sldId id="264" r:id="rId13"/>
    <p:sldId id="266" r:id="rId14"/>
    <p:sldId id="268" r:id="rId15"/>
    <p:sldId id="269" r:id="rId16"/>
    <p:sldId id="297" r:id="rId17"/>
    <p:sldId id="271" r:id="rId18"/>
    <p:sldId id="272" r:id="rId19"/>
    <p:sldId id="274" r:id="rId20"/>
    <p:sldId id="275" r:id="rId21"/>
    <p:sldId id="278" r:id="rId22"/>
    <p:sldId id="279" r:id="rId23"/>
    <p:sldId id="280" r:id="rId24"/>
    <p:sldId id="298" r:id="rId25"/>
    <p:sldId id="281" r:id="rId26"/>
    <p:sldId id="282" r:id="rId27"/>
    <p:sldId id="283" r:id="rId28"/>
    <p:sldId id="299" r:id="rId29"/>
    <p:sldId id="285" r:id="rId30"/>
    <p:sldId id="286" r:id="rId31"/>
    <p:sldId id="287" r:id="rId32"/>
    <p:sldId id="289" r:id="rId33"/>
    <p:sldId id="291" r:id="rId34"/>
    <p:sldId id="293" r:id="rId35"/>
    <p:sldId id="294" r:id="rId36"/>
    <p:sldId id="295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11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0F243-5B17-4A6C-A9FC-3909754E5BEE}" type="doc">
      <dgm:prSet loTypeId="urn:microsoft.com/office/officeart/2005/8/layout/radial1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1D83D588-3C5D-465E-90D0-775D36CA47A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ИС</a:t>
          </a:r>
          <a:endParaRPr lang="ru-RU" b="1" dirty="0">
            <a:solidFill>
              <a:schemeClr val="tx1"/>
            </a:solidFill>
          </a:endParaRPr>
        </a:p>
      </dgm:t>
    </dgm:pt>
    <dgm:pt modelId="{4856AF48-DD3D-4A4E-8D0F-9A3C280FE0C6}" type="parTrans" cxnId="{8607C830-9BA8-4106-9226-87BAC7429D3C}">
      <dgm:prSet/>
      <dgm:spPr/>
      <dgm:t>
        <a:bodyPr/>
        <a:lstStyle/>
        <a:p>
          <a:endParaRPr lang="ru-RU"/>
        </a:p>
      </dgm:t>
    </dgm:pt>
    <dgm:pt modelId="{332179E6-FF24-4E4E-8201-98B410085D33}" type="sibTrans" cxnId="{8607C830-9BA8-4106-9226-87BAC7429D3C}">
      <dgm:prSet/>
      <dgm:spPr/>
      <dgm:t>
        <a:bodyPr/>
        <a:lstStyle/>
        <a:p>
          <a:endParaRPr lang="ru-RU"/>
        </a:p>
      </dgm:t>
    </dgm:pt>
    <dgm:pt modelId="{72154728-FD4D-41ED-92CF-7A3F589CE96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Имена людей</a:t>
          </a:r>
          <a:endParaRPr lang="ru-RU" b="1" dirty="0">
            <a:solidFill>
              <a:schemeClr val="tx1"/>
            </a:solidFill>
          </a:endParaRPr>
        </a:p>
      </dgm:t>
    </dgm:pt>
    <dgm:pt modelId="{AD0B6A55-0CAE-4D04-831E-BEA21B5652D4}" type="parTrans" cxnId="{E24E131F-122D-4FF6-B5C6-FC7CCB420E88}">
      <dgm:prSet/>
      <dgm:spPr/>
      <dgm:t>
        <a:bodyPr/>
        <a:lstStyle/>
        <a:p>
          <a:endParaRPr lang="ru-RU"/>
        </a:p>
      </dgm:t>
    </dgm:pt>
    <dgm:pt modelId="{D530DED6-734C-4F52-BFBA-DEF253912A32}" type="sibTrans" cxnId="{E24E131F-122D-4FF6-B5C6-FC7CCB420E88}">
      <dgm:prSet/>
      <dgm:spPr/>
      <dgm:t>
        <a:bodyPr/>
        <a:lstStyle/>
        <a:p>
          <a:endParaRPr lang="ru-RU"/>
        </a:p>
      </dgm:t>
    </dgm:pt>
    <dgm:pt modelId="{08AE7C26-E2C9-4C50-A8CA-874308D296E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Названия организаций</a:t>
          </a:r>
          <a:endParaRPr lang="ru-RU" sz="1600" dirty="0">
            <a:solidFill>
              <a:schemeClr val="tx1"/>
            </a:solidFill>
          </a:endParaRPr>
        </a:p>
      </dgm:t>
    </dgm:pt>
    <dgm:pt modelId="{64860AB7-2935-425E-A094-EB26250190DD}" type="parTrans" cxnId="{7509B1EB-F821-4A32-8D61-5CC583A190DB}">
      <dgm:prSet/>
      <dgm:spPr/>
      <dgm:t>
        <a:bodyPr/>
        <a:lstStyle/>
        <a:p>
          <a:endParaRPr lang="ru-RU"/>
        </a:p>
      </dgm:t>
    </dgm:pt>
    <dgm:pt modelId="{9E1CBC83-C91F-4696-920F-506C83387155}" type="sibTrans" cxnId="{7509B1EB-F821-4A32-8D61-5CC583A190DB}">
      <dgm:prSet/>
      <dgm:spPr/>
      <dgm:t>
        <a:bodyPr/>
        <a:lstStyle/>
        <a:p>
          <a:endParaRPr lang="ru-RU"/>
        </a:p>
      </dgm:t>
    </dgm:pt>
    <dgm:pt modelId="{8F37D0CA-E324-4C60-8FB4-EE47DDE6E594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Художеств.</a:t>
          </a:r>
        </a:p>
        <a:p>
          <a:r>
            <a:rPr lang="ru-RU" sz="1400" dirty="0" smtClean="0">
              <a:solidFill>
                <a:schemeClr val="tx1"/>
              </a:solidFill>
            </a:rPr>
            <a:t>произведения</a:t>
          </a:r>
          <a:endParaRPr lang="ru-RU" sz="1400" dirty="0">
            <a:solidFill>
              <a:schemeClr val="tx1"/>
            </a:solidFill>
          </a:endParaRPr>
        </a:p>
      </dgm:t>
    </dgm:pt>
    <dgm:pt modelId="{AC9AE3A8-4D7E-4897-A193-C18303FBB3F1}" type="parTrans" cxnId="{FD9B3D46-83E8-4C3B-8E47-EBB013CA1EB6}">
      <dgm:prSet/>
      <dgm:spPr/>
      <dgm:t>
        <a:bodyPr/>
        <a:lstStyle/>
        <a:p>
          <a:endParaRPr lang="ru-RU"/>
        </a:p>
      </dgm:t>
    </dgm:pt>
    <dgm:pt modelId="{A9288BAC-4474-4B7E-8F02-65C76690967E}" type="sibTrans" cxnId="{FD9B3D46-83E8-4C3B-8E47-EBB013CA1EB6}">
      <dgm:prSet/>
      <dgm:spPr/>
      <dgm:t>
        <a:bodyPr/>
        <a:lstStyle/>
        <a:p>
          <a:endParaRPr lang="ru-RU"/>
        </a:p>
      </dgm:t>
    </dgm:pt>
    <dgm:pt modelId="{E194C617-3B20-49E0-870B-2B0017B98C58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Топонимы</a:t>
          </a:r>
          <a:endParaRPr lang="ru-RU" sz="2000" b="1" dirty="0">
            <a:solidFill>
              <a:schemeClr val="tx1"/>
            </a:solidFill>
          </a:endParaRPr>
        </a:p>
      </dgm:t>
    </dgm:pt>
    <dgm:pt modelId="{58085673-7DE5-4AF7-906B-1CF013D62F21}" type="parTrans" cxnId="{6939324A-C83F-4669-9461-E5D630FACB71}">
      <dgm:prSet/>
      <dgm:spPr/>
      <dgm:t>
        <a:bodyPr/>
        <a:lstStyle/>
        <a:p>
          <a:endParaRPr lang="ru-RU"/>
        </a:p>
      </dgm:t>
    </dgm:pt>
    <dgm:pt modelId="{CFD42A37-2AAA-4218-BF6C-ECB6732491C0}" type="sibTrans" cxnId="{6939324A-C83F-4669-9461-E5D630FACB71}">
      <dgm:prSet/>
      <dgm:spPr/>
      <dgm:t>
        <a:bodyPr/>
        <a:lstStyle/>
        <a:p>
          <a:endParaRPr lang="ru-RU"/>
        </a:p>
      </dgm:t>
    </dgm:pt>
    <dgm:pt modelId="{7EE55D56-F947-4F73-A97B-29756A547200}" type="pres">
      <dgm:prSet presAssocID="{B300F243-5B17-4A6C-A9FC-3909754E5BE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555DE3-5161-40C4-94CE-CA1093E63930}" type="pres">
      <dgm:prSet presAssocID="{1D83D588-3C5D-465E-90D0-775D36CA47A4}" presName="centerShape" presStyleLbl="node0" presStyleIdx="0" presStyleCnt="1"/>
      <dgm:spPr/>
      <dgm:t>
        <a:bodyPr/>
        <a:lstStyle/>
        <a:p>
          <a:endParaRPr lang="ru-RU"/>
        </a:p>
      </dgm:t>
    </dgm:pt>
    <dgm:pt modelId="{7A3D19DC-9D42-439E-AA64-4CB9466F532C}" type="pres">
      <dgm:prSet presAssocID="{AD0B6A55-0CAE-4D04-831E-BEA21B5652D4}" presName="Name9" presStyleLbl="parChTrans1D2" presStyleIdx="0" presStyleCnt="4"/>
      <dgm:spPr/>
      <dgm:t>
        <a:bodyPr/>
        <a:lstStyle/>
        <a:p>
          <a:endParaRPr lang="ru-RU"/>
        </a:p>
      </dgm:t>
    </dgm:pt>
    <dgm:pt modelId="{D0E2F0F9-197A-4DD5-AE36-F67B59AE4A6F}" type="pres">
      <dgm:prSet presAssocID="{AD0B6A55-0CAE-4D04-831E-BEA21B5652D4}" presName="connTx" presStyleLbl="parChTrans1D2" presStyleIdx="0" presStyleCnt="4"/>
      <dgm:spPr/>
      <dgm:t>
        <a:bodyPr/>
        <a:lstStyle/>
        <a:p>
          <a:endParaRPr lang="ru-RU"/>
        </a:p>
      </dgm:t>
    </dgm:pt>
    <dgm:pt modelId="{46EDC748-20AE-48DE-8303-C71DA77FFCAD}" type="pres">
      <dgm:prSet presAssocID="{72154728-FD4D-41ED-92CF-7A3F589CE96E}" presName="node" presStyleLbl="node1" presStyleIdx="0" presStyleCnt="4" custRadScaleRad="98408" custRadScaleInc="-1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6B6D5A-CEA3-44EF-9F13-3C3C4B1D1A96}" type="pres">
      <dgm:prSet presAssocID="{64860AB7-2935-425E-A094-EB26250190DD}" presName="Name9" presStyleLbl="parChTrans1D2" presStyleIdx="1" presStyleCnt="4"/>
      <dgm:spPr/>
      <dgm:t>
        <a:bodyPr/>
        <a:lstStyle/>
        <a:p>
          <a:endParaRPr lang="ru-RU"/>
        </a:p>
      </dgm:t>
    </dgm:pt>
    <dgm:pt modelId="{068CFAEB-9111-4127-9F8E-4074031A4B85}" type="pres">
      <dgm:prSet presAssocID="{64860AB7-2935-425E-A094-EB26250190DD}" presName="connTx" presStyleLbl="parChTrans1D2" presStyleIdx="1" presStyleCnt="4"/>
      <dgm:spPr/>
      <dgm:t>
        <a:bodyPr/>
        <a:lstStyle/>
        <a:p>
          <a:endParaRPr lang="ru-RU"/>
        </a:p>
      </dgm:t>
    </dgm:pt>
    <dgm:pt modelId="{0E1928E4-2959-4259-BC60-895FD5E1AFBB}" type="pres">
      <dgm:prSet presAssocID="{08AE7C26-E2C9-4C50-A8CA-874308D296E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446D5B-6E13-4F73-A847-7CB65AE88F10}" type="pres">
      <dgm:prSet presAssocID="{AC9AE3A8-4D7E-4897-A193-C18303FBB3F1}" presName="Name9" presStyleLbl="parChTrans1D2" presStyleIdx="2" presStyleCnt="4"/>
      <dgm:spPr/>
      <dgm:t>
        <a:bodyPr/>
        <a:lstStyle/>
        <a:p>
          <a:endParaRPr lang="ru-RU"/>
        </a:p>
      </dgm:t>
    </dgm:pt>
    <dgm:pt modelId="{D79AA92A-8CA5-4892-8D03-C9553031B855}" type="pres">
      <dgm:prSet presAssocID="{AC9AE3A8-4D7E-4897-A193-C18303FBB3F1}" presName="connTx" presStyleLbl="parChTrans1D2" presStyleIdx="2" presStyleCnt="4"/>
      <dgm:spPr/>
      <dgm:t>
        <a:bodyPr/>
        <a:lstStyle/>
        <a:p>
          <a:endParaRPr lang="ru-RU"/>
        </a:p>
      </dgm:t>
    </dgm:pt>
    <dgm:pt modelId="{BBD2A2BE-B827-4E2C-BBC9-C95EDFE8455E}" type="pres">
      <dgm:prSet presAssocID="{8F37D0CA-E324-4C60-8FB4-EE47DDE6E594}" presName="node" presStyleLbl="node1" presStyleIdx="2" presStyleCnt="4" custRadScaleRad="100936" custRadScaleInc="-19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358B88-D680-48F9-B049-5D14CC14859E}" type="pres">
      <dgm:prSet presAssocID="{58085673-7DE5-4AF7-906B-1CF013D62F21}" presName="Name9" presStyleLbl="parChTrans1D2" presStyleIdx="3" presStyleCnt="4"/>
      <dgm:spPr/>
      <dgm:t>
        <a:bodyPr/>
        <a:lstStyle/>
        <a:p>
          <a:endParaRPr lang="ru-RU"/>
        </a:p>
      </dgm:t>
    </dgm:pt>
    <dgm:pt modelId="{70A3893B-FE63-49C8-8642-585296A451F6}" type="pres">
      <dgm:prSet presAssocID="{58085673-7DE5-4AF7-906B-1CF013D62F21}" presName="connTx" presStyleLbl="parChTrans1D2" presStyleIdx="3" presStyleCnt="4"/>
      <dgm:spPr/>
      <dgm:t>
        <a:bodyPr/>
        <a:lstStyle/>
        <a:p>
          <a:endParaRPr lang="ru-RU"/>
        </a:p>
      </dgm:t>
    </dgm:pt>
    <dgm:pt modelId="{9B86CD3F-CB57-445B-B6F8-908F7CAE2098}" type="pres">
      <dgm:prSet presAssocID="{E194C617-3B20-49E0-870B-2B0017B98C5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39324A-C83F-4669-9461-E5D630FACB71}" srcId="{1D83D588-3C5D-465E-90D0-775D36CA47A4}" destId="{E194C617-3B20-49E0-870B-2B0017B98C58}" srcOrd="3" destOrd="0" parTransId="{58085673-7DE5-4AF7-906B-1CF013D62F21}" sibTransId="{CFD42A37-2AAA-4218-BF6C-ECB6732491C0}"/>
    <dgm:cxn modelId="{B67908F2-455F-4C8B-A53C-FCEC78205CD4}" type="presOf" srcId="{08AE7C26-E2C9-4C50-A8CA-874308D296E5}" destId="{0E1928E4-2959-4259-BC60-895FD5E1AFBB}" srcOrd="0" destOrd="0" presId="urn:microsoft.com/office/officeart/2005/8/layout/radial1"/>
    <dgm:cxn modelId="{E6365762-7706-4ABF-9E76-6DBB3463D098}" type="presOf" srcId="{AC9AE3A8-4D7E-4897-A193-C18303FBB3F1}" destId="{DE446D5B-6E13-4F73-A847-7CB65AE88F10}" srcOrd="0" destOrd="0" presId="urn:microsoft.com/office/officeart/2005/8/layout/radial1"/>
    <dgm:cxn modelId="{51B212A2-19C7-4F1A-BFBA-0BC79D1A3B88}" type="presOf" srcId="{58085673-7DE5-4AF7-906B-1CF013D62F21}" destId="{DC358B88-D680-48F9-B049-5D14CC14859E}" srcOrd="0" destOrd="0" presId="urn:microsoft.com/office/officeart/2005/8/layout/radial1"/>
    <dgm:cxn modelId="{1B0B6A27-70CD-4832-BE68-5DED554BAB7A}" type="presOf" srcId="{AD0B6A55-0CAE-4D04-831E-BEA21B5652D4}" destId="{7A3D19DC-9D42-439E-AA64-4CB9466F532C}" srcOrd="0" destOrd="0" presId="urn:microsoft.com/office/officeart/2005/8/layout/radial1"/>
    <dgm:cxn modelId="{F18751FB-AFEA-4FB5-8ADD-95F874E716ED}" type="presOf" srcId="{8F37D0CA-E324-4C60-8FB4-EE47DDE6E594}" destId="{BBD2A2BE-B827-4E2C-BBC9-C95EDFE8455E}" srcOrd="0" destOrd="0" presId="urn:microsoft.com/office/officeart/2005/8/layout/radial1"/>
    <dgm:cxn modelId="{8607C830-9BA8-4106-9226-87BAC7429D3C}" srcId="{B300F243-5B17-4A6C-A9FC-3909754E5BEE}" destId="{1D83D588-3C5D-465E-90D0-775D36CA47A4}" srcOrd="0" destOrd="0" parTransId="{4856AF48-DD3D-4A4E-8D0F-9A3C280FE0C6}" sibTransId="{332179E6-FF24-4E4E-8201-98B410085D33}"/>
    <dgm:cxn modelId="{EF3E473F-5BDF-42C0-8212-78B4BA86526C}" type="presOf" srcId="{64860AB7-2935-425E-A094-EB26250190DD}" destId="{068CFAEB-9111-4127-9F8E-4074031A4B85}" srcOrd="1" destOrd="0" presId="urn:microsoft.com/office/officeart/2005/8/layout/radial1"/>
    <dgm:cxn modelId="{C36201CD-1FF5-4403-9144-7368D6479894}" type="presOf" srcId="{58085673-7DE5-4AF7-906B-1CF013D62F21}" destId="{70A3893B-FE63-49C8-8642-585296A451F6}" srcOrd="1" destOrd="0" presId="urn:microsoft.com/office/officeart/2005/8/layout/radial1"/>
    <dgm:cxn modelId="{FD9B3D46-83E8-4C3B-8E47-EBB013CA1EB6}" srcId="{1D83D588-3C5D-465E-90D0-775D36CA47A4}" destId="{8F37D0CA-E324-4C60-8FB4-EE47DDE6E594}" srcOrd="2" destOrd="0" parTransId="{AC9AE3A8-4D7E-4897-A193-C18303FBB3F1}" sibTransId="{A9288BAC-4474-4B7E-8F02-65C76690967E}"/>
    <dgm:cxn modelId="{81508E10-93D2-4AE0-9A6E-A3EA1432ABB7}" type="presOf" srcId="{AD0B6A55-0CAE-4D04-831E-BEA21B5652D4}" destId="{D0E2F0F9-197A-4DD5-AE36-F67B59AE4A6F}" srcOrd="1" destOrd="0" presId="urn:microsoft.com/office/officeart/2005/8/layout/radial1"/>
    <dgm:cxn modelId="{7509B1EB-F821-4A32-8D61-5CC583A190DB}" srcId="{1D83D588-3C5D-465E-90D0-775D36CA47A4}" destId="{08AE7C26-E2C9-4C50-A8CA-874308D296E5}" srcOrd="1" destOrd="0" parTransId="{64860AB7-2935-425E-A094-EB26250190DD}" sibTransId="{9E1CBC83-C91F-4696-920F-506C83387155}"/>
    <dgm:cxn modelId="{89FCC913-7F99-41CF-905A-194E4E9B9BBF}" type="presOf" srcId="{B300F243-5B17-4A6C-A9FC-3909754E5BEE}" destId="{7EE55D56-F947-4F73-A97B-29756A547200}" srcOrd="0" destOrd="0" presId="urn:microsoft.com/office/officeart/2005/8/layout/radial1"/>
    <dgm:cxn modelId="{9B284FDA-E9EF-44B4-825B-C0ED242DA713}" type="presOf" srcId="{E194C617-3B20-49E0-870B-2B0017B98C58}" destId="{9B86CD3F-CB57-445B-B6F8-908F7CAE2098}" srcOrd="0" destOrd="0" presId="urn:microsoft.com/office/officeart/2005/8/layout/radial1"/>
    <dgm:cxn modelId="{57BBE47C-A31A-4891-BE4A-4A35093EB711}" type="presOf" srcId="{AC9AE3A8-4D7E-4897-A193-C18303FBB3F1}" destId="{D79AA92A-8CA5-4892-8D03-C9553031B855}" srcOrd="1" destOrd="0" presId="urn:microsoft.com/office/officeart/2005/8/layout/radial1"/>
    <dgm:cxn modelId="{3076450F-AC52-483F-934A-9D3F0C81347B}" type="presOf" srcId="{1D83D588-3C5D-465E-90D0-775D36CA47A4}" destId="{33555DE3-5161-40C4-94CE-CA1093E63930}" srcOrd="0" destOrd="0" presId="urn:microsoft.com/office/officeart/2005/8/layout/radial1"/>
    <dgm:cxn modelId="{9CECC03C-2023-42AC-BA17-2AEC45079C0E}" type="presOf" srcId="{64860AB7-2935-425E-A094-EB26250190DD}" destId="{286B6D5A-CEA3-44EF-9F13-3C3C4B1D1A96}" srcOrd="0" destOrd="0" presId="urn:microsoft.com/office/officeart/2005/8/layout/radial1"/>
    <dgm:cxn modelId="{17BCF0EC-C8E6-4B39-B939-100476847C77}" type="presOf" srcId="{72154728-FD4D-41ED-92CF-7A3F589CE96E}" destId="{46EDC748-20AE-48DE-8303-C71DA77FFCAD}" srcOrd="0" destOrd="0" presId="urn:microsoft.com/office/officeart/2005/8/layout/radial1"/>
    <dgm:cxn modelId="{E24E131F-122D-4FF6-B5C6-FC7CCB420E88}" srcId="{1D83D588-3C5D-465E-90D0-775D36CA47A4}" destId="{72154728-FD4D-41ED-92CF-7A3F589CE96E}" srcOrd="0" destOrd="0" parTransId="{AD0B6A55-0CAE-4D04-831E-BEA21B5652D4}" sibTransId="{D530DED6-734C-4F52-BFBA-DEF253912A32}"/>
    <dgm:cxn modelId="{844D4586-0C01-4DD6-B3F5-95A9E8795C24}" type="presParOf" srcId="{7EE55D56-F947-4F73-A97B-29756A547200}" destId="{33555DE3-5161-40C4-94CE-CA1093E63930}" srcOrd="0" destOrd="0" presId="urn:microsoft.com/office/officeart/2005/8/layout/radial1"/>
    <dgm:cxn modelId="{1A90EA3B-C802-42DB-93A1-1A7F177619CE}" type="presParOf" srcId="{7EE55D56-F947-4F73-A97B-29756A547200}" destId="{7A3D19DC-9D42-439E-AA64-4CB9466F532C}" srcOrd="1" destOrd="0" presId="urn:microsoft.com/office/officeart/2005/8/layout/radial1"/>
    <dgm:cxn modelId="{8039575A-AD7E-4959-90E8-C4E4C7415643}" type="presParOf" srcId="{7A3D19DC-9D42-439E-AA64-4CB9466F532C}" destId="{D0E2F0F9-197A-4DD5-AE36-F67B59AE4A6F}" srcOrd="0" destOrd="0" presId="urn:microsoft.com/office/officeart/2005/8/layout/radial1"/>
    <dgm:cxn modelId="{3E3F5A80-6791-4403-A8D2-5C9EF7ECE2E9}" type="presParOf" srcId="{7EE55D56-F947-4F73-A97B-29756A547200}" destId="{46EDC748-20AE-48DE-8303-C71DA77FFCAD}" srcOrd="2" destOrd="0" presId="urn:microsoft.com/office/officeart/2005/8/layout/radial1"/>
    <dgm:cxn modelId="{E507DC2A-C68F-4667-844C-D3AF2302CED6}" type="presParOf" srcId="{7EE55D56-F947-4F73-A97B-29756A547200}" destId="{286B6D5A-CEA3-44EF-9F13-3C3C4B1D1A96}" srcOrd="3" destOrd="0" presId="urn:microsoft.com/office/officeart/2005/8/layout/radial1"/>
    <dgm:cxn modelId="{2D2C50BE-1C88-49F1-A4CD-99F3D6E9A417}" type="presParOf" srcId="{286B6D5A-CEA3-44EF-9F13-3C3C4B1D1A96}" destId="{068CFAEB-9111-4127-9F8E-4074031A4B85}" srcOrd="0" destOrd="0" presId="urn:microsoft.com/office/officeart/2005/8/layout/radial1"/>
    <dgm:cxn modelId="{EC5DE9C2-9649-4360-BF1D-96DDE00BB7F8}" type="presParOf" srcId="{7EE55D56-F947-4F73-A97B-29756A547200}" destId="{0E1928E4-2959-4259-BC60-895FD5E1AFBB}" srcOrd="4" destOrd="0" presId="urn:microsoft.com/office/officeart/2005/8/layout/radial1"/>
    <dgm:cxn modelId="{842F7922-2FDA-4D4A-A3DF-EF6621F80275}" type="presParOf" srcId="{7EE55D56-F947-4F73-A97B-29756A547200}" destId="{DE446D5B-6E13-4F73-A847-7CB65AE88F10}" srcOrd="5" destOrd="0" presId="urn:microsoft.com/office/officeart/2005/8/layout/radial1"/>
    <dgm:cxn modelId="{15A094D3-4928-4C4E-9BFC-94C5903B05D6}" type="presParOf" srcId="{DE446D5B-6E13-4F73-A847-7CB65AE88F10}" destId="{D79AA92A-8CA5-4892-8D03-C9553031B855}" srcOrd="0" destOrd="0" presId="urn:microsoft.com/office/officeart/2005/8/layout/radial1"/>
    <dgm:cxn modelId="{401C79AD-1B24-45C9-BD6F-38255DB6B93D}" type="presParOf" srcId="{7EE55D56-F947-4F73-A97B-29756A547200}" destId="{BBD2A2BE-B827-4E2C-BBC9-C95EDFE8455E}" srcOrd="6" destOrd="0" presId="urn:microsoft.com/office/officeart/2005/8/layout/radial1"/>
    <dgm:cxn modelId="{795CAC06-3B19-46B4-A980-291283246F1A}" type="presParOf" srcId="{7EE55D56-F947-4F73-A97B-29756A547200}" destId="{DC358B88-D680-48F9-B049-5D14CC14859E}" srcOrd="7" destOrd="0" presId="urn:microsoft.com/office/officeart/2005/8/layout/radial1"/>
    <dgm:cxn modelId="{A532997F-5840-46DD-855C-99EB78A1D8A6}" type="presParOf" srcId="{DC358B88-D680-48F9-B049-5D14CC14859E}" destId="{70A3893B-FE63-49C8-8642-585296A451F6}" srcOrd="0" destOrd="0" presId="urn:microsoft.com/office/officeart/2005/8/layout/radial1"/>
    <dgm:cxn modelId="{3B1B3774-A87E-499C-98DF-5118BE841C77}" type="presParOf" srcId="{7EE55D56-F947-4F73-A97B-29756A547200}" destId="{9B86CD3F-CB57-445B-B6F8-908F7CAE209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555DE3-5161-40C4-94CE-CA1093E63930}">
      <dsp:nvSpPr>
        <dsp:cNvPr id="0" name=""/>
        <dsp:cNvSpPr/>
      </dsp:nvSpPr>
      <dsp:spPr>
        <a:xfrm>
          <a:off x="3566018" y="2269874"/>
          <a:ext cx="1724946" cy="17249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>
              <a:solidFill>
                <a:schemeClr val="tx1"/>
              </a:solidFill>
            </a:rPr>
            <a:t>ИС</a:t>
          </a:r>
          <a:endParaRPr lang="ru-RU" sz="6500" b="1" kern="1200" dirty="0">
            <a:solidFill>
              <a:schemeClr val="tx1"/>
            </a:solidFill>
          </a:endParaRPr>
        </a:p>
      </dsp:txBody>
      <dsp:txXfrm>
        <a:off x="3566018" y="2269874"/>
        <a:ext cx="1724946" cy="1724946"/>
      </dsp:txXfrm>
    </dsp:sp>
    <dsp:sp modelId="{7A3D19DC-9D42-439E-AA64-4CB9466F532C}">
      <dsp:nvSpPr>
        <dsp:cNvPr id="0" name=""/>
        <dsp:cNvSpPr/>
      </dsp:nvSpPr>
      <dsp:spPr>
        <a:xfrm rot="16156773">
          <a:off x="4172011" y="2009848"/>
          <a:ext cx="485171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485171" y="17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156773">
        <a:off x="4402467" y="2015246"/>
        <a:ext cx="24258" cy="24258"/>
      </dsp:txXfrm>
    </dsp:sp>
    <dsp:sp modelId="{46EDC748-20AE-48DE-8303-C71DA77FFCAD}">
      <dsp:nvSpPr>
        <dsp:cNvPr id="0" name=""/>
        <dsp:cNvSpPr/>
      </dsp:nvSpPr>
      <dsp:spPr>
        <a:xfrm>
          <a:off x="3538228" y="59930"/>
          <a:ext cx="1724946" cy="17249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tx1"/>
              </a:solidFill>
            </a:rPr>
            <a:t>Имена людей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3538228" y="59930"/>
        <a:ext cx="1724946" cy="1724946"/>
      </dsp:txXfrm>
    </dsp:sp>
    <dsp:sp modelId="{286B6D5A-CEA3-44EF-9F13-3C3C4B1D1A96}">
      <dsp:nvSpPr>
        <dsp:cNvPr id="0" name=""/>
        <dsp:cNvSpPr/>
      </dsp:nvSpPr>
      <dsp:spPr>
        <a:xfrm>
          <a:off x="5290965" y="3114820"/>
          <a:ext cx="520925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520925" y="17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38405" y="3119324"/>
        <a:ext cx="26046" cy="26046"/>
      </dsp:txXfrm>
    </dsp:sp>
    <dsp:sp modelId="{0E1928E4-2959-4259-BC60-895FD5E1AFBB}">
      <dsp:nvSpPr>
        <dsp:cNvPr id="0" name=""/>
        <dsp:cNvSpPr/>
      </dsp:nvSpPr>
      <dsp:spPr>
        <a:xfrm>
          <a:off x="5811891" y="2269874"/>
          <a:ext cx="1724946" cy="17249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Названия организаций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5811891" y="2269874"/>
        <a:ext cx="1724946" cy="1724946"/>
      </dsp:txXfrm>
    </dsp:sp>
    <dsp:sp modelId="{DE446D5B-6E13-4F73-A847-7CB65AE88F10}">
      <dsp:nvSpPr>
        <dsp:cNvPr id="0" name=""/>
        <dsp:cNvSpPr/>
      </dsp:nvSpPr>
      <dsp:spPr>
        <a:xfrm rot="5347863">
          <a:off x="4174707" y="4248136"/>
          <a:ext cx="541947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541947" y="17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347863">
        <a:off x="4432132" y="4252115"/>
        <a:ext cx="27097" cy="27097"/>
      </dsp:txXfrm>
    </dsp:sp>
    <dsp:sp modelId="{BBD2A2BE-B827-4E2C-BBC9-C95EDFE8455E}">
      <dsp:nvSpPr>
        <dsp:cNvPr id="0" name=""/>
        <dsp:cNvSpPr/>
      </dsp:nvSpPr>
      <dsp:spPr>
        <a:xfrm>
          <a:off x="3600397" y="4536507"/>
          <a:ext cx="1724946" cy="17249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Художеств.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произведения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600397" y="4536507"/>
        <a:ext cx="1724946" cy="1724946"/>
      </dsp:txXfrm>
    </dsp:sp>
    <dsp:sp modelId="{DC358B88-D680-48F9-B049-5D14CC14859E}">
      <dsp:nvSpPr>
        <dsp:cNvPr id="0" name=""/>
        <dsp:cNvSpPr/>
      </dsp:nvSpPr>
      <dsp:spPr>
        <a:xfrm rot="10800000">
          <a:off x="3045092" y="3114820"/>
          <a:ext cx="520925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520925" y="17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292532" y="3119324"/>
        <a:ext cx="26046" cy="26046"/>
      </dsp:txXfrm>
    </dsp:sp>
    <dsp:sp modelId="{9B86CD3F-CB57-445B-B6F8-908F7CAE2098}">
      <dsp:nvSpPr>
        <dsp:cNvPr id="0" name=""/>
        <dsp:cNvSpPr/>
      </dsp:nvSpPr>
      <dsp:spPr>
        <a:xfrm>
          <a:off x="1320145" y="2269874"/>
          <a:ext cx="1724946" cy="17249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Топонимы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320145" y="2269874"/>
        <a:ext cx="1724946" cy="1724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956C0-5C36-49F8-9184-71818A0E03E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8C796-5264-48CB-90BC-8652F66A1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4249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C796-5264-48CB-90BC-8652F66A1B5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0184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746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502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430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707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157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957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857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01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99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1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91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234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980728"/>
            <a:ext cx="5723468" cy="2016224"/>
          </a:xfrm>
        </p:spPr>
        <p:txBody>
          <a:bodyPr>
            <a:noAutofit/>
          </a:bodyPr>
          <a:lstStyle/>
          <a:p>
            <a:r>
              <a:rPr lang="ru-RU" sz="6800" b="1" dirty="0" smtClean="0"/>
              <a:t>Перевод имен собственных</a:t>
            </a:r>
            <a:endParaRPr lang="ru-RU" sz="6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Дарья Валерьевна Иванова,</a:t>
            </a:r>
          </a:p>
          <a:p>
            <a:r>
              <a:rPr lang="ru-RU" sz="1900" dirty="0" smtClean="0">
                <a:solidFill>
                  <a:schemeClr val="tx1"/>
                </a:solidFill>
              </a:rPr>
              <a:t>д</a:t>
            </a:r>
            <a:r>
              <a:rPr lang="ru-RU" sz="1900" dirty="0" smtClean="0">
                <a:solidFill>
                  <a:schemeClr val="tx1"/>
                </a:solidFill>
              </a:rPr>
              <a:t>оцент кафедры английского языка </a:t>
            </a:r>
          </a:p>
          <a:p>
            <a:r>
              <a:rPr lang="ru-RU" sz="1900" dirty="0" smtClean="0">
                <a:solidFill>
                  <a:schemeClr val="tx1"/>
                </a:solidFill>
              </a:rPr>
              <a:t>для </a:t>
            </a:r>
            <a:r>
              <a:rPr lang="ru-RU" sz="1900" dirty="0" smtClean="0">
                <a:solidFill>
                  <a:schemeClr val="tx1"/>
                </a:solidFill>
              </a:rPr>
              <a:t>гуманитарных направлений и специальностей,</a:t>
            </a:r>
          </a:p>
          <a:p>
            <a:r>
              <a:rPr lang="ru-RU" sz="1900" dirty="0" smtClean="0">
                <a:solidFill>
                  <a:schemeClr val="tx1"/>
                </a:solidFill>
              </a:rPr>
              <a:t>СГУ им. </a:t>
            </a:r>
            <a:r>
              <a:rPr lang="ru-RU" sz="1900" smtClean="0">
                <a:solidFill>
                  <a:schemeClr val="tx1"/>
                </a:solidFill>
              </a:rPr>
              <a:t>Н.Г. Чернышевского</a:t>
            </a:r>
            <a:endParaRPr lang="ru-RU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94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Принцип практической транскрипции с элементами транслитерации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en-US" sz="4400" dirty="0"/>
              <a:t>Hermione Granger</a:t>
            </a:r>
            <a:r>
              <a:rPr lang="ru-RU" sz="4400" dirty="0"/>
              <a:t> </a:t>
            </a:r>
            <a:r>
              <a:rPr lang="en-US" sz="4400" dirty="0"/>
              <a:t>= </a:t>
            </a:r>
            <a:endParaRPr lang="ru-RU" sz="4400" dirty="0" smtClean="0"/>
          </a:p>
          <a:p>
            <a:pPr marL="0" indent="0">
              <a:buNone/>
            </a:pPr>
            <a:r>
              <a:rPr lang="ru-RU" sz="4400" u="sng" dirty="0" err="1" smtClean="0"/>
              <a:t>Гермиона</a:t>
            </a:r>
            <a:r>
              <a:rPr lang="ru-RU" sz="4400" dirty="0" smtClean="0"/>
              <a:t> </a:t>
            </a:r>
            <a:r>
              <a:rPr lang="ru-RU" sz="4400" dirty="0" err="1"/>
              <a:t>Грейнджер</a:t>
            </a:r>
            <a:r>
              <a:rPr lang="ru-RU" sz="4400" dirty="0"/>
              <a:t>  </a:t>
            </a:r>
            <a:endParaRPr lang="ru-RU" sz="4400" dirty="0" smtClean="0"/>
          </a:p>
          <a:p>
            <a:pPr marL="0" indent="0">
              <a:buNone/>
            </a:pPr>
            <a:r>
              <a:rPr lang="ru-RU" sz="4400" dirty="0" err="1" smtClean="0"/>
              <a:t>Хёмайни</a:t>
            </a:r>
            <a:r>
              <a:rPr lang="ru-RU" sz="4400" dirty="0" smtClean="0"/>
              <a:t> </a:t>
            </a:r>
            <a:endParaRPr lang="ru-RU" sz="4400" dirty="0"/>
          </a:p>
          <a:p>
            <a:pPr marL="0" indent="0">
              <a:buNone/>
            </a:pPr>
            <a:r>
              <a:rPr lang="ru-RU" sz="4400" dirty="0" err="1"/>
              <a:t>Х</a:t>
            </a:r>
            <a:r>
              <a:rPr lang="ru-RU" sz="4400" dirty="0" err="1" smtClean="0"/>
              <a:t>ермионе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449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b="1" dirty="0" smtClean="0"/>
              <a:t>Учет национально-языковой принадлежности имени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229600" cy="4525963"/>
          </a:xfrm>
        </p:spPr>
        <p:txBody>
          <a:bodyPr numCol="3">
            <a:normAutofit/>
          </a:bodyPr>
          <a:lstStyle/>
          <a:p>
            <a:pPr eaLnBrk="1" hangingPunct="1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4000" dirty="0" smtClean="0">
                <a:latin typeface="Arial" pitchFamily="34" charset="0"/>
                <a:cs typeface="Arial" pitchFamily="34" charset="0"/>
              </a:rPr>
              <a:t>Lin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Tang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4000" dirty="0" smtClean="0">
                <a:latin typeface="Arial" pitchFamily="34" charset="0"/>
                <a:cs typeface="Arial" pitchFamily="34" charset="0"/>
              </a:rPr>
              <a:t>Chen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Jian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endParaRPr lang="ru-RU" sz="40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Лин Танг</a:t>
            </a:r>
          </a:p>
          <a:p>
            <a:pPr eaLnBrk="1" hangingPunct="1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Чен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Джиан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Линь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Тан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ru-RU" sz="4000" dirty="0" err="1">
                <a:latin typeface="Arial" pitchFamily="34" charset="0"/>
                <a:cs typeface="Arial" pitchFamily="34" charset="0"/>
              </a:rPr>
              <a:t>Чжэнь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>
                <a:latin typeface="Arial" pitchFamily="34" charset="0"/>
                <a:cs typeface="Arial" pitchFamily="34" charset="0"/>
              </a:rPr>
              <a:t>Цзянь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76653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b="1" dirty="0" smtClean="0"/>
              <a:t>Учет национально-языковой принадлежности имени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4400" b="1" dirty="0" smtClean="0"/>
              <a:t>Toshiba</a:t>
            </a:r>
            <a:r>
              <a:rPr lang="ru-RU" sz="4400" dirty="0" smtClean="0"/>
              <a:t> – </a:t>
            </a:r>
            <a:r>
              <a:rPr lang="ru-RU" sz="4400" b="1" dirty="0" smtClean="0"/>
              <a:t>Тошиба </a:t>
            </a:r>
          </a:p>
          <a:p>
            <a:pPr marL="0" indent="0" eaLnBrk="1" hangingPunct="1">
              <a:buNone/>
            </a:pPr>
            <a:r>
              <a:rPr lang="ru-RU" sz="4400" dirty="0"/>
              <a:t> </a:t>
            </a:r>
            <a:r>
              <a:rPr lang="ru-RU" sz="4400" dirty="0" smtClean="0"/>
              <a:t>  (правильно </a:t>
            </a:r>
            <a:r>
              <a:rPr lang="ru-RU" sz="4400" b="1" dirty="0" err="1" smtClean="0"/>
              <a:t>Тосиба</a:t>
            </a:r>
            <a:r>
              <a:rPr lang="ru-RU" sz="4400" dirty="0" smtClean="0"/>
              <a:t>)</a:t>
            </a:r>
            <a:endParaRPr lang="en-US" sz="4400" dirty="0" smtClean="0"/>
          </a:p>
          <a:p>
            <a:pPr eaLnBrk="1" hangingPunct="1"/>
            <a:r>
              <a:rPr lang="en-US" sz="4400" b="1" dirty="0" smtClean="0"/>
              <a:t>Hitachi</a:t>
            </a:r>
            <a:r>
              <a:rPr lang="ru-RU" sz="4400" dirty="0" smtClean="0"/>
              <a:t> – </a:t>
            </a:r>
            <a:r>
              <a:rPr lang="ru-RU" sz="4400" b="1" dirty="0" smtClean="0"/>
              <a:t>Хитачи </a:t>
            </a:r>
          </a:p>
          <a:p>
            <a:pPr marL="0" indent="0" eaLnBrk="1" hangingPunct="1">
              <a:buNone/>
            </a:pPr>
            <a:r>
              <a:rPr lang="ru-RU" sz="4400" dirty="0"/>
              <a:t> </a:t>
            </a:r>
            <a:r>
              <a:rPr lang="ru-RU" sz="4400" dirty="0" smtClean="0"/>
              <a:t>  (правильно </a:t>
            </a:r>
            <a:r>
              <a:rPr lang="ru-RU" sz="4400" b="1" dirty="0" err="1" smtClean="0"/>
              <a:t>Хитати</a:t>
            </a:r>
            <a:r>
              <a:rPr lang="ru-RU" sz="4400" dirty="0" smtClean="0"/>
              <a:t>) </a:t>
            </a:r>
            <a:endParaRPr lang="en-US" sz="4400" dirty="0" smtClean="0"/>
          </a:p>
          <a:p>
            <a:pPr eaLnBrk="1" hangingPunct="1"/>
            <a:r>
              <a:rPr lang="en-US" sz="4400" b="1" dirty="0" smtClean="0"/>
              <a:t>Samsung</a:t>
            </a:r>
            <a:r>
              <a:rPr lang="ru-RU" sz="4400" dirty="0" smtClean="0"/>
              <a:t> – </a:t>
            </a:r>
            <a:r>
              <a:rPr lang="ru-RU" sz="4400" b="1" dirty="0" smtClean="0"/>
              <a:t>Самсунг</a:t>
            </a:r>
          </a:p>
          <a:p>
            <a:pPr marL="0" indent="0" eaLnBrk="1" hangingPunct="1">
              <a:buNone/>
            </a:pPr>
            <a:r>
              <a:rPr lang="ru-RU" sz="4400" dirty="0"/>
              <a:t> </a:t>
            </a:r>
            <a:r>
              <a:rPr lang="ru-RU" sz="4400" dirty="0" smtClean="0"/>
              <a:t>   (правильно </a:t>
            </a:r>
            <a:r>
              <a:rPr lang="ru-RU" sz="4400" b="1" dirty="0" smtClean="0"/>
              <a:t>Самсон</a:t>
            </a:r>
            <a:r>
              <a:rPr lang="ru-RU" sz="4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3896891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Принцип благозвучия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400" dirty="0" smtClean="0">
                <a:latin typeface="Arial" pitchFamily="34" charset="0"/>
                <a:cs typeface="Arial" pitchFamily="34" charset="0"/>
              </a:rPr>
              <a:t>Herbert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- Герберт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4400" dirty="0" smtClean="0">
                <a:latin typeface="Arial" pitchFamily="34" charset="0"/>
                <a:cs typeface="Arial" pitchFamily="34" charset="0"/>
              </a:rPr>
              <a:t>Herman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- Герман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4400" dirty="0" smtClean="0">
                <a:latin typeface="Arial" pitchFamily="34" charset="0"/>
                <a:cs typeface="Arial" pitchFamily="34" charset="0"/>
              </a:rPr>
              <a:t>Harry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- Гарри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endParaRPr lang="ru-RU" sz="4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92191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Учет исторической традиции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King Charles </a:t>
            </a:r>
            <a:r>
              <a:rPr lang="en-US" sz="4400" dirty="0"/>
              <a:t>–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Карл</a:t>
            </a:r>
            <a:endParaRPr lang="ru-RU" sz="4400" dirty="0">
              <a:latin typeface="Arial" pitchFamily="34" charset="0"/>
              <a:cs typeface="Arial" pitchFamily="34" charset="0"/>
            </a:endParaRPr>
          </a:p>
          <a:p>
            <a:r>
              <a:rPr lang="en-US" sz="4400" dirty="0">
                <a:latin typeface="Arial" pitchFamily="34" charset="0"/>
                <a:cs typeface="Arial" pitchFamily="34" charset="0"/>
              </a:rPr>
              <a:t>Prince Charles </a:t>
            </a:r>
            <a:r>
              <a:rPr lang="en-US" sz="4400" dirty="0" smtClean="0"/>
              <a:t>–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Чарлз</a:t>
            </a:r>
          </a:p>
          <a:p>
            <a:r>
              <a:rPr lang="en-US" sz="4400" dirty="0">
                <a:latin typeface="Arial" pitchFamily="34" charset="0"/>
                <a:cs typeface="Arial" pitchFamily="34" charset="0"/>
              </a:rPr>
              <a:t>King George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/>
              <a:t>–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Георг </a:t>
            </a:r>
          </a:p>
          <a:p>
            <a:r>
              <a:rPr lang="en-US" sz="4400" dirty="0">
                <a:latin typeface="Arial" pitchFamily="34" charset="0"/>
                <a:cs typeface="Arial" pitchFamily="34" charset="0"/>
              </a:rPr>
              <a:t>Prince George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/>
              <a:t>–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Джордж</a:t>
            </a:r>
          </a:p>
          <a:p>
            <a:endParaRPr lang="ru-RU" dirty="0"/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8311583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Рекомендации переводчику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Убедиться, что данное слово – именно имя собственное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Определить, к какому классу предметов относится имя собственное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Определить национально-языковую принадлежность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Проверить, не имеет ли имя собственное традиционных соответствий.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Принять переводческое решение с учетом всех компонентов </a:t>
            </a:r>
          </a:p>
        </p:txBody>
      </p:sp>
    </p:spTree>
    <p:extLst>
      <p:ext uri="{BB962C8B-B14F-4D97-AF65-F5344CB8AC3E}">
        <p14:creationId xmlns:p14="http://schemas.microsoft.com/office/powerpoint/2010/main" xmlns="" val="21604139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Антропонимы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1105286"/>
            <a:ext cx="7313220" cy="5492066"/>
          </a:xfrm>
        </p:spPr>
      </p:pic>
    </p:spTree>
    <p:extLst>
      <p:ext uri="{BB962C8B-B14F-4D97-AF65-F5344CB8AC3E}">
        <p14:creationId xmlns:p14="http://schemas.microsoft.com/office/powerpoint/2010/main" xmlns="" val="2632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b="1" dirty="0" smtClean="0"/>
              <a:t>Множественные</a:t>
            </a:r>
            <a:r>
              <a:rPr lang="en-US" b="1" dirty="0" smtClean="0"/>
              <a:t> </a:t>
            </a:r>
            <a:r>
              <a:rPr lang="ru-RU" b="1" dirty="0" smtClean="0"/>
              <a:t>и единичные</a:t>
            </a:r>
            <a:r>
              <a:rPr lang="ru-RU" dirty="0" smtClean="0"/>
              <a:t> а</a:t>
            </a:r>
            <a:r>
              <a:rPr lang="ru-RU" b="1" dirty="0" smtClean="0"/>
              <a:t>нтропонимы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800" dirty="0" smtClean="0">
                <a:latin typeface="Arial" pitchFamily="34" charset="0"/>
                <a:cs typeface="Arial" pitchFamily="34" charset="0"/>
              </a:rPr>
              <a:t>John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Elizabeth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Smith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Stevenson</a:t>
            </a:r>
            <a:endParaRPr lang="ru-RU" sz="4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800" dirty="0">
                <a:latin typeface="Arial" pitchFamily="34" charset="0"/>
                <a:cs typeface="Arial" pitchFamily="34" charset="0"/>
              </a:rPr>
              <a:t>Plato</a:t>
            </a:r>
            <a:r>
              <a:rPr lang="ru-RU" sz="4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Shakespeare</a:t>
            </a:r>
            <a:r>
              <a:rPr lang="ru-RU" sz="4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Darwin</a:t>
            </a:r>
            <a:r>
              <a:rPr lang="ru-RU" sz="4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Einstein</a:t>
            </a:r>
            <a:endParaRPr lang="ru-RU" sz="48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8222657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Английские личные имена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/>
              <a:t>Henry</a:t>
            </a:r>
            <a:r>
              <a:rPr lang="ru-RU" sz="4800" dirty="0" smtClean="0"/>
              <a:t> </a:t>
            </a:r>
            <a:r>
              <a:rPr lang="en-US" sz="4800" dirty="0" smtClean="0"/>
              <a:t>Ford</a:t>
            </a:r>
            <a:r>
              <a:rPr lang="ru-RU" sz="4800" dirty="0"/>
              <a:t> </a:t>
            </a:r>
            <a:r>
              <a:rPr lang="ru-RU" sz="4800" dirty="0" smtClean="0"/>
              <a:t> и </a:t>
            </a:r>
            <a:r>
              <a:rPr lang="en-US" sz="4800" dirty="0" smtClean="0"/>
              <a:t>Harry</a:t>
            </a:r>
            <a:r>
              <a:rPr lang="ru-RU" sz="4800" dirty="0" smtClean="0"/>
              <a:t> </a:t>
            </a:r>
            <a:r>
              <a:rPr lang="en-US" sz="4800" dirty="0" smtClean="0"/>
              <a:t>Truman</a:t>
            </a:r>
            <a:endParaRPr lang="ru-RU" sz="4800" dirty="0" smtClean="0"/>
          </a:p>
          <a:p>
            <a:pPr eaLnBrk="1" hangingPunct="1"/>
            <a:endParaRPr lang="ru-RU" sz="4800" dirty="0" smtClean="0"/>
          </a:p>
          <a:p>
            <a:r>
              <a:rPr lang="en-US" sz="4800" dirty="0"/>
              <a:t>Tony </a:t>
            </a:r>
            <a:r>
              <a:rPr lang="en-US" sz="4800" dirty="0" smtClean="0"/>
              <a:t>Blair</a:t>
            </a:r>
            <a:endParaRPr lang="ru-RU" sz="4800" dirty="0" smtClean="0"/>
          </a:p>
          <a:p>
            <a:pPr marL="0" indent="0">
              <a:buNone/>
            </a:pPr>
            <a:r>
              <a:rPr lang="ru-RU" sz="4800" dirty="0" smtClean="0"/>
              <a:t>   </a:t>
            </a:r>
            <a:r>
              <a:rPr lang="en-US" sz="4800" dirty="0" smtClean="0"/>
              <a:t>Bill Clinton</a:t>
            </a:r>
            <a:endParaRPr lang="ru-RU" sz="4800" dirty="0"/>
          </a:p>
          <a:p>
            <a:pPr marL="0" indent="0">
              <a:buNone/>
            </a:pPr>
            <a:r>
              <a:rPr lang="ru-RU" sz="4800" dirty="0" smtClean="0"/>
              <a:t>   </a:t>
            </a:r>
            <a:r>
              <a:rPr lang="en-US" sz="4800" dirty="0" smtClean="0"/>
              <a:t>Joe </a:t>
            </a:r>
            <a:r>
              <a:rPr lang="en-US" sz="4800" dirty="0"/>
              <a:t>Biden</a:t>
            </a:r>
            <a:endParaRPr lang="ru-RU" sz="4800" dirty="0"/>
          </a:p>
          <a:p>
            <a:pPr eaLnBrk="1" hangingPunct="1"/>
            <a:endParaRPr lang="ru-RU" sz="6000" dirty="0" smtClean="0"/>
          </a:p>
        </p:txBody>
      </p:sp>
    </p:spTree>
    <p:extLst>
      <p:ext uri="{BB962C8B-B14F-4D97-AF65-F5344CB8AC3E}">
        <p14:creationId xmlns:p14="http://schemas.microsoft.com/office/powerpoint/2010/main" xmlns="" val="16410657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Вариативность имени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ru-RU" sz="4000" dirty="0" smtClean="0"/>
              <a:t>Маргарет = Пегги</a:t>
            </a:r>
          </a:p>
          <a:p>
            <a:pPr eaLnBrk="1" hangingPunct="1"/>
            <a:r>
              <a:rPr lang="ru-RU" sz="4000" dirty="0" smtClean="0"/>
              <a:t>Мэри = </a:t>
            </a:r>
            <a:r>
              <a:rPr lang="ru-RU" sz="4000" dirty="0" err="1" smtClean="0"/>
              <a:t>Мэй</a:t>
            </a:r>
            <a:endParaRPr lang="ru-RU" sz="4000" dirty="0" smtClean="0"/>
          </a:p>
          <a:p>
            <a:pPr eaLnBrk="1" hangingPunct="1"/>
            <a:r>
              <a:rPr lang="ru-RU" sz="4000" dirty="0" smtClean="0"/>
              <a:t>Оливер = </a:t>
            </a:r>
            <a:r>
              <a:rPr lang="ru-RU" sz="4000" dirty="0" err="1" smtClean="0"/>
              <a:t>Нол</a:t>
            </a:r>
            <a:endParaRPr lang="ru-RU" sz="4000" dirty="0" smtClean="0"/>
          </a:p>
          <a:p>
            <a:pPr eaLnBrk="1" hangingPunct="1"/>
            <a:r>
              <a:rPr lang="ru-RU" sz="4000" dirty="0" smtClean="0"/>
              <a:t>Эдвард = Тед</a:t>
            </a:r>
          </a:p>
          <a:p>
            <a:pPr eaLnBrk="1" hangingPunct="1"/>
            <a:endParaRPr lang="en-US" sz="2000" dirty="0" smtClean="0"/>
          </a:p>
          <a:p>
            <a:r>
              <a:rPr lang="ru-RU" sz="4000" dirty="0" err="1" smtClean="0"/>
              <a:t>Эйб</a:t>
            </a:r>
            <a:r>
              <a:rPr lang="ru-RU" sz="4000" dirty="0" smtClean="0"/>
              <a:t> Линкольн =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</a:t>
            </a:r>
            <a:r>
              <a:rPr lang="ru-RU" sz="4000" dirty="0" smtClean="0"/>
              <a:t>Авраам Линкольн</a:t>
            </a:r>
            <a:r>
              <a:rPr lang="en-US" sz="4000" dirty="0" smtClean="0"/>
              <a:t> / </a:t>
            </a:r>
            <a:r>
              <a:rPr lang="ru-RU" sz="4000" dirty="0"/>
              <a:t>Линкольн</a:t>
            </a:r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7118650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5040560"/>
          </a:xfrm>
        </p:spPr>
        <p:txBody>
          <a:bodyPr>
            <a:noAutofit/>
          </a:bodyPr>
          <a:lstStyle/>
          <a:p>
            <a:r>
              <a:rPr lang="ru-RU" sz="4400" dirty="0" err="1"/>
              <a:t>Хуго</a:t>
            </a:r>
            <a:r>
              <a:rPr lang="ru-RU" sz="4400" dirty="0"/>
              <a:t> Босс </a:t>
            </a:r>
            <a:r>
              <a:rPr lang="ru-RU" sz="4400" dirty="0" smtClean="0"/>
              <a:t>и Виктор Гюго</a:t>
            </a:r>
          </a:p>
          <a:p>
            <a:r>
              <a:rPr lang="ru-RU" sz="4400" dirty="0" smtClean="0"/>
              <a:t>Эмма </a:t>
            </a:r>
            <a:r>
              <a:rPr lang="ru-RU" sz="4400" dirty="0"/>
              <a:t>Уотсон и </a:t>
            </a:r>
            <a:r>
              <a:rPr lang="ru-RU" sz="4400" dirty="0" smtClean="0"/>
              <a:t>доктор Ватсон</a:t>
            </a:r>
          </a:p>
          <a:p>
            <a:r>
              <a:rPr lang="en-US" sz="4400" dirty="0" smtClean="0"/>
              <a:t>Chen </a:t>
            </a:r>
            <a:r>
              <a:rPr lang="en-US" sz="4400" dirty="0" err="1"/>
              <a:t>Jian</a:t>
            </a:r>
            <a:r>
              <a:rPr lang="en-US" sz="4400" dirty="0"/>
              <a:t> </a:t>
            </a:r>
            <a:r>
              <a:rPr lang="en-US" sz="4400" dirty="0" smtClean="0"/>
              <a:t>≠</a:t>
            </a:r>
            <a:r>
              <a:rPr lang="ru-RU" sz="4400" dirty="0" smtClean="0"/>
              <a:t> </a:t>
            </a:r>
            <a:r>
              <a:rPr lang="ru-RU" sz="4400" dirty="0" err="1" smtClean="0"/>
              <a:t>Чен</a:t>
            </a:r>
            <a:r>
              <a:rPr lang="ru-RU" sz="4400" dirty="0" smtClean="0"/>
              <a:t> </a:t>
            </a:r>
            <a:r>
              <a:rPr lang="ru-RU" sz="4400" dirty="0" err="1" smtClean="0"/>
              <a:t>Джиан</a:t>
            </a:r>
            <a:endParaRPr lang="ru-RU" sz="4400" dirty="0" smtClean="0"/>
          </a:p>
          <a:p>
            <a:r>
              <a:rPr lang="en-US" sz="4400" dirty="0" smtClean="0"/>
              <a:t>Bobby </a:t>
            </a:r>
            <a:r>
              <a:rPr lang="en-US" sz="4400" dirty="0"/>
              <a:t>≠ </a:t>
            </a:r>
            <a:r>
              <a:rPr lang="ru-RU" sz="4400" dirty="0" smtClean="0"/>
              <a:t>Бобби</a:t>
            </a:r>
          </a:p>
          <a:p>
            <a:r>
              <a:rPr lang="ru-RU" sz="4400" dirty="0" err="1" smtClean="0"/>
              <a:t>Эйб</a:t>
            </a:r>
            <a:r>
              <a:rPr lang="ru-RU" sz="4400" dirty="0" smtClean="0"/>
              <a:t> = Линкольн</a:t>
            </a:r>
          </a:p>
          <a:p>
            <a:r>
              <a:rPr lang="ru-RU" sz="4400" dirty="0"/>
              <a:t>Г</a:t>
            </a:r>
            <a:r>
              <a:rPr lang="ru-RU" sz="4400" dirty="0" smtClean="0"/>
              <a:t>де </a:t>
            </a:r>
            <a:r>
              <a:rPr lang="ru-RU" sz="4400" dirty="0"/>
              <a:t>находится «Английский канал</a:t>
            </a:r>
            <a:r>
              <a:rPr lang="ru-RU" sz="4400" dirty="0" smtClean="0"/>
              <a:t>»?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29101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Русские имена и отчества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8373616" cy="5318051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Ivan</a:t>
            </a:r>
            <a:r>
              <a:rPr lang="ru-RU" sz="4000" dirty="0"/>
              <a:t> </a:t>
            </a:r>
            <a:r>
              <a:rPr lang="ru-RU" sz="4000" dirty="0" smtClean="0"/>
              <a:t>= </a:t>
            </a:r>
            <a:r>
              <a:rPr lang="en-US" sz="4000" dirty="0" err="1" smtClean="0"/>
              <a:t>Vanechka</a:t>
            </a:r>
            <a:endParaRPr lang="ru-RU" sz="4000" dirty="0"/>
          </a:p>
          <a:p>
            <a:r>
              <a:rPr lang="en-US" sz="4000" dirty="0" err="1" smtClean="0"/>
              <a:t>Shurik</a:t>
            </a:r>
            <a:r>
              <a:rPr lang="ru-RU" sz="4000" dirty="0" smtClean="0"/>
              <a:t> = </a:t>
            </a:r>
            <a:r>
              <a:rPr lang="en-US" sz="4000" dirty="0" err="1" smtClean="0"/>
              <a:t>Aleksandr</a:t>
            </a:r>
            <a:endParaRPr lang="ru-RU" sz="4000" dirty="0" smtClean="0"/>
          </a:p>
          <a:p>
            <a:r>
              <a:rPr lang="ru-RU" sz="4000" dirty="0"/>
              <a:t>Владимир Кузнецов </a:t>
            </a:r>
            <a:r>
              <a:rPr lang="ru-RU" sz="4000" dirty="0" smtClean="0"/>
              <a:t>= </a:t>
            </a:r>
            <a:r>
              <a:rPr lang="ru-RU" sz="4000" dirty="0"/>
              <a:t>Владимир </a:t>
            </a:r>
            <a:r>
              <a:rPr lang="ru-RU" sz="4000" dirty="0" smtClean="0"/>
              <a:t>Николаевич</a:t>
            </a:r>
          </a:p>
          <a:p>
            <a:endParaRPr lang="ru-RU" sz="2000" dirty="0" smtClean="0"/>
          </a:p>
          <a:p>
            <a:r>
              <a:rPr lang="ru-RU" sz="4000" dirty="0"/>
              <a:t>Следующий доклад сделает </a:t>
            </a:r>
            <a:r>
              <a:rPr lang="ru-RU" sz="4000" dirty="0" err="1"/>
              <a:t>Чернышова</a:t>
            </a:r>
            <a:r>
              <a:rPr lang="ru-RU" sz="4000" dirty="0"/>
              <a:t> Валентина Сергеевна – </a:t>
            </a:r>
            <a:r>
              <a:rPr lang="en-US" sz="4000" dirty="0"/>
              <a:t>The</a:t>
            </a:r>
            <a:r>
              <a:rPr lang="ru-RU" sz="4000" dirty="0"/>
              <a:t> </a:t>
            </a:r>
            <a:r>
              <a:rPr lang="en-US" sz="4000" dirty="0"/>
              <a:t>next</a:t>
            </a:r>
            <a:r>
              <a:rPr lang="ru-RU" sz="4000" dirty="0"/>
              <a:t> </a:t>
            </a:r>
            <a:r>
              <a:rPr lang="en-US" sz="4000" dirty="0"/>
              <a:t>speaker</a:t>
            </a:r>
            <a:r>
              <a:rPr lang="ru-RU" sz="4000" dirty="0"/>
              <a:t> </a:t>
            </a:r>
            <a:r>
              <a:rPr lang="en-US" sz="4000" dirty="0"/>
              <a:t>is</a:t>
            </a:r>
            <a:r>
              <a:rPr lang="ru-RU" sz="4000" dirty="0"/>
              <a:t> </a:t>
            </a:r>
            <a:r>
              <a:rPr lang="en-US" sz="4000" dirty="0" err="1"/>
              <a:t>Ms</a:t>
            </a:r>
            <a:r>
              <a:rPr lang="ru-RU" sz="4000" dirty="0"/>
              <a:t> </a:t>
            </a:r>
            <a:r>
              <a:rPr lang="en-US" sz="4000" dirty="0" err="1"/>
              <a:t>Valentina</a:t>
            </a:r>
            <a:r>
              <a:rPr lang="ru-RU" sz="4000" dirty="0"/>
              <a:t> </a:t>
            </a:r>
            <a:r>
              <a:rPr lang="en-US" sz="4000" dirty="0" err="1"/>
              <a:t>Chernyshova</a:t>
            </a:r>
            <a:endParaRPr lang="ru-RU" sz="4000" dirty="0"/>
          </a:p>
          <a:p>
            <a:endParaRPr lang="ru-RU" sz="4400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0980280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b="1" dirty="0" smtClean="0"/>
              <a:t>Переносные значения множественных антропонимов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sz="3000" dirty="0" smtClean="0"/>
              <a:t>Joe</a:t>
            </a:r>
            <a:r>
              <a:rPr lang="ru-RU" sz="3000" dirty="0" smtClean="0"/>
              <a:t>, </a:t>
            </a:r>
            <a:r>
              <a:rPr lang="en-US" sz="3000" dirty="0" smtClean="0"/>
              <a:t>Jack</a:t>
            </a:r>
            <a:r>
              <a:rPr lang="ru-RU" sz="3000" dirty="0" smtClean="0"/>
              <a:t>, </a:t>
            </a:r>
            <a:r>
              <a:rPr lang="en-US" sz="3000" dirty="0" smtClean="0"/>
              <a:t>Billy</a:t>
            </a:r>
            <a:r>
              <a:rPr lang="ru-RU" sz="3000" dirty="0" smtClean="0"/>
              <a:t>, </a:t>
            </a:r>
            <a:r>
              <a:rPr lang="en-US" sz="3000" dirty="0" smtClean="0"/>
              <a:t>Tom</a:t>
            </a:r>
            <a:r>
              <a:rPr lang="ru-RU" sz="3000" dirty="0" smtClean="0"/>
              <a:t>, </a:t>
            </a:r>
            <a:r>
              <a:rPr lang="en-US" sz="3000" dirty="0" smtClean="0"/>
              <a:t>Johnny</a:t>
            </a:r>
            <a:r>
              <a:rPr lang="ru-RU" sz="3000" dirty="0" smtClean="0"/>
              <a:t> – любой мужчина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Jane</a:t>
            </a:r>
            <a:r>
              <a:rPr lang="ru-RU" sz="3000" dirty="0" smtClean="0"/>
              <a:t>, </a:t>
            </a:r>
            <a:r>
              <a:rPr lang="en-US" sz="3000" dirty="0" smtClean="0"/>
              <a:t>Judy</a:t>
            </a:r>
            <a:r>
              <a:rPr lang="ru-RU" sz="3000" dirty="0" smtClean="0"/>
              <a:t> – любая женщина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Jock</a:t>
            </a:r>
            <a:r>
              <a:rPr lang="ru-RU" sz="3000" dirty="0" smtClean="0"/>
              <a:t>, </a:t>
            </a:r>
            <a:r>
              <a:rPr lang="en-US" sz="3000" dirty="0" smtClean="0"/>
              <a:t>Mack</a:t>
            </a:r>
            <a:r>
              <a:rPr lang="ru-RU" sz="3000" dirty="0" smtClean="0"/>
              <a:t> – шотландец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Paddy</a:t>
            </a:r>
            <a:r>
              <a:rPr lang="ru-RU" sz="3000" dirty="0" smtClean="0"/>
              <a:t> – ирландец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Tommy</a:t>
            </a:r>
            <a:r>
              <a:rPr lang="ru-RU" sz="3000" dirty="0" smtClean="0"/>
              <a:t> </a:t>
            </a:r>
            <a:r>
              <a:rPr lang="en-US" sz="3000" dirty="0" smtClean="0"/>
              <a:t>Atkins</a:t>
            </a:r>
            <a:r>
              <a:rPr lang="ru-RU" sz="3000" dirty="0" smtClean="0"/>
              <a:t> – солдат, служака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Dick</a:t>
            </a:r>
            <a:r>
              <a:rPr lang="ru-RU" sz="3000" dirty="0" smtClean="0"/>
              <a:t> – сыщик 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Bobby</a:t>
            </a:r>
            <a:r>
              <a:rPr lang="ru-RU" sz="3000" dirty="0" smtClean="0"/>
              <a:t> – (английский) полицейский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Darby</a:t>
            </a:r>
            <a:r>
              <a:rPr lang="ru-RU" sz="3000" dirty="0" smtClean="0"/>
              <a:t> </a:t>
            </a:r>
            <a:r>
              <a:rPr lang="en-US" sz="3000" dirty="0" smtClean="0"/>
              <a:t>and</a:t>
            </a:r>
            <a:r>
              <a:rPr lang="ru-RU" sz="3000" dirty="0" smtClean="0"/>
              <a:t> </a:t>
            </a:r>
            <a:r>
              <a:rPr lang="en-US" sz="3000" dirty="0" smtClean="0"/>
              <a:t>Joan</a:t>
            </a:r>
            <a:r>
              <a:rPr lang="ru-RU" sz="3000" dirty="0" smtClean="0"/>
              <a:t> – счастливая супружеская пара</a:t>
            </a:r>
          </a:p>
        </p:txBody>
      </p:sp>
    </p:spTree>
    <p:extLst>
      <p:ext uri="{BB962C8B-B14F-4D97-AF65-F5344CB8AC3E}">
        <p14:creationId xmlns:p14="http://schemas.microsoft.com/office/powerpoint/2010/main" xmlns="" val="196109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Женские английские имена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4800" dirty="0" smtClean="0"/>
              <a:t>Анна, Гертруда, </a:t>
            </a:r>
            <a:r>
              <a:rPr lang="ru-RU" sz="4800" dirty="0" err="1" smtClean="0"/>
              <a:t>Сибилла</a:t>
            </a:r>
            <a:r>
              <a:rPr lang="ru-RU" sz="4800" dirty="0" smtClean="0"/>
              <a:t>, </a:t>
            </a:r>
            <a:r>
              <a:rPr lang="ru-RU" sz="4800" dirty="0" err="1" smtClean="0"/>
              <a:t>Женевьева</a:t>
            </a:r>
            <a:r>
              <a:rPr lang="ru-RU" sz="4800" dirty="0" smtClean="0"/>
              <a:t>, Алиса, Сюзанна</a:t>
            </a:r>
          </a:p>
          <a:p>
            <a:pPr marL="0" indent="0" eaLnBrk="1" hangingPunct="1">
              <a:buNone/>
            </a:pPr>
            <a:endParaRPr lang="ru-RU" sz="4800" dirty="0" smtClean="0"/>
          </a:p>
          <a:p>
            <a:pPr eaLnBrk="1" hangingPunct="1"/>
            <a:r>
              <a:rPr lang="ru-RU" sz="4800" dirty="0" smtClean="0"/>
              <a:t>Анн, Гертруд, </a:t>
            </a:r>
            <a:r>
              <a:rPr lang="ru-RU" sz="4800" dirty="0" err="1" smtClean="0"/>
              <a:t>Сибил</a:t>
            </a:r>
            <a:r>
              <a:rPr lang="ru-RU" sz="4800" dirty="0" smtClean="0"/>
              <a:t>, </a:t>
            </a:r>
            <a:r>
              <a:rPr lang="ru-RU" sz="4800" dirty="0" err="1" smtClean="0"/>
              <a:t>Женевьев</a:t>
            </a:r>
            <a:r>
              <a:rPr lang="ru-RU" sz="4800" dirty="0" smtClean="0"/>
              <a:t>, Алис, </a:t>
            </a:r>
            <a:r>
              <a:rPr lang="ru-RU" sz="4800" dirty="0" err="1" smtClean="0"/>
              <a:t>Сузан</a:t>
            </a:r>
            <a:r>
              <a:rPr lang="ru-RU" sz="4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0763864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Женские </a:t>
            </a:r>
            <a:r>
              <a:rPr lang="ru-RU" b="1" dirty="0" smtClean="0"/>
              <a:t>русские фамилии</a:t>
            </a:r>
            <a:endParaRPr lang="ru-RU" dirty="0" smtClean="0"/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dirty="0" err="1" smtClean="0"/>
              <a:t>Mrs</a:t>
            </a:r>
            <a:r>
              <a:rPr lang="en-US" sz="4800" dirty="0" smtClean="0"/>
              <a:t> Nikolayev</a:t>
            </a:r>
          </a:p>
          <a:p>
            <a:pPr eaLnBrk="1" hangingPunct="1"/>
            <a:r>
              <a:rPr lang="en-US" sz="4800" dirty="0" smtClean="0"/>
              <a:t>Tereshkova</a:t>
            </a:r>
            <a:endParaRPr lang="ru-RU" sz="4800" dirty="0" smtClean="0"/>
          </a:p>
          <a:p>
            <a:r>
              <a:rPr lang="en-US" sz="4800" dirty="0" err="1" smtClean="0"/>
              <a:t>Mr</a:t>
            </a:r>
            <a:r>
              <a:rPr lang="en-US" sz="4800" dirty="0" smtClean="0"/>
              <a:t> and </a:t>
            </a:r>
            <a:r>
              <a:rPr lang="en-US" sz="4800" dirty="0" err="1" smtClean="0"/>
              <a:t>Mrs</a:t>
            </a:r>
            <a:r>
              <a:rPr lang="en-US" sz="4800" dirty="0"/>
              <a:t> Medvedev</a:t>
            </a:r>
            <a:endParaRPr lang="en-US" sz="4800" dirty="0" smtClean="0"/>
          </a:p>
          <a:p>
            <a:pPr eaLnBrk="1" hangingPunct="1"/>
            <a:r>
              <a:rPr lang="en-US" sz="4800" dirty="0" smtClean="0"/>
              <a:t>Svetlana </a:t>
            </a:r>
            <a:r>
              <a:rPr lang="en-US" sz="4800" dirty="0" err="1" smtClean="0"/>
              <a:t>Medvedeva</a:t>
            </a:r>
            <a:r>
              <a:rPr lang="en-US" sz="4800" dirty="0" smtClean="0"/>
              <a:t>, wife of Dmitry Medvedev</a:t>
            </a: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xmlns="" val="41759962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Топонимы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7570" y="1124744"/>
            <a:ext cx="7399259" cy="5544616"/>
          </a:xfrm>
        </p:spPr>
      </p:pic>
    </p:spTree>
    <p:extLst>
      <p:ext uri="{BB962C8B-B14F-4D97-AF65-F5344CB8AC3E}">
        <p14:creationId xmlns:p14="http://schemas.microsoft.com/office/powerpoint/2010/main" xmlns="" val="427510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Топонимы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English Channel</a:t>
            </a:r>
            <a:r>
              <a:rPr lang="ru-RU" sz="4800" dirty="0"/>
              <a:t> </a:t>
            </a:r>
            <a:r>
              <a:rPr lang="ru-RU" sz="4800" dirty="0" smtClean="0"/>
              <a:t>–</a:t>
            </a:r>
          </a:p>
          <a:p>
            <a:pPr mar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     </a:t>
            </a:r>
            <a:r>
              <a:rPr lang="ru-RU" sz="4800" dirty="0" err="1" smtClean="0"/>
              <a:t>А</a:t>
            </a:r>
            <a:r>
              <a:rPr lang="ru-RU" sz="4800" dirty="0" err="1"/>
              <a:t>̶н̶г̶л̶и̶й̶с̶к̶и̶й</a:t>
            </a:r>
            <a:r>
              <a:rPr lang="ru-RU" sz="4800" dirty="0"/>
              <a:t>̶ ̶</a:t>
            </a:r>
            <a:r>
              <a:rPr lang="ru-RU" sz="4800" dirty="0" err="1"/>
              <a:t>к̶а̶н̶а̶л</a:t>
            </a:r>
            <a:r>
              <a:rPr lang="ru-RU" sz="4800" dirty="0" smtClean="0"/>
              <a:t>̶</a:t>
            </a:r>
          </a:p>
          <a:p>
            <a:pPr marL="0" indent="0">
              <a:buNone/>
            </a:pPr>
            <a:r>
              <a:rPr lang="ru-RU" sz="4800" dirty="0" smtClean="0"/>
              <a:t>                 Ла-Манш </a:t>
            </a:r>
            <a:r>
              <a:rPr lang="ru-RU" sz="7200" dirty="0">
                <a:solidFill>
                  <a:srgbClr val="00B050"/>
                </a:solidFill>
                <a:sym typeface="Wingdings 2"/>
              </a:rPr>
              <a:t></a:t>
            </a:r>
            <a:endParaRPr lang="ru-RU" sz="72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xmlns="" val="5473542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/>
              <a:t>Нарицательные элементы адреса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square</a:t>
            </a:r>
            <a:r>
              <a:rPr lang="ru-RU" sz="4800" dirty="0" smtClean="0"/>
              <a:t> </a:t>
            </a:r>
            <a:r>
              <a:rPr lang="en-US" sz="4800" dirty="0"/>
              <a:t>– </a:t>
            </a:r>
            <a:r>
              <a:rPr lang="ru-RU" sz="4800" dirty="0" smtClean="0"/>
              <a:t>сквер </a:t>
            </a:r>
            <a:r>
              <a:rPr lang="en-US" sz="4800" dirty="0" smtClean="0"/>
              <a:t>/ </a:t>
            </a:r>
            <a:r>
              <a:rPr lang="ru-RU" sz="4800" dirty="0" smtClean="0"/>
              <a:t>площадь</a:t>
            </a:r>
            <a:r>
              <a:rPr lang="en-US" sz="4800" dirty="0" smtClean="0"/>
              <a:t>?</a:t>
            </a:r>
            <a:endParaRPr lang="ru-RU" sz="4800" dirty="0" smtClean="0"/>
          </a:p>
          <a:p>
            <a:r>
              <a:rPr lang="en-US" sz="4800" dirty="0"/>
              <a:t>s</a:t>
            </a:r>
            <a:r>
              <a:rPr lang="en-US" sz="4800" dirty="0" smtClean="0"/>
              <a:t>treet </a:t>
            </a:r>
            <a:r>
              <a:rPr lang="en-US" sz="4800" dirty="0"/>
              <a:t>– </a:t>
            </a:r>
            <a:r>
              <a:rPr lang="ru-RU" sz="4800" dirty="0" smtClean="0"/>
              <a:t>стрит </a:t>
            </a:r>
            <a:r>
              <a:rPr lang="en-US" sz="4800" dirty="0" smtClean="0"/>
              <a:t>/ </a:t>
            </a:r>
            <a:r>
              <a:rPr lang="ru-RU" sz="4800" dirty="0" smtClean="0"/>
              <a:t>улица</a:t>
            </a:r>
            <a:r>
              <a:rPr lang="en-US" sz="4800" dirty="0" smtClean="0"/>
              <a:t>?</a:t>
            </a:r>
            <a:endParaRPr lang="ru-RU" sz="4800" dirty="0" smtClean="0"/>
          </a:p>
          <a:p>
            <a:r>
              <a:rPr lang="en-US" sz="4800" dirty="0"/>
              <a:t>b</a:t>
            </a:r>
            <a:r>
              <a:rPr lang="en-US" sz="4800" dirty="0" smtClean="0"/>
              <a:t>uilding</a:t>
            </a:r>
            <a:r>
              <a:rPr lang="ru-RU" sz="4800" dirty="0" smtClean="0"/>
              <a:t> </a:t>
            </a:r>
            <a:r>
              <a:rPr lang="en-US" sz="4800" dirty="0"/>
              <a:t>– </a:t>
            </a:r>
            <a:r>
              <a:rPr lang="ru-RU" sz="4800" dirty="0" err="1" smtClean="0"/>
              <a:t>билдинг</a:t>
            </a:r>
            <a:r>
              <a:rPr lang="ru-RU" sz="4800" dirty="0" smtClean="0"/>
              <a:t> </a:t>
            </a:r>
            <a:r>
              <a:rPr lang="en-US" sz="4800" dirty="0" smtClean="0"/>
              <a:t>/ </a:t>
            </a:r>
            <a:r>
              <a:rPr lang="ru-RU" sz="4800" dirty="0" smtClean="0"/>
              <a:t>здание </a:t>
            </a:r>
            <a:r>
              <a:rPr lang="en-US" sz="4800" dirty="0" smtClean="0"/>
              <a:t>?</a:t>
            </a:r>
            <a:endParaRPr lang="ru-RU" sz="4800" dirty="0" smtClean="0"/>
          </a:p>
          <a:p>
            <a:r>
              <a:rPr lang="en-US" sz="4800" dirty="0"/>
              <a:t>h</a:t>
            </a:r>
            <a:r>
              <a:rPr lang="en-US" sz="4800" dirty="0" smtClean="0"/>
              <a:t>ouse</a:t>
            </a:r>
            <a:r>
              <a:rPr lang="ru-RU" sz="4800" dirty="0" smtClean="0"/>
              <a:t> </a:t>
            </a:r>
            <a:r>
              <a:rPr lang="en-US" sz="4800" dirty="0"/>
              <a:t>– </a:t>
            </a:r>
            <a:r>
              <a:rPr lang="ru-RU" sz="4800" dirty="0" err="1" smtClean="0"/>
              <a:t>хаус</a:t>
            </a:r>
            <a:r>
              <a:rPr lang="ru-RU" sz="4800" dirty="0" smtClean="0"/>
              <a:t> </a:t>
            </a:r>
            <a:r>
              <a:rPr lang="en-US" sz="4800" dirty="0" smtClean="0"/>
              <a:t>/ </a:t>
            </a:r>
            <a:r>
              <a:rPr lang="ru-RU" sz="4800" dirty="0" smtClean="0"/>
              <a:t>дом</a:t>
            </a:r>
            <a:r>
              <a:rPr lang="en-US" sz="4800" dirty="0" smtClean="0"/>
              <a:t>?</a:t>
            </a: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xmlns="" val="36422138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Закрепленные топонимы</a:t>
            </a:r>
            <a:endParaRPr lang="ru-RU" dirty="0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Times Square </a:t>
            </a:r>
            <a:r>
              <a:rPr lang="en-US" sz="4400" dirty="0"/>
              <a:t>– </a:t>
            </a:r>
            <a:r>
              <a:rPr lang="ru-RU" sz="4400" dirty="0" smtClean="0"/>
              <a:t>Таймс</a:t>
            </a:r>
            <a:r>
              <a:rPr lang="en-US" sz="4400" dirty="0" smtClean="0"/>
              <a:t>-</a:t>
            </a:r>
            <a:r>
              <a:rPr lang="ru-RU" sz="4400" dirty="0" smtClean="0"/>
              <a:t>сквер</a:t>
            </a:r>
            <a:endParaRPr lang="en-US" sz="4400" dirty="0" smtClean="0"/>
          </a:p>
          <a:p>
            <a:r>
              <a:rPr lang="en-US" sz="4400" dirty="0" smtClean="0"/>
              <a:t>Empire State Building </a:t>
            </a:r>
            <a:r>
              <a:rPr lang="en-US" sz="4400" dirty="0"/>
              <a:t>– </a:t>
            </a:r>
            <a:r>
              <a:rPr lang="ru-RU" sz="4400" dirty="0" err="1" smtClean="0"/>
              <a:t>Эмпайр</a:t>
            </a:r>
            <a:r>
              <a:rPr lang="ru-RU" sz="4400" dirty="0" smtClean="0"/>
              <a:t> </a:t>
            </a:r>
            <a:r>
              <a:rPr lang="ru-RU" sz="4400" dirty="0" err="1" smtClean="0"/>
              <a:t>Стейт</a:t>
            </a:r>
            <a:r>
              <a:rPr lang="ru-RU" sz="4400" dirty="0" smtClean="0"/>
              <a:t> </a:t>
            </a:r>
            <a:r>
              <a:rPr lang="ru-RU" sz="4400" dirty="0" err="1" smtClean="0"/>
              <a:t>Билдинг</a:t>
            </a:r>
            <a:endParaRPr lang="en-US" sz="4400" dirty="0" smtClean="0"/>
          </a:p>
          <a:p>
            <a:r>
              <a:rPr lang="en-US" sz="4400" dirty="0" smtClean="0"/>
              <a:t>Fleet Street </a:t>
            </a:r>
            <a:r>
              <a:rPr lang="en-US" sz="4400" dirty="0"/>
              <a:t>– </a:t>
            </a:r>
            <a:r>
              <a:rPr lang="ru-RU" sz="4400" dirty="0" smtClean="0"/>
              <a:t>Флит</a:t>
            </a:r>
            <a:r>
              <a:rPr lang="en-US" sz="4400" dirty="0" smtClean="0"/>
              <a:t>-</a:t>
            </a:r>
            <a:r>
              <a:rPr lang="ru-RU" sz="4400" dirty="0" smtClean="0"/>
              <a:t>стрит</a:t>
            </a:r>
            <a:endParaRPr lang="en-US" sz="4400" dirty="0" smtClean="0"/>
          </a:p>
          <a:p>
            <a:r>
              <a:rPr lang="en-US" sz="4400" dirty="0" smtClean="0"/>
              <a:t>Wall Street </a:t>
            </a:r>
            <a:r>
              <a:rPr lang="en-US" sz="4400" dirty="0"/>
              <a:t>– </a:t>
            </a:r>
            <a:r>
              <a:rPr lang="ru-RU" sz="4400" dirty="0" err="1" smtClean="0"/>
              <a:t>Уолл</a:t>
            </a:r>
            <a:r>
              <a:rPr lang="en-US" sz="4400" dirty="0" smtClean="0"/>
              <a:t>-</a:t>
            </a:r>
            <a:r>
              <a:rPr lang="ru-RU" sz="4400" dirty="0" smtClean="0"/>
              <a:t>стрит</a:t>
            </a:r>
            <a:endParaRPr lang="en-US" sz="4400" dirty="0" smtClean="0"/>
          </a:p>
          <a:p>
            <a:r>
              <a:rPr lang="en-US" sz="4400" dirty="0" smtClean="0"/>
              <a:t>Hyde</a:t>
            </a:r>
            <a:r>
              <a:rPr lang="ru-RU" sz="4400" dirty="0" smtClean="0"/>
              <a:t> </a:t>
            </a:r>
            <a:r>
              <a:rPr lang="en-US" sz="4400" dirty="0" smtClean="0"/>
              <a:t>Park</a:t>
            </a:r>
            <a:r>
              <a:rPr lang="ru-RU" sz="4400" dirty="0" smtClean="0"/>
              <a:t> </a:t>
            </a:r>
            <a:r>
              <a:rPr lang="en-US" sz="4400" dirty="0"/>
              <a:t>– </a:t>
            </a:r>
            <a:r>
              <a:rPr lang="ru-RU" sz="4400" dirty="0" smtClean="0"/>
              <a:t>Гайд-парк</a:t>
            </a:r>
          </a:p>
        </p:txBody>
      </p:sp>
    </p:spTree>
    <p:extLst>
      <p:ext uri="{BB962C8B-B14F-4D97-AF65-F5344CB8AC3E}">
        <p14:creationId xmlns:p14="http://schemas.microsoft.com/office/powerpoint/2010/main" xmlns="" val="17534465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Переводы адресов в рамках деловой переписки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16668890"/>
              </p:ext>
            </p:extLst>
          </p:nvPr>
        </p:nvGraphicFramePr>
        <p:xfrm>
          <a:off x="611560" y="1556792"/>
          <a:ext cx="7416823" cy="473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2016"/>
                <a:gridCol w="2472016"/>
                <a:gridCol w="2472791"/>
              </a:tblGrid>
              <a:tr h="13247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solidFill>
                            <a:srgbClr val="002060"/>
                          </a:solidFill>
                          <a:effectLst/>
                        </a:rPr>
                        <a:t>Административн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</a:rPr>
                        <a:t>.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единица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Тексты литературного характера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Технические </a:t>
                      </a:r>
                      <a:r>
                        <a:rPr lang="ru-RU" sz="2400" smtClean="0">
                          <a:solidFill>
                            <a:srgbClr val="002060"/>
                          </a:solidFill>
                          <a:effectLst/>
                        </a:rPr>
                        <a:t>и</a:t>
                      </a:r>
                      <a:r>
                        <a:rPr lang="ru-RU" sz="2400" baseline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400" smtClean="0">
                          <a:solidFill>
                            <a:srgbClr val="002060"/>
                          </a:solidFill>
                          <a:effectLst/>
                        </a:rPr>
                        <a:t>юридические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тексты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район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district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district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иногда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rayon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область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region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oblast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округ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area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okrug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край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territory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kray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республика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republic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republic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856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Переводы адресов в рамках деловой переписки</a:t>
            </a:r>
            <a:endParaRPr lang="ru-RU" dirty="0" smtClean="0"/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Ивановская область </a:t>
            </a:r>
            <a:r>
              <a:rPr lang="en-US" sz="3600" dirty="0"/>
              <a:t>–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Ivanovo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Oblast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Солнечногорский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район </a:t>
            </a:r>
            <a:r>
              <a:rPr lang="en-US" sz="3600" dirty="0"/>
              <a:t>–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Solnechnogorsk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District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Заводской район </a:t>
            </a:r>
            <a:r>
              <a:rPr lang="en-US" sz="3600" dirty="0"/>
              <a:t>–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Zavodskoy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District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Ленинградская область </a:t>
            </a:r>
            <a:r>
              <a:rPr lang="en-US" sz="3600" dirty="0"/>
              <a:t>–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Leningradskaya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Oblast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11651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5898" y="260648"/>
            <a:ext cx="8685736" cy="6336704"/>
          </a:xfrm>
        </p:spPr>
      </p:pic>
    </p:spTree>
    <p:extLst>
      <p:ext uri="{BB962C8B-B14F-4D97-AF65-F5344CB8AC3E}">
        <p14:creationId xmlns:p14="http://schemas.microsoft.com/office/powerpoint/2010/main" xmlns="" val="356557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Переводы адресов в рамках деловой переписки</a:t>
            </a:r>
            <a:endParaRPr lang="ru-RU" dirty="0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г. Жуковский  </a:t>
            </a:r>
            <a:r>
              <a:rPr lang="ru-RU" sz="4000" dirty="0"/>
              <a:t>Московской области, </a:t>
            </a:r>
            <a:endParaRPr lang="en-US" sz="4000" dirty="0"/>
          </a:p>
          <a:p>
            <a:pPr marL="0" indent="0">
              <a:buNone/>
            </a:pPr>
            <a:r>
              <a:rPr lang="ru-RU" sz="4000" dirty="0" smtClean="0"/>
              <a:t>ул</a:t>
            </a:r>
            <a:r>
              <a:rPr lang="ru-RU" sz="4000" dirty="0"/>
              <a:t>. Пушкина, д.2, корп.1, кв. 14 Тимофееву А.Б. </a:t>
            </a:r>
          </a:p>
          <a:p>
            <a:pPr marL="0" indent="0">
              <a:buNone/>
            </a:pPr>
            <a:r>
              <a:rPr lang="en-US" sz="4000" dirty="0" err="1" smtClean="0"/>
              <a:t>Mr</a:t>
            </a:r>
            <a:r>
              <a:rPr lang="ru-RU" sz="4000" dirty="0" smtClean="0"/>
              <a:t> </a:t>
            </a:r>
            <a:r>
              <a:rPr lang="en-US" sz="4000" dirty="0" smtClean="0"/>
              <a:t>A</a:t>
            </a:r>
            <a:r>
              <a:rPr lang="ru-RU" sz="4000" dirty="0" smtClean="0"/>
              <a:t>.</a:t>
            </a:r>
            <a:r>
              <a:rPr lang="en-US" sz="4000" dirty="0" smtClean="0"/>
              <a:t>B</a:t>
            </a:r>
            <a:r>
              <a:rPr lang="ru-RU" sz="4000" dirty="0" smtClean="0"/>
              <a:t>. </a:t>
            </a:r>
            <a:r>
              <a:rPr lang="en-US" sz="4000" dirty="0" err="1" smtClean="0"/>
              <a:t>Timofeyev</a:t>
            </a:r>
            <a:r>
              <a:rPr lang="ru-RU" sz="4000" dirty="0"/>
              <a:t> </a:t>
            </a:r>
            <a:r>
              <a:rPr lang="en-US" sz="4000" dirty="0" smtClean="0"/>
              <a:t>g</a:t>
            </a:r>
            <a:r>
              <a:rPr lang="ru-RU" sz="4000" dirty="0" smtClean="0"/>
              <a:t>. </a:t>
            </a:r>
            <a:r>
              <a:rPr lang="en-US" sz="4000" dirty="0" err="1" smtClean="0"/>
              <a:t>Zhukovsky</a:t>
            </a:r>
            <a:r>
              <a:rPr lang="ru-RU" sz="4000" dirty="0" smtClean="0"/>
              <a:t> </a:t>
            </a:r>
            <a:r>
              <a:rPr lang="en-US" sz="4000" dirty="0" err="1" smtClean="0"/>
              <a:t>Moskovskaya</a:t>
            </a:r>
            <a:r>
              <a:rPr lang="ru-RU" sz="4000" dirty="0" smtClean="0"/>
              <a:t> </a:t>
            </a:r>
            <a:r>
              <a:rPr lang="en-US" sz="4000" dirty="0" smtClean="0"/>
              <a:t>Oblast</a:t>
            </a:r>
            <a:r>
              <a:rPr lang="ru-RU" sz="4000" dirty="0" smtClean="0"/>
              <a:t>, </a:t>
            </a:r>
            <a:r>
              <a:rPr lang="en-US" sz="4000" dirty="0" err="1" smtClean="0"/>
              <a:t>ul</a:t>
            </a:r>
            <a:r>
              <a:rPr lang="ru-RU" sz="4000" dirty="0" smtClean="0"/>
              <a:t>.</a:t>
            </a:r>
            <a:r>
              <a:rPr lang="en-US" sz="4000" dirty="0" err="1" smtClean="0"/>
              <a:t>Pushkina</a:t>
            </a:r>
            <a:r>
              <a:rPr lang="ru-RU" sz="4000" dirty="0" smtClean="0"/>
              <a:t>, </a:t>
            </a:r>
            <a:r>
              <a:rPr lang="en-US" sz="4000" dirty="0" smtClean="0"/>
              <a:t>d</a:t>
            </a:r>
            <a:r>
              <a:rPr lang="ru-RU" sz="4000" dirty="0" smtClean="0"/>
              <a:t>.2. </a:t>
            </a:r>
            <a:r>
              <a:rPr lang="en-US" sz="4000" dirty="0" err="1" smtClean="0"/>
              <a:t>korp</a:t>
            </a:r>
            <a:r>
              <a:rPr lang="ru-RU" sz="4000" dirty="0" smtClean="0"/>
              <a:t>. 1, </a:t>
            </a:r>
            <a:r>
              <a:rPr lang="en-US" sz="4000" dirty="0" err="1" smtClean="0"/>
              <a:t>kv</a:t>
            </a:r>
            <a:r>
              <a:rPr lang="ru-RU" sz="4000" dirty="0" smtClean="0"/>
              <a:t>. 14</a:t>
            </a:r>
          </a:p>
        </p:txBody>
      </p:sp>
    </p:spTree>
    <p:extLst>
      <p:ext uri="{BB962C8B-B14F-4D97-AF65-F5344CB8AC3E}">
        <p14:creationId xmlns:p14="http://schemas.microsoft.com/office/powerpoint/2010/main" xmlns="" val="11689703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b="1" dirty="0" smtClean="0"/>
              <a:t>Названия компаний и организаций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General Motors </a:t>
            </a:r>
            <a:r>
              <a:rPr lang="en-US" sz="4000" dirty="0"/>
              <a:t>– </a:t>
            </a:r>
            <a:r>
              <a:rPr lang="ru-RU" sz="4000" dirty="0" smtClean="0"/>
              <a:t>«Дженерал Моторс»</a:t>
            </a:r>
          </a:p>
          <a:p>
            <a:r>
              <a:rPr lang="en-US" sz="4000" dirty="0" smtClean="0"/>
              <a:t>Ernst &amp; </a:t>
            </a:r>
            <a:r>
              <a:rPr lang="en-US" sz="4000" dirty="0"/>
              <a:t>Young – </a:t>
            </a:r>
            <a:r>
              <a:rPr lang="ru-RU" sz="4000" dirty="0" smtClean="0"/>
              <a:t>«</a:t>
            </a:r>
            <a:r>
              <a:rPr lang="ru-RU" sz="4000" dirty="0" err="1" smtClean="0"/>
              <a:t>ЭрнстэндЯнг</a:t>
            </a:r>
            <a:r>
              <a:rPr lang="ru-RU" sz="4000" dirty="0" smtClean="0"/>
              <a:t>»</a:t>
            </a:r>
          </a:p>
          <a:p>
            <a:pPr eaLnBrk="1" hangingPunct="1"/>
            <a:endParaRPr lang="ru-RU" sz="4000" dirty="0" smtClean="0"/>
          </a:p>
          <a:p>
            <a:r>
              <a:rPr lang="en-US" sz="4000" dirty="0" err="1"/>
              <a:t>Harrod</a:t>
            </a:r>
            <a:r>
              <a:rPr lang="ru-RU" sz="4000" dirty="0"/>
              <a:t>’</a:t>
            </a:r>
            <a:r>
              <a:rPr lang="en-US" sz="4000" dirty="0" smtClean="0"/>
              <a:t>s</a:t>
            </a:r>
            <a:r>
              <a:rPr lang="ru-RU" sz="4000" dirty="0" smtClean="0"/>
              <a:t> </a:t>
            </a:r>
            <a:r>
              <a:rPr lang="en-US" sz="4000" dirty="0"/>
              <a:t>– </a:t>
            </a:r>
            <a:r>
              <a:rPr lang="ru-RU" sz="4000" dirty="0" err="1" smtClean="0"/>
              <a:t>Хэрродс</a:t>
            </a:r>
            <a:endParaRPr lang="ru-RU" sz="4000" dirty="0"/>
          </a:p>
          <a:p>
            <a:r>
              <a:rPr lang="en-US" sz="4000" dirty="0" smtClean="0"/>
              <a:t>Macdonald</a:t>
            </a:r>
            <a:r>
              <a:rPr lang="ru-RU" sz="4000" dirty="0"/>
              <a:t>’</a:t>
            </a:r>
            <a:r>
              <a:rPr lang="en-US" sz="4000" dirty="0" smtClean="0"/>
              <a:t>s</a:t>
            </a:r>
            <a:r>
              <a:rPr lang="ru-RU" sz="4000" dirty="0" smtClean="0"/>
              <a:t> </a:t>
            </a:r>
            <a:r>
              <a:rPr lang="en-US" sz="4000" dirty="0"/>
              <a:t>– </a:t>
            </a:r>
            <a:r>
              <a:rPr lang="ru-RU" sz="4000" dirty="0" smtClean="0"/>
              <a:t>Макдональдс</a:t>
            </a:r>
            <a:endParaRPr lang="ru-RU" sz="4000" dirty="0"/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7899597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Названия компаний и организаций</a:t>
            </a:r>
            <a:endParaRPr lang="ru-RU" dirty="0" smtClean="0"/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400" dirty="0" smtClean="0"/>
              <a:t>Ltd</a:t>
            </a:r>
            <a:r>
              <a:rPr lang="ru-RU" sz="4400" dirty="0" smtClean="0"/>
              <a:t>. </a:t>
            </a:r>
            <a:r>
              <a:rPr lang="en-US" sz="4400" dirty="0" smtClean="0"/>
              <a:t>– </a:t>
            </a:r>
            <a:r>
              <a:rPr lang="ru-RU" sz="4400" dirty="0" smtClean="0"/>
              <a:t>Лтд.</a:t>
            </a:r>
            <a:endParaRPr lang="en-US" sz="4400" dirty="0" smtClean="0"/>
          </a:p>
          <a:p>
            <a:pPr eaLnBrk="1" hangingPunct="1"/>
            <a:r>
              <a:rPr lang="en-US" sz="4400" dirty="0" err="1" smtClean="0"/>
              <a:t>Inc</a:t>
            </a:r>
            <a:r>
              <a:rPr lang="ru-RU" sz="4400" dirty="0" smtClean="0"/>
              <a:t>. </a:t>
            </a:r>
            <a:r>
              <a:rPr lang="en-US" sz="4400" dirty="0" smtClean="0"/>
              <a:t>– </a:t>
            </a:r>
            <a:r>
              <a:rPr lang="ru-RU" sz="4400" dirty="0" smtClean="0"/>
              <a:t>Инк.</a:t>
            </a:r>
            <a:endParaRPr lang="en-US" sz="4400" dirty="0" smtClean="0"/>
          </a:p>
          <a:p>
            <a:pPr eaLnBrk="1" hangingPunct="1"/>
            <a:r>
              <a:rPr lang="en-US" sz="4400" dirty="0" smtClean="0"/>
              <a:t>Co</a:t>
            </a:r>
            <a:r>
              <a:rPr lang="ru-RU" sz="4400" dirty="0" smtClean="0"/>
              <a:t> </a:t>
            </a:r>
            <a:r>
              <a:rPr lang="en-US" sz="4400" dirty="0" smtClean="0"/>
              <a:t>– </a:t>
            </a:r>
            <a:r>
              <a:rPr lang="ru-RU" sz="4400" dirty="0" smtClean="0"/>
              <a:t>Ко.</a:t>
            </a:r>
            <a:endParaRPr lang="en-US" sz="4400" dirty="0" smtClean="0"/>
          </a:p>
          <a:p>
            <a:pPr eaLnBrk="1" hangingPunct="1"/>
            <a:endParaRPr lang="en-US" sz="4400" dirty="0"/>
          </a:p>
          <a:p>
            <a:r>
              <a:rPr lang="ru-RU" sz="4400" dirty="0"/>
              <a:t>«</a:t>
            </a:r>
            <a:r>
              <a:rPr lang="ru-RU" sz="4400" dirty="0" err="1"/>
              <a:t>Роджерс</a:t>
            </a:r>
            <a:r>
              <a:rPr lang="ru-RU" sz="4400" dirty="0"/>
              <a:t>» </a:t>
            </a:r>
            <a:r>
              <a:rPr lang="en-US" sz="4400" dirty="0" smtClean="0"/>
              <a:t>- Rogers</a:t>
            </a:r>
            <a:r>
              <a:rPr lang="ru-RU" sz="4400" dirty="0" smtClean="0"/>
              <a:t> </a:t>
            </a:r>
            <a:r>
              <a:rPr lang="ru-RU" sz="4400" dirty="0"/>
              <a:t>/ </a:t>
            </a:r>
            <a:r>
              <a:rPr lang="en-US" sz="4400" dirty="0" smtClean="0"/>
              <a:t>Rodgers?</a:t>
            </a:r>
            <a:endParaRPr lang="ru-RU" sz="4400" dirty="0"/>
          </a:p>
          <a:p>
            <a:pPr eaLnBrk="1" hangingPunct="1"/>
            <a:endParaRPr 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xmlns="" val="34589764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Названия </a:t>
            </a:r>
            <a:r>
              <a:rPr lang="ru-RU" b="1" dirty="0" smtClean="0"/>
              <a:t>русских компаний </a:t>
            </a:r>
            <a:r>
              <a:rPr lang="ru-RU" b="1" dirty="0"/>
              <a:t>и организаций</a:t>
            </a:r>
            <a:endParaRPr lang="ru-RU" dirty="0" smtClean="0"/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4800" dirty="0" smtClean="0"/>
              <a:t>ООО ЗАО ОАО</a:t>
            </a:r>
          </a:p>
          <a:p>
            <a:r>
              <a:rPr lang="ru-RU" sz="4800" dirty="0"/>
              <a:t>АО (акционерное общество) </a:t>
            </a:r>
            <a:r>
              <a:rPr lang="en-US" sz="4800" dirty="0"/>
              <a:t>joint</a:t>
            </a:r>
            <a:r>
              <a:rPr lang="ru-RU" sz="4800" dirty="0"/>
              <a:t>-</a:t>
            </a:r>
            <a:r>
              <a:rPr lang="en-US" sz="4800" dirty="0" smtClean="0"/>
              <a:t>stock company</a:t>
            </a:r>
            <a:r>
              <a:rPr lang="ru-RU" sz="4800" dirty="0" smtClean="0"/>
              <a:t> – </a:t>
            </a:r>
            <a:r>
              <a:rPr lang="en-US" sz="4800" dirty="0" smtClean="0"/>
              <a:t>JSC</a:t>
            </a:r>
          </a:p>
          <a:p>
            <a:endParaRPr lang="ru-RU" sz="4800" dirty="0"/>
          </a:p>
          <a:p>
            <a:r>
              <a:rPr lang="ru-RU" sz="4800" dirty="0"/>
              <a:t> ООО </a:t>
            </a:r>
            <a:r>
              <a:rPr lang="en-US" sz="4800" dirty="0" smtClean="0"/>
              <a:t>Z</a:t>
            </a:r>
            <a:r>
              <a:rPr lang="ru-RU" sz="4800" dirty="0" smtClean="0"/>
              <a:t>АО </a:t>
            </a:r>
            <a:r>
              <a:rPr lang="ru-RU" sz="4800" dirty="0"/>
              <a:t>ОАО</a:t>
            </a:r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0735711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Названия русских компаний и организаций</a:t>
            </a:r>
            <a:endParaRPr lang="ru-RU" dirty="0" smtClean="0"/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4400" b="1" dirty="0" smtClean="0"/>
              <a:t>НК</a:t>
            </a:r>
            <a:r>
              <a:rPr lang="en-US" sz="4400" b="1" dirty="0" smtClean="0"/>
              <a:t> «</a:t>
            </a:r>
            <a:r>
              <a:rPr lang="ru-RU" sz="4400" b="1" dirty="0" err="1" smtClean="0"/>
              <a:t>Сибойл</a:t>
            </a:r>
            <a:r>
              <a:rPr lang="en-US" sz="4400" b="1" dirty="0" smtClean="0"/>
              <a:t>» </a:t>
            </a:r>
            <a:r>
              <a:rPr lang="en-US" sz="4400" dirty="0" err="1" smtClean="0"/>
              <a:t>Siboil</a:t>
            </a:r>
            <a:r>
              <a:rPr lang="en-US" sz="4400" dirty="0" smtClean="0"/>
              <a:t> Oil Company</a:t>
            </a:r>
            <a:endParaRPr lang="ru-RU" sz="4400" dirty="0" smtClean="0"/>
          </a:p>
          <a:p>
            <a:pPr eaLnBrk="1" hangingPunct="1"/>
            <a:r>
              <a:rPr lang="ru-RU" sz="4400" b="1" dirty="0" smtClean="0"/>
              <a:t>АКБ</a:t>
            </a:r>
            <a:r>
              <a:rPr lang="en-US" sz="4400" b="1" dirty="0" smtClean="0"/>
              <a:t> «</a:t>
            </a:r>
            <a:r>
              <a:rPr lang="ru-RU" sz="4400" b="1" dirty="0" smtClean="0"/>
              <a:t>Промбанк</a:t>
            </a:r>
            <a:r>
              <a:rPr lang="en-US" sz="4400" b="1" dirty="0" smtClean="0"/>
              <a:t>» </a:t>
            </a:r>
            <a:r>
              <a:rPr lang="en-US" sz="4400" dirty="0" smtClean="0"/>
              <a:t>Joint-stock Commercial Bank </a:t>
            </a:r>
            <a:r>
              <a:rPr lang="en-US" sz="4400" dirty="0" err="1" smtClean="0"/>
              <a:t>Prombank</a:t>
            </a:r>
            <a:endParaRPr lang="en-US" sz="4400" dirty="0" smtClean="0"/>
          </a:p>
          <a:p>
            <a:pPr eaLnBrk="1" hangingPunct="1"/>
            <a:r>
              <a:rPr lang="en-US" sz="4400" u="sng" dirty="0" smtClean="0"/>
              <a:t>NK</a:t>
            </a:r>
            <a:r>
              <a:rPr lang="ru-RU" sz="4400" u="sng" dirty="0" smtClean="0"/>
              <a:t> </a:t>
            </a:r>
            <a:r>
              <a:rPr lang="en-US" sz="4400" u="sng" dirty="0" err="1" smtClean="0"/>
              <a:t>Siboil</a:t>
            </a:r>
            <a:r>
              <a:rPr lang="ru-RU" sz="4400" u="sng" dirty="0" smtClean="0"/>
              <a:t>,</a:t>
            </a:r>
            <a:r>
              <a:rPr lang="ru-RU" sz="4400" dirty="0" smtClean="0"/>
              <a:t> </a:t>
            </a:r>
            <a:r>
              <a:rPr lang="en-US" sz="4400" u="sng" dirty="0" smtClean="0"/>
              <a:t>AKB</a:t>
            </a:r>
            <a:r>
              <a:rPr lang="ru-RU" sz="4400" u="sng" dirty="0" smtClean="0"/>
              <a:t> </a:t>
            </a:r>
            <a:r>
              <a:rPr lang="en-US" sz="4400" u="sng" dirty="0" err="1" smtClean="0"/>
              <a:t>Prombank</a:t>
            </a:r>
            <a:endParaRPr lang="en-US" sz="4400" u="sng" dirty="0" smtClean="0"/>
          </a:p>
          <a:p>
            <a:pPr eaLnBrk="1" hangingPunct="1"/>
            <a:r>
              <a:rPr lang="en-US" sz="4400" u="sng" dirty="0" err="1" smtClean="0"/>
              <a:t>Siboil</a:t>
            </a:r>
            <a:r>
              <a:rPr lang="ru-RU" sz="4400" u="sng" dirty="0" smtClean="0"/>
              <a:t>,</a:t>
            </a:r>
            <a:r>
              <a:rPr lang="ru-RU" sz="4400" dirty="0" smtClean="0"/>
              <a:t> </a:t>
            </a:r>
            <a:r>
              <a:rPr lang="en-US" sz="4400" u="sng" dirty="0" err="1" smtClean="0"/>
              <a:t>Prombank</a:t>
            </a:r>
            <a:endParaRPr lang="ru-RU" sz="4400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31433633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Названия русских компаний и организаций</a:t>
            </a:r>
            <a:endParaRPr lang="ru-RU" dirty="0" smtClean="0"/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r>
              <a:rPr lang="ru-RU" sz="4000" dirty="0" smtClean="0"/>
              <a:t>Рязанский нефтеперерабатывающий комбинат</a:t>
            </a:r>
            <a:r>
              <a:rPr lang="ru-RU" sz="4000" dirty="0"/>
              <a:t> </a:t>
            </a:r>
            <a:r>
              <a:rPr lang="ru-RU" sz="4000" dirty="0" smtClean="0"/>
              <a:t>– </a:t>
            </a:r>
            <a:r>
              <a:rPr lang="ru-RU" sz="4000" dirty="0" err="1" smtClean="0"/>
              <a:t>Ryazan</a:t>
            </a:r>
            <a:r>
              <a:rPr lang="ru-RU" sz="4000" dirty="0" smtClean="0"/>
              <a:t> </a:t>
            </a:r>
            <a:r>
              <a:rPr lang="ru-RU" sz="4000" dirty="0" err="1" smtClean="0"/>
              <a:t>Oil</a:t>
            </a:r>
            <a:r>
              <a:rPr lang="ru-RU" sz="4000" dirty="0" smtClean="0"/>
              <a:t> </a:t>
            </a:r>
            <a:r>
              <a:rPr lang="ru-RU" sz="4000" dirty="0" err="1" smtClean="0"/>
              <a:t>Refinery</a:t>
            </a:r>
            <a:endParaRPr lang="ru-RU" sz="4000" dirty="0"/>
          </a:p>
          <a:p>
            <a:r>
              <a:rPr lang="ru-RU" sz="4000" dirty="0" smtClean="0"/>
              <a:t>«Норильский никель</a:t>
            </a:r>
            <a:r>
              <a:rPr lang="ru-RU" sz="4000" dirty="0"/>
              <a:t>» – </a:t>
            </a:r>
            <a:r>
              <a:rPr lang="ru-RU" sz="4000" dirty="0" err="1" smtClean="0"/>
              <a:t>Norilsk</a:t>
            </a:r>
            <a:r>
              <a:rPr lang="ru-RU" sz="4000" dirty="0" smtClean="0"/>
              <a:t> </a:t>
            </a:r>
            <a:r>
              <a:rPr lang="ru-RU" sz="4000" dirty="0" err="1" smtClean="0"/>
              <a:t>Nickel</a:t>
            </a:r>
            <a:endParaRPr lang="ru-RU" sz="4000" dirty="0" smtClean="0"/>
          </a:p>
          <a:p>
            <a:pPr eaLnBrk="1" hangingPunct="1"/>
            <a:r>
              <a:rPr lang="ru-RU" sz="4000" dirty="0" err="1" smtClean="0"/>
              <a:t>Клюевский</a:t>
            </a:r>
            <a:r>
              <a:rPr lang="ru-RU" sz="4000" dirty="0" smtClean="0"/>
              <a:t> молокозавод – </a:t>
            </a:r>
            <a:r>
              <a:rPr lang="ru-RU" sz="4000" dirty="0" err="1" smtClean="0"/>
              <a:t>Klyuyevo</a:t>
            </a:r>
            <a:r>
              <a:rPr lang="ru-RU" sz="4000" dirty="0" smtClean="0"/>
              <a:t> </a:t>
            </a:r>
            <a:r>
              <a:rPr lang="ru-RU" sz="4000" dirty="0" err="1" smtClean="0"/>
              <a:t>Dairy</a:t>
            </a:r>
            <a:r>
              <a:rPr lang="ru-RU" sz="4000" dirty="0" smtClean="0"/>
              <a:t> </a:t>
            </a:r>
            <a:r>
              <a:rPr lang="ru-RU" sz="4000" dirty="0" err="1" smtClean="0"/>
              <a:t>Plant</a:t>
            </a:r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19162214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b="1" dirty="0" smtClean="0"/>
              <a:t>Названия информационных агентств 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3600" dirty="0" smtClean="0"/>
              <a:t>ВВС — «Би-би-си»</a:t>
            </a:r>
          </a:p>
          <a:p>
            <a:pPr eaLnBrk="1" hangingPunct="1"/>
            <a:r>
              <a:rPr lang="ru-RU" sz="3600" dirty="0" smtClean="0"/>
              <a:t>WGN — «</a:t>
            </a:r>
            <a:r>
              <a:rPr lang="ru-RU" sz="3600" dirty="0" err="1" smtClean="0"/>
              <a:t>Дабл'ю</a:t>
            </a:r>
            <a:r>
              <a:rPr lang="ru-RU" sz="3600" dirty="0" smtClean="0"/>
              <a:t>-джи-эн» </a:t>
            </a:r>
          </a:p>
          <a:p>
            <a:r>
              <a:rPr lang="ru-RU" sz="3600" dirty="0" smtClean="0"/>
              <a:t>UPI </a:t>
            </a:r>
            <a:r>
              <a:rPr lang="ru-RU" sz="3600" dirty="0"/>
              <a:t>(</a:t>
            </a:r>
            <a:r>
              <a:rPr lang="ru-RU" sz="3600" dirty="0" err="1"/>
              <a:t>United</a:t>
            </a:r>
            <a:r>
              <a:rPr lang="ru-RU" sz="3600" dirty="0"/>
              <a:t> </a:t>
            </a:r>
            <a:r>
              <a:rPr lang="ru-RU" sz="3600" dirty="0" err="1"/>
              <a:t>Press</a:t>
            </a:r>
            <a:r>
              <a:rPr lang="ru-RU" sz="3600" dirty="0"/>
              <a:t> </a:t>
            </a:r>
            <a:r>
              <a:rPr lang="ru-RU" sz="3600" dirty="0" err="1"/>
              <a:t>International</a:t>
            </a:r>
            <a:r>
              <a:rPr lang="ru-RU" sz="3600" dirty="0"/>
              <a:t>) — ЮПИ («Юнайтед Пресс Интернэшнл</a:t>
            </a:r>
            <a:r>
              <a:rPr lang="ru-RU" sz="3600" dirty="0" smtClean="0"/>
              <a:t>»)</a:t>
            </a:r>
          </a:p>
          <a:p>
            <a:r>
              <a:rPr lang="ru-RU" sz="3600" dirty="0"/>
              <a:t>AP (</a:t>
            </a:r>
            <a:r>
              <a:rPr lang="ru-RU" sz="3600" dirty="0" err="1"/>
              <a:t>Associated</a:t>
            </a:r>
            <a:r>
              <a:rPr lang="ru-RU" sz="3600" dirty="0"/>
              <a:t> </a:t>
            </a:r>
            <a:r>
              <a:rPr lang="ru-RU" sz="3600" dirty="0" err="1"/>
              <a:t>Press</a:t>
            </a:r>
            <a:r>
              <a:rPr lang="ru-RU" sz="3600" dirty="0"/>
              <a:t>) — АП («Ассошиэйтед Пресс»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14832054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Названия газет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err="1"/>
              <a:t>the</a:t>
            </a:r>
            <a:r>
              <a:rPr lang="ru-RU" sz="4400" dirty="0"/>
              <a:t> </a:t>
            </a:r>
            <a:r>
              <a:rPr lang="ru-RU" sz="4400" dirty="0" err="1"/>
              <a:t>Times</a:t>
            </a:r>
            <a:r>
              <a:rPr lang="ru-RU" sz="4400" dirty="0"/>
              <a:t> — «</a:t>
            </a:r>
            <a:r>
              <a:rPr lang="ru-RU" sz="4400" dirty="0" smtClean="0"/>
              <a:t>Таймс»</a:t>
            </a:r>
          </a:p>
          <a:p>
            <a:r>
              <a:rPr lang="ru-RU" sz="4400" dirty="0" err="1" smtClean="0"/>
              <a:t>the</a:t>
            </a:r>
            <a:r>
              <a:rPr lang="ru-RU" sz="4400" dirty="0" smtClean="0"/>
              <a:t> </a:t>
            </a:r>
            <a:r>
              <a:rPr lang="ru-RU" sz="4400" dirty="0" err="1"/>
              <a:t>Boston</a:t>
            </a:r>
            <a:r>
              <a:rPr lang="ru-RU" sz="4400" dirty="0"/>
              <a:t> </a:t>
            </a:r>
            <a:r>
              <a:rPr lang="ru-RU" sz="4400" dirty="0" err="1"/>
              <a:t>Globe</a:t>
            </a:r>
            <a:r>
              <a:rPr lang="ru-RU" sz="4400" dirty="0"/>
              <a:t> — «Бостон </a:t>
            </a:r>
            <a:r>
              <a:rPr lang="ru-RU" sz="4400" dirty="0" err="1"/>
              <a:t>глоб</a:t>
            </a:r>
            <a:r>
              <a:rPr lang="ru-RU" sz="4400" dirty="0" smtClean="0"/>
              <a:t>»</a:t>
            </a:r>
          </a:p>
          <a:p>
            <a:r>
              <a:rPr lang="ru-RU" sz="4400" dirty="0" err="1" smtClean="0"/>
              <a:t>the</a:t>
            </a:r>
            <a:r>
              <a:rPr lang="ru-RU" sz="4400" dirty="0" smtClean="0"/>
              <a:t> </a:t>
            </a:r>
            <a:r>
              <a:rPr lang="ru-RU" sz="4400" dirty="0" err="1"/>
              <a:t>American</a:t>
            </a:r>
            <a:r>
              <a:rPr lang="ru-RU" sz="4400" dirty="0"/>
              <a:t> </a:t>
            </a:r>
            <a:r>
              <a:rPr lang="ru-RU" sz="4400" dirty="0" err="1"/>
              <a:t>Journal</a:t>
            </a:r>
            <a:r>
              <a:rPr lang="ru-RU" sz="4400" dirty="0"/>
              <a:t> </a:t>
            </a:r>
            <a:r>
              <a:rPr lang="ru-RU" sz="4400" dirty="0" err="1"/>
              <a:t>of</a:t>
            </a:r>
            <a:r>
              <a:rPr lang="ru-RU" sz="4400" dirty="0"/>
              <a:t> </a:t>
            </a:r>
            <a:r>
              <a:rPr lang="ru-RU" sz="4400" dirty="0" err="1"/>
              <a:t>Commerce</a:t>
            </a:r>
            <a:r>
              <a:rPr lang="ru-RU" sz="4400" dirty="0"/>
              <a:t> — «Американ </a:t>
            </a:r>
            <a:r>
              <a:rPr lang="ru-RU" sz="4400" dirty="0" err="1"/>
              <a:t>Джорнал</a:t>
            </a:r>
            <a:r>
              <a:rPr lang="ru-RU" sz="4400" dirty="0"/>
              <a:t> оф </a:t>
            </a:r>
            <a:r>
              <a:rPr lang="ru-RU" sz="4400" dirty="0" err="1"/>
              <a:t>коммерс</a:t>
            </a:r>
            <a:r>
              <a:rPr lang="ru-RU" sz="4400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38184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Наименование партий, организаций, учреждений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the</a:t>
            </a:r>
            <a:r>
              <a:rPr lang="ru-RU" sz="3600" dirty="0"/>
              <a:t> </a:t>
            </a:r>
            <a:r>
              <a:rPr lang="ru-RU" sz="3600" dirty="0" err="1"/>
              <a:t>World</a:t>
            </a:r>
            <a:r>
              <a:rPr lang="ru-RU" sz="3600" dirty="0"/>
              <a:t> </a:t>
            </a:r>
            <a:r>
              <a:rPr lang="ru-RU" sz="3600" dirty="0" err="1"/>
              <a:t>Health</a:t>
            </a:r>
            <a:r>
              <a:rPr lang="ru-RU" sz="3600" dirty="0"/>
              <a:t> </a:t>
            </a:r>
            <a:r>
              <a:rPr lang="ru-RU" sz="3600" dirty="0" err="1"/>
              <a:t>Organization</a:t>
            </a:r>
            <a:r>
              <a:rPr lang="ru-RU" sz="3600" dirty="0"/>
              <a:t> — Всемирная организация </a:t>
            </a:r>
            <a:r>
              <a:rPr lang="ru-RU" sz="3600" dirty="0" smtClean="0"/>
              <a:t>здравоохранения</a:t>
            </a:r>
          </a:p>
          <a:p>
            <a:r>
              <a:rPr lang="ru-RU" sz="3600" dirty="0" err="1" smtClean="0"/>
              <a:t>the</a:t>
            </a:r>
            <a:r>
              <a:rPr lang="ru-RU" sz="3600" dirty="0" smtClean="0"/>
              <a:t> </a:t>
            </a:r>
            <a:r>
              <a:rPr lang="ru-RU" sz="3600" dirty="0" err="1"/>
              <a:t>Securities</a:t>
            </a:r>
            <a:r>
              <a:rPr lang="ru-RU" sz="3600" dirty="0"/>
              <a:t> </a:t>
            </a:r>
            <a:r>
              <a:rPr lang="ru-RU" sz="3600" dirty="0" err="1"/>
              <a:t>and</a:t>
            </a:r>
            <a:r>
              <a:rPr lang="ru-RU" sz="3600" dirty="0"/>
              <a:t> </a:t>
            </a:r>
            <a:r>
              <a:rPr lang="ru-RU" sz="3600" dirty="0" err="1"/>
              <a:t>Exchange</a:t>
            </a:r>
            <a:r>
              <a:rPr lang="ru-RU" sz="3600" dirty="0"/>
              <a:t> </a:t>
            </a:r>
            <a:r>
              <a:rPr lang="ru-RU" sz="3600" dirty="0" err="1"/>
              <a:t>Commission</a:t>
            </a:r>
            <a:r>
              <a:rPr lang="ru-RU" sz="3600" dirty="0"/>
              <a:t> — Комиссия по ценным бумагам и </a:t>
            </a:r>
            <a:r>
              <a:rPr lang="ru-RU" sz="3600" dirty="0" smtClean="0"/>
              <a:t>биржам</a:t>
            </a:r>
          </a:p>
          <a:p>
            <a:r>
              <a:rPr lang="ru-RU" sz="3600" dirty="0" err="1" smtClean="0"/>
              <a:t>the</a:t>
            </a:r>
            <a:r>
              <a:rPr lang="ru-RU" sz="3600" dirty="0" smtClean="0"/>
              <a:t> </a:t>
            </a:r>
            <a:r>
              <a:rPr lang="ru-RU" sz="3600" dirty="0"/>
              <a:t>US </a:t>
            </a:r>
            <a:r>
              <a:rPr lang="ru-RU" sz="3600" dirty="0" err="1"/>
              <a:t>Federal</a:t>
            </a:r>
            <a:r>
              <a:rPr lang="ru-RU" sz="3600" dirty="0"/>
              <a:t> </a:t>
            </a:r>
            <a:r>
              <a:rPr lang="ru-RU" sz="3600" dirty="0" err="1"/>
              <a:t>Bureau</a:t>
            </a:r>
            <a:r>
              <a:rPr lang="ru-RU" sz="3600" dirty="0"/>
              <a:t> </a:t>
            </a:r>
            <a:r>
              <a:rPr lang="ru-RU" sz="3600" dirty="0" err="1"/>
              <a:t>of</a:t>
            </a:r>
            <a:r>
              <a:rPr lang="ru-RU" sz="3600" dirty="0"/>
              <a:t> </a:t>
            </a:r>
            <a:r>
              <a:rPr lang="ru-RU" sz="3600" dirty="0" err="1" smtClean="0"/>
              <a:t>Investigations</a:t>
            </a:r>
            <a:r>
              <a:rPr lang="ru-RU" sz="3600" dirty="0" smtClean="0"/>
              <a:t> </a:t>
            </a:r>
            <a:r>
              <a:rPr lang="ru-RU" sz="3600" dirty="0"/>
              <a:t>— Федеральное бюро расследований США</a:t>
            </a:r>
          </a:p>
        </p:txBody>
      </p:sp>
    </p:spTree>
    <p:extLst>
      <p:ext uri="{BB962C8B-B14F-4D97-AF65-F5344CB8AC3E}">
        <p14:creationId xmlns:p14="http://schemas.microsoft.com/office/powerpoint/2010/main" xmlns="" val="312312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/>
              <a:t>Наименование партий, организаций, учреждений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err="1"/>
              <a:t>Greenpeace</a:t>
            </a:r>
            <a:r>
              <a:rPr lang="ru-RU" sz="4800" dirty="0"/>
              <a:t> — «Гринпис</a:t>
            </a:r>
            <a:r>
              <a:rPr lang="ru-RU" sz="4800" dirty="0" smtClean="0"/>
              <a:t>»</a:t>
            </a:r>
          </a:p>
          <a:p>
            <a:r>
              <a:rPr lang="ru-RU" sz="4800" dirty="0" smtClean="0"/>
              <a:t>«</a:t>
            </a:r>
            <a:r>
              <a:rPr lang="ru-RU" sz="4800" dirty="0"/>
              <a:t>Яблоко» — </a:t>
            </a:r>
            <a:r>
              <a:rPr lang="ru-RU" sz="4800" dirty="0" err="1" smtClean="0"/>
              <a:t>Yabloko</a:t>
            </a:r>
            <a:endParaRPr lang="ru-RU" sz="4800" dirty="0"/>
          </a:p>
          <a:p>
            <a:r>
              <a:rPr lang="ru-RU" sz="4800" dirty="0" smtClean="0"/>
              <a:t>«За </a:t>
            </a:r>
            <a:r>
              <a:rPr lang="ru-RU" sz="4800" dirty="0"/>
              <a:t>победу» — </a:t>
            </a:r>
            <a:r>
              <a:rPr lang="ru-RU" sz="4800" dirty="0" err="1"/>
              <a:t>Za</a:t>
            </a:r>
            <a:r>
              <a:rPr lang="ru-RU" sz="4800" dirty="0"/>
              <a:t> </a:t>
            </a:r>
            <a:r>
              <a:rPr lang="ru-RU" sz="4800" dirty="0" err="1"/>
              <a:t>Pobedu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146724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728392"/>
              </p:ext>
            </p:extLst>
          </p:nvPr>
        </p:nvGraphicFramePr>
        <p:xfrm>
          <a:off x="107504" y="332656"/>
          <a:ext cx="885698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9800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/>
              <a:t>Антропоним в составе наименования организации или предприятия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dirty="0" err="1"/>
              <a:t>Carnegie</a:t>
            </a:r>
            <a:r>
              <a:rPr lang="ru-RU" sz="4000" dirty="0"/>
              <a:t> </a:t>
            </a:r>
            <a:r>
              <a:rPr lang="ru-RU" sz="4000" dirty="0" err="1"/>
              <a:t>Foundation</a:t>
            </a:r>
            <a:r>
              <a:rPr lang="ru-RU" sz="4000" dirty="0"/>
              <a:t> — Фонд </a:t>
            </a:r>
            <a:r>
              <a:rPr lang="ru-RU" sz="4000" dirty="0" smtClean="0"/>
              <a:t>Карнеги</a:t>
            </a:r>
          </a:p>
          <a:p>
            <a:r>
              <a:rPr lang="ru-RU" sz="4000" dirty="0" err="1"/>
              <a:t>Guggenheim</a:t>
            </a:r>
            <a:r>
              <a:rPr lang="ru-RU" sz="4000" dirty="0"/>
              <a:t> </a:t>
            </a:r>
            <a:r>
              <a:rPr lang="ru-RU" sz="4000" dirty="0" err="1"/>
              <a:t>Museum</a:t>
            </a:r>
            <a:r>
              <a:rPr lang="ru-RU" sz="4000" dirty="0"/>
              <a:t> — Музей </a:t>
            </a:r>
            <a:r>
              <a:rPr lang="ru-RU" sz="4000" dirty="0" err="1" smtClean="0"/>
              <a:t>Гуггенхейма</a:t>
            </a:r>
            <a:endParaRPr lang="ru-RU" sz="4000" dirty="0" smtClean="0"/>
          </a:p>
          <a:p>
            <a:r>
              <a:rPr lang="ru-RU" sz="4000" dirty="0" err="1"/>
              <a:t>Smithsonian</a:t>
            </a:r>
            <a:r>
              <a:rPr lang="ru-RU" sz="4000" dirty="0"/>
              <a:t> </a:t>
            </a:r>
            <a:r>
              <a:rPr lang="ru-RU" sz="4000" dirty="0" err="1"/>
              <a:t>Institution</a:t>
            </a:r>
            <a:r>
              <a:rPr lang="ru-RU" sz="4000" dirty="0"/>
              <a:t> — </a:t>
            </a:r>
            <a:r>
              <a:rPr lang="ru-RU" sz="4000" dirty="0" err="1"/>
              <a:t>Смитсоновский</a:t>
            </a:r>
            <a:r>
              <a:rPr lang="ru-RU" sz="4000" dirty="0"/>
              <a:t> </a:t>
            </a:r>
            <a:r>
              <a:rPr lang="ru-RU" sz="4000" dirty="0" smtClean="0"/>
              <a:t>институт</a:t>
            </a:r>
          </a:p>
        </p:txBody>
      </p:sp>
    </p:spTree>
    <p:extLst>
      <p:ext uri="{BB962C8B-B14F-4D97-AF65-F5344CB8AC3E}">
        <p14:creationId xmlns:p14="http://schemas.microsoft.com/office/powerpoint/2010/main" xmlns="" val="308200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Антропоним в составе наименования организации или предприятия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ru-RU" sz="4000" dirty="0"/>
              <a:t>Третьяковская галерея – </a:t>
            </a:r>
            <a:r>
              <a:rPr lang="ru-RU" sz="4000" dirty="0" err="1"/>
              <a:t>the</a:t>
            </a:r>
            <a:r>
              <a:rPr lang="ru-RU" sz="4000" dirty="0"/>
              <a:t> </a:t>
            </a:r>
            <a:r>
              <a:rPr lang="ru-RU" sz="4000" dirty="0" err="1"/>
              <a:t>Tretyakov</a:t>
            </a:r>
            <a:r>
              <a:rPr lang="ru-RU" sz="4000" dirty="0"/>
              <a:t> </a:t>
            </a:r>
            <a:r>
              <a:rPr lang="ru-RU" sz="4000" dirty="0" err="1"/>
              <a:t>Gallery</a:t>
            </a:r>
            <a:endParaRPr lang="ru-RU" sz="4000" dirty="0"/>
          </a:p>
          <a:p>
            <a:r>
              <a:rPr lang="ru-RU" sz="4000" dirty="0"/>
              <a:t>Московский государственный университет имени Ломоносова - </a:t>
            </a:r>
            <a:r>
              <a:rPr lang="ru-RU" sz="4000" dirty="0" err="1"/>
              <a:t>the</a:t>
            </a:r>
            <a:r>
              <a:rPr lang="ru-RU" sz="4000" dirty="0"/>
              <a:t> </a:t>
            </a:r>
            <a:r>
              <a:rPr lang="ru-RU" sz="4000" dirty="0" err="1"/>
              <a:t>Lomonosov</a:t>
            </a:r>
            <a:r>
              <a:rPr lang="ru-RU" sz="4000" dirty="0"/>
              <a:t> </a:t>
            </a:r>
            <a:r>
              <a:rPr lang="ru-RU" sz="4000" dirty="0" err="1"/>
              <a:t>State</a:t>
            </a:r>
            <a:r>
              <a:rPr lang="ru-RU" sz="4000" dirty="0"/>
              <a:t> </a:t>
            </a:r>
            <a:r>
              <a:rPr lang="ru-RU" sz="4000" dirty="0" err="1"/>
              <a:t>University</a:t>
            </a:r>
            <a:r>
              <a:rPr lang="ru-RU" sz="4000" dirty="0"/>
              <a:t> </a:t>
            </a:r>
            <a:r>
              <a:rPr lang="ru-RU" sz="4000" dirty="0" err="1"/>
              <a:t>of</a:t>
            </a:r>
            <a:r>
              <a:rPr lang="ru-RU" sz="4000" dirty="0"/>
              <a:t> </a:t>
            </a:r>
            <a:r>
              <a:rPr lang="ru-RU" sz="4000" dirty="0" err="1" smtClean="0"/>
              <a:t>Moscow</a:t>
            </a:r>
            <a:r>
              <a:rPr lang="ru-RU" sz="4000" dirty="0" smtClean="0"/>
              <a:t> / </a:t>
            </a:r>
            <a:r>
              <a:rPr lang="ru-RU" sz="4000" dirty="0" err="1" smtClean="0"/>
              <a:t>Moscow</a:t>
            </a:r>
            <a:r>
              <a:rPr lang="ru-RU" sz="4000" dirty="0" smtClean="0"/>
              <a:t> </a:t>
            </a:r>
            <a:r>
              <a:rPr lang="ru-RU" sz="4000" dirty="0" err="1"/>
              <a:t>State</a:t>
            </a:r>
            <a:r>
              <a:rPr lang="ru-RU" sz="4000" dirty="0"/>
              <a:t> </a:t>
            </a:r>
            <a:r>
              <a:rPr lang="ru-RU" sz="4000" dirty="0" err="1"/>
              <a:t>University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319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Названия литературных и художественных произведений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Midsummer Night’s Dream</a:t>
            </a:r>
            <a:r>
              <a:rPr lang="ru-RU" sz="4000" dirty="0" smtClean="0"/>
              <a:t> – Сон в летнюю ночь</a:t>
            </a:r>
          </a:p>
          <a:p>
            <a:r>
              <a:rPr lang="en-US" sz="4000" dirty="0" smtClean="0"/>
              <a:t>The Sound of Music</a:t>
            </a:r>
            <a:r>
              <a:rPr lang="ru-RU" sz="4000" dirty="0" smtClean="0"/>
              <a:t> - Звуки музыки</a:t>
            </a:r>
          </a:p>
          <a:p>
            <a:r>
              <a:rPr lang="ru-RU" sz="4000" dirty="0" smtClean="0"/>
              <a:t>Собачье сердце </a:t>
            </a:r>
            <a:r>
              <a:rPr lang="ru-RU" sz="4000" dirty="0"/>
              <a:t>— </a:t>
            </a:r>
            <a:r>
              <a:rPr lang="ru-RU" sz="4000" dirty="0" err="1"/>
              <a:t>The</a:t>
            </a:r>
            <a:r>
              <a:rPr lang="ru-RU" sz="4000" dirty="0"/>
              <a:t> </a:t>
            </a:r>
            <a:r>
              <a:rPr lang="en-US" sz="4000" dirty="0" smtClean="0"/>
              <a:t>Heart of the Dog</a:t>
            </a:r>
            <a:endParaRPr lang="ru-RU" sz="4000" dirty="0"/>
          </a:p>
          <a:p>
            <a:r>
              <a:rPr lang="ru-RU" sz="4000" dirty="0" smtClean="0"/>
              <a:t>Лебединое озеро </a:t>
            </a:r>
            <a:r>
              <a:rPr lang="ru-RU" sz="4000" dirty="0"/>
              <a:t>— </a:t>
            </a:r>
            <a:r>
              <a:rPr lang="ru-RU" sz="4000" dirty="0" err="1"/>
              <a:t>Swan</a:t>
            </a:r>
            <a:r>
              <a:rPr lang="ru-RU" sz="4000" dirty="0"/>
              <a:t> </a:t>
            </a:r>
            <a:r>
              <a:rPr lang="ru-RU" sz="4000" dirty="0" err="1" smtClean="0"/>
              <a:t>Lake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14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Названия литературных и художественных произведений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endParaRPr lang="ru-RU" sz="4300" dirty="0" smtClean="0"/>
          </a:p>
          <a:p>
            <a:r>
              <a:rPr lang="en-US" sz="4900" dirty="0" smtClean="0"/>
              <a:t>Some </a:t>
            </a:r>
            <a:r>
              <a:rPr lang="en-US" sz="4900" dirty="0"/>
              <a:t>Like It Hot</a:t>
            </a:r>
            <a:r>
              <a:rPr lang="ru-RU" sz="4900" dirty="0"/>
              <a:t> </a:t>
            </a:r>
          </a:p>
          <a:p>
            <a:pPr>
              <a:buFontTx/>
              <a:buNone/>
            </a:pPr>
            <a:r>
              <a:rPr lang="ru-RU" sz="4900" dirty="0"/>
              <a:t> </a:t>
            </a:r>
            <a:endParaRPr lang="en-US" sz="4900" dirty="0"/>
          </a:p>
          <a:p>
            <a:r>
              <a:rPr lang="en-US" sz="4900" smtClean="0"/>
              <a:t>The Fast &amp; </a:t>
            </a:r>
            <a:r>
              <a:rPr lang="en-US" sz="4900" dirty="0" smtClean="0"/>
              <a:t>Furious</a:t>
            </a:r>
            <a:endParaRPr lang="ru-RU" sz="4900" dirty="0"/>
          </a:p>
          <a:p>
            <a:pPr>
              <a:buFontTx/>
              <a:buNone/>
            </a:pPr>
            <a:endParaRPr lang="ru-RU" sz="4900" dirty="0"/>
          </a:p>
          <a:p>
            <a:r>
              <a:rPr lang="en-US" sz="4900" dirty="0" smtClean="0"/>
              <a:t>Lost</a:t>
            </a:r>
            <a:endParaRPr lang="ru-RU" sz="4900" dirty="0" smtClean="0"/>
          </a:p>
          <a:p>
            <a:endParaRPr lang="ru-RU" sz="4900" dirty="0"/>
          </a:p>
          <a:p>
            <a:pPr>
              <a:buFontTx/>
              <a:buNone/>
            </a:pPr>
            <a:endParaRPr lang="ru-RU" sz="4900" dirty="0"/>
          </a:p>
          <a:p>
            <a:r>
              <a:rPr lang="ru-RU" sz="4900" dirty="0" smtClean="0"/>
              <a:t>В </a:t>
            </a:r>
            <a:r>
              <a:rPr lang="ru-RU" sz="4900" dirty="0"/>
              <a:t>джазе только </a:t>
            </a:r>
            <a:r>
              <a:rPr lang="ru-RU" sz="4900" dirty="0" smtClean="0"/>
              <a:t>девушки</a:t>
            </a:r>
            <a:endParaRPr lang="ru-RU" sz="4900" dirty="0"/>
          </a:p>
          <a:p>
            <a:r>
              <a:rPr lang="ru-RU" sz="4900" dirty="0" err="1" smtClean="0"/>
              <a:t>Форсаж</a:t>
            </a:r>
            <a:endParaRPr lang="ru-RU" sz="4900" dirty="0"/>
          </a:p>
          <a:p>
            <a:pPr>
              <a:buFontTx/>
              <a:buNone/>
            </a:pPr>
            <a:endParaRPr lang="en-US" sz="4900" dirty="0"/>
          </a:p>
          <a:p>
            <a:r>
              <a:rPr lang="ru-RU" sz="4900" dirty="0" err="1" smtClean="0"/>
              <a:t>Остатья</a:t>
            </a:r>
            <a:r>
              <a:rPr lang="ru-RU" sz="4900" dirty="0" smtClean="0"/>
              <a:t> в живых</a:t>
            </a:r>
            <a:endParaRPr lang="ru-RU" sz="4900" dirty="0"/>
          </a:p>
          <a:p>
            <a:pPr>
              <a:buFontTx/>
              <a:buNone/>
            </a:pP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360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968552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 smtClean="0"/>
              <a:t>Thank you for your attention! </a:t>
            </a:r>
            <a:r>
              <a:rPr lang="ru-RU" sz="4400" dirty="0" smtClean="0"/>
              <a:t>(принцип прямого переноса)</a:t>
            </a:r>
            <a:r>
              <a:rPr lang="en-US" sz="4400" dirty="0" smtClean="0"/>
              <a:t> </a:t>
            </a:r>
          </a:p>
          <a:p>
            <a:endParaRPr lang="ru-RU" sz="2400" dirty="0" smtClean="0"/>
          </a:p>
          <a:p>
            <a:r>
              <a:rPr lang="ru-RU" sz="4400" b="1" dirty="0" err="1" smtClean="0"/>
              <a:t>Тханк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йоу</a:t>
            </a:r>
            <a:r>
              <a:rPr lang="ru-RU" sz="4400" b="1" dirty="0" smtClean="0"/>
              <a:t> фор </a:t>
            </a:r>
            <a:r>
              <a:rPr lang="ru-RU" sz="4400" b="1" dirty="0" err="1" smtClean="0"/>
              <a:t>йоур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аттентион</a:t>
            </a:r>
            <a:r>
              <a:rPr lang="ru-RU" sz="4400" b="1" dirty="0" smtClean="0"/>
              <a:t>! </a:t>
            </a:r>
            <a:r>
              <a:rPr lang="ru-RU" sz="4400" dirty="0" smtClean="0"/>
              <a:t>(транслитерация)</a:t>
            </a:r>
            <a:endParaRPr lang="en-US" sz="4400" dirty="0" smtClean="0"/>
          </a:p>
          <a:p>
            <a:endParaRPr lang="ru-RU" sz="2400" dirty="0" smtClean="0"/>
          </a:p>
          <a:p>
            <a:r>
              <a:rPr lang="ru-RU" sz="4400" b="1" dirty="0" err="1" smtClean="0"/>
              <a:t>Тэнк</a:t>
            </a:r>
            <a:r>
              <a:rPr lang="ru-RU" sz="4400" b="1" dirty="0" smtClean="0"/>
              <a:t> ю </a:t>
            </a:r>
            <a:r>
              <a:rPr lang="ru-RU" sz="4400" b="1" dirty="0" err="1" smtClean="0"/>
              <a:t>фо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ёур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этэншн</a:t>
            </a:r>
            <a:r>
              <a:rPr lang="ru-RU" sz="4400" b="1" dirty="0" smtClean="0"/>
              <a:t>! </a:t>
            </a:r>
            <a:r>
              <a:rPr lang="ru-RU" sz="4400" dirty="0" smtClean="0"/>
              <a:t>(транскрипция)</a:t>
            </a:r>
            <a:endParaRPr lang="en-US" sz="4400" dirty="0" smtClean="0"/>
          </a:p>
          <a:p>
            <a:endParaRPr lang="ru-RU" sz="2400" dirty="0" smtClean="0"/>
          </a:p>
          <a:p>
            <a:r>
              <a:rPr lang="ru-RU" sz="4400" b="1" dirty="0" smtClean="0"/>
              <a:t>Спасибо </a:t>
            </a:r>
            <a:r>
              <a:rPr lang="ru-RU" sz="4400" b="1" dirty="0"/>
              <a:t>за внимание! </a:t>
            </a:r>
            <a:endParaRPr lang="ru-RU" sz="4400" b="1" dirty="0" smtClean="0"/>
          </a:p>
          <a:p>
            <a:pPr marL="0" indent="0">
              <a:buNone/>
            </a:pPr>
            <a:r>
              <a:rPr lang="ru-RU" sz="4400" b="1" dirty="0"/>
              <a:t> </a:t>
            </a:r>
            <a:r>
              <a:rPr lang="ru-RU" sz="4400" b="1" dirty="0" smtClean="0"/>
              <a:t>   </a:t>
            </a:r>
            <a:r>
              <a:rPr lang="ru-RU" sz="4400" dirty="0" smtClean="0"/>
              <a:t>(</a:t>
            </a:r>
            <a:r>
              <a:rPr lang="ru-RU" sz="4400" dirty="0"/>
              <a:t>перевод)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951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Библиографический список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 smtClean="0"/>
              <a:t>Ермолович</a:t>
            </a:r>
            <a:r>
              <a:rPr lang="ru-RU" dirty="0" smtClean="0"/>
              <a:t> </a:t>
            </a:r>
            <a:r>
              <a:rPr lang="ru-RU" dirty="0"/>
              <a:t>Д.И</a:t>
            </a:r>
            <a:r>
              <a:rPr lang="ru-RU" dirty="0" smtClean="0"/>
              <a:t>. Имена </a:t>
            </a:r>
            <a:r>
              <a:rPr lang="ru-RU" dirty="0"/>
              <a:t>собственные на стыке языков и </a:t>
            </a:r>
            <a:r>
              <a:rPr lang="ru-RU" dirty="0" smtClean="0"/>
              <a:t>культур — </a:t>
            </a:r>
            <a:r>
              <a:rPr lang="ru-RU" dirty="0"/>
              <a:t>М.: </a:t>
            </a:r>
            <a:r>
              <a:rPr lang="ru-RU" dirty="0" err="1"/>
              <a:t>Р.Валент</a:t>
            </a:r>
            <a:r>
              <a:rPr lang="ru-RU" dirty="0"/>
              <a:t>, 2001. - </a:t>
            </a:r>
            <a:r>
              <a:rPr lang="ru-RU" dirty="0" smtClean="0"/>
              <a:t>200 с.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819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Принцип графического подобия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err="1" smtClean="0">
                <a:latin typeface="Arial" charset="0"/>
              </a:rPr>
              <a:t>Since</a:t>
            </a:r>
            <a:r>
              <a:rPr lang="ru-RU" dirty="0" smtClean="0">
                <a:latin typeface="Arial" charset="0"/>
              </a:rPr>
              <a:t> 1980, </a:t>
            </a:r>
            <a:r>
              <a:rPr lang="ru-RU" b="1" dirty="0" err="1" smtClean="0">
                <a:latin typeface="Arial" charset="0"/>
              </a:rPr>
              <a:t>Wałęsa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has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received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hundreds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of</a:t>
            </a:r>
            <a:r>
              <a:rPr lang="ru-RU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prizers</a:t>
            </a:r>
            <a:r>
              <a:rPr lang="en-US" dirty="0" smtClean="0">
                <a:latin typeface="Arial" charset="0"/>
              </a:rPr>
              <a:t>, honors and awards </a:t>
            </a:r>
            <a:r>
              <a:rPr lang="ru-RU" dirty="0" err="1" smtClean="0">
                <a:latin typeface="Arial" charset="0"/>
              </a:rPr>
              <a:t>from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many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countries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of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the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world</a:t>
            </a:r>
            <a:r>
              <a:rPr lang="ru-RU" dirty="0" smtClean="0">
                <a:latin typeface="Arial" charset="0"/>
              </a:rPr>
              <a:t>.</a:t>
            </a:r>
            <a:r>
              <a:rPr lang="ru-RU" dirty="0" smtClean="0"/>
              <a:t> </a:t>
            </a:r>
            <a:endParaRPr lang="ru-RU" dirty="0" smtClean="0">
              <a:latin typeface="Arial" charset="0"/>
            </a:endParaRPr>
          </a:p>
          <a:p>
            <a:pPr eaLnBrk="1" hangingPunct="1"/>
            <a:r>
              <a:rPr lang="ru-RU" b="1" dirty="0" err="1" smtClean="0">
                <a:latin typeface="Arial" charset="0"/>
              </a:rPr>
              <a:t>Lech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Walesa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won t</a:t>
            </a:r>
            <a:r>
              <a:rPr lang="ru-RU" dirty="0" err="1" smtClean="0">
                <a:latin typeface="Arial" charset="0"/>
              </a:rPr>
              <a:t>he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Nobel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Peace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Prize</a:t>
            </a:r>
            <a:r>
              <a:rPr lang="ru-RU" dirty="0" smtClean="0">
                <a:latin typeface="Arial" charset="0"/>
              </a:rPr>
              <a:t> 1983</a:t>
            </a:r>
            <a:r>
              <a:rPr lang="ru-RU" dirty="0" smtClean="0"/>
              <a:t> 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Hugo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Хьюго (англ.) или Гюго (фр.)?</a:t>
            </a:r>
          </a:p>
        </p:txBody>
      </p:sp>
    </p:spTree>
    <p:extLst>
      <p:ext uri="{BB962C8B-B14F-4D97-AF65-F5344CB8AC3E}">
        <p14:creationId xmlns:p14="http://schemas.microsoft.com/office/powerpoint/2010/main" xmlns="" val="24928868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Транслитерация</a:t>
            </a:r>
            <a:r>
              <a:rPr lang="ru-RU" dirty="0" smtClean="0"/>
              <a:t> 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/>
        <p:txBody>
          <a:bodyPr numCol="2">
            <a:normAutofit fontScale="32500" lnSpcReduction="20000"/>
          </a:bodyPr>
          <a:lstStyle/>
          <a:p>
            <a:pPr eaLnBrk="1" hangingPunct="1"/>
            <a:endParaRPr lang="en-US" dirty="0" smtClean="0"/>
          </a:p>
          <a:p>
            <a:r>
              <a:rPr lang="ru-RU" sz="14800" dirty="0" smtClean="0"/>
              <a:t>Юнг</a:t>
            </a:r>
            <a:r>
              <a:rPr lang="en-US" sz="12300" dirty="0" smtClean="0"/>
              <a:t> –</a:t>
            </a:r>
            <a:endParaRPr lang="ru-RU" sz="12300" dirty="0" smtClean="0"/>
          </a:p>
          <a:p>
            <a:pPr marL="0" indent="0">
              <a:buNone/>
            </a:pPr>
            <a:endParaRPr lang="ru-RU" sz="12300" dirty="0"/>
          </a:p>
          <a:p>
            <a:r>
              <a:rPr lang="ru-RU" sz="14800" dirty="0" smtClean="0"/>
              <a:t>Хьюстон</a:t>
            </a:r>
            <a:r>
              <a:rPr lang="en-US" sz="12300" dirty="0" smtClean="0"/>
              <a:t> </a:t>
            </a:r>
            <a:r>
              <a:rPr lang="ru-RU" sz="12300" dirty="0"/>
              <a:t>– </a:t>
            </a:r>
            <a:endParaRPr lang="ru-RU" sz="12300" dirty="0" smtClean="0"/>
          </a:p>
          <a:p>
            <a:pPr marL="0" indent="0">
              <a:buNone/>
            </a:pPr>
            <a:endParaRPr lang="ru-RU" sz="12300" dirty="0" smtClean="0"/>
          </a:p>
          <a:p>
            <a:r>
              <a:rPr lang="ru-RU" sz="14800" dirty="0" smtClean="0"/>
              <a:t>Ли</a:t>
            </a:r>
            <a:r>
              <a:rPr lang="ru-RU" sz="12300" dirty="0" smtClean="0"/>
              <a:t> </a:t>
            </a:r>
            <a:r>
              <a:rPr lang="ru-RU" sz="12300" dirty="0"/>
              <a:t>– </a:t>
            </a:r>
            <a:endParaRPr lang="ru-RU" sz="12300" dirty="0" smtClean="0"/>
          </a:p>
          <a:p>
            <a:endParaRPr lang="ru-RU" sz="12300" dirty="0" smtClean="0"/>
          </a:p>
          <a:p>
            <a:endParaRPr lang="ru-RU" sz="6200" dirty="0" smtClean="0"/>
          </a:p>
          <a:p>
            <a:r>
              <a:rPr lang="en-US" sz="14800" dirty="0" smtClean="0"/>
              <a:t>Young </a:t>
            </a:r>
            <a:r>
              <a:rPr lang="en-US" sz="14800" dirty="0"/>
              <a:t>/ </a:t>
            </a:r>
            <a:r>
              <a:rPr lang="en-US" sz="14800" dirty="0" smtClean="0"/>
              <a:t>Jung</a:t>
            </a:r>
            <a:endParaRPr lang="ru-RU" sz="14800" dirty="0" smtClean="0"/>
          </a:p>
          <a:p>
            <a:endParaRPr lang="ru-RU" sz="8600" dirty="0" smtClean="0"/>
          </a:p>
          <a:p>
            <a:r>
              <a:rPr lang="en-US" sz="14800" dirty="0" smtClean="0"/>
              <a:t>Houston </a:t>
            </a:r>
            <a:r>
              <a:rPr lang="en-US" sz="14800" dirty="0"/>
              <a:t>/ </a:t>
            </a:r>
            <a:r>
              <a:rPr lang="en-US" sz="14800" dirty="0" smtClean="0"/>
              <a:t>Huston</a:t>
            </a:r>
            <a:endParaRPr lang="ru-RU" sz="14800" dirty="0" smtClean="0"/>
          </a:p>
          <a:p>
            <a:endParaRPr lang="ru-RU" sz="6200" dirty="0"/>
          </a:p>
          <a:p>
            <a:r>
              <a:rPr lang="en-US" sz="13500" dirty="0"/>
              <a:t>Leigh</a:t>
            </a:r>
            <a:r>
              <a:rPr lang="ru-RU" sz="13500" dirty="0"/>
              <a:t> / </a:t>
            </a:r>
            <a:r>
              <a:rPr lang="en-US" sz="13500" dirty="0"/>
              <a:t>Lee</a:t>
            </a:r>
            <a:r>
              <a:rPr lang="ru-RU" sz="13500" dirty="0"/>
              <a:t> / </a:t>
            </a:r>
            <a:r>
              <a:rPr lang="en-US" sz="13500" dirty="0"/>
              <a:t>Lie</a:t>
            </a:r>
            <a:endParaRPr lang="ru-RU" sz="13500" dirty="0"/>
          </a:p>
          <a:p>
            <a:pPr eaLnBrk="1" hangingPunct="1"/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xmlns="" val="9267548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Транслитерация и транскрипция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ctr">
              <a:buNone/>
            </a:pPr>
            <a:r>
              <a:rPr lang="ru-RU" sz="8000" b="1" dirty="0" smtClean="0"/>
              <a:t>   </a:t>
            </a:r>
            <a:r>
              <a:rPr lang="en-US" sz="8000" b="1" dirty="0" smtClean="0"/>
              <a:t>Watson</a:t>
            </a:r>
            <a:endParaRPr lang="ru-RU" sz="8000" b="1" dirty="0" smtClean="0"/>
          </a:p>
          <a:p>
            <a:pPr marL="0" indent="0" algn="just">
              <a:buNone/>
            </a:pPr>
            <a:endParaRPr lang="ru-RU" sz="3600" b="1" dirty="0" smtClean="0"/>
          </a:p>
          <a:p>
            <a:pPr marL="0" indent="0" algn="just">
              <a:buNone/>
            </a:pPr>
            <a:r>
              <a:rPr lang="ru-RU" sz="3600" b="1" dirty="0" smtClean="0"/>
              <a:t>Доктор Ватсон </a:t>
            </a:r>
          </a:p>
          <a:p>
            <a:pPr marL="0" indent="0" algn="just">
              <a:buNone/>
            </a:pPr>
            <a:endParaRPr lang="ru-RU" sz="3600" b="1" dirty="0"/>
          </a:p>
          <a:p>
            <a:pPr marL="0" indent="0" algn="just">
              <a:buNone/>
            </a:pPr>
            <a:endParaRPr lang="ru-RU" sz="3600" b="1" dirty="0" smtClean="0"/>
          </a:p>
          <a:p>
            <a:pPr marL="0" indent="0" algn="just">
              <a:buNone/>
            </a:pPr>
            <a:endParaRPr lang="ru-RU" sz="3600" b="1" dirty="0"/>
          </a:p>
          <a:p>
            <a:pPr marL="0" indent="0" algn="just">
              <a:buNone/>
            </a:pPr>
            <a:endParaRPr lang="ru-RU" sz="3600" b="1" dirty="0" smtClean="0"/>
          </a:p>
          <a:p>
            <a:pPr marL="0" indent="0" algn="just">
              <a:buNone/>
            </a:pPr>
            <a:r>
              <a:rPr lang="ru-RU" sz="3600" b="1" dirty="0" smtClean="0"/>
              <a:t>Эмма Уотсон</a:t>
            </a:r>
            <a:r>
              <a:rPr lang="en-US" sz="8000" b="1" dirty="0" smtClean="0"/>
              <a:t> </a:t>
            </a:r>
            <a:endParaRPr lang="ru-RU" sz="8000" b="1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820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Принцип прямого переноса</a:t>
            </a:r>
            <a:r>
              <a:rPr lang="ru-RU" dirty="0" smtClean="0"/>
              <a:t> 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ru-RU" dirty="0" smtClean="0">
                <a:latin typeface="Arial" pitchFamily="34" charset="0"/>
                <a:cs typeface="Arial" pitchFamily="34" charset="0"/>
              </a:rPr>
              <a:t>По сообщению русской службы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BBC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News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последствия инцидента непредсказуемы.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b="1" dirty="0" smtClean="0">
                <a:latin typeface="Arial" pitchFamily="34" charset="0"/>
                <a:cs typeface="Arial" pitchFamily="34" charset="0"/>
              </a:rPr>
              <a:t>The Times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стала первой газетой, которая отправила своего корреспондента на место происшествия</a:t>
            </a:r>
          </a:p>
          <a:p>
            <a:pPr eaLnBrk="1" hangingPunct="1"/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dirty="0">
                <a:latin typeface="Arial" pitchFamily="34" charset="0"/>
                <a:cs typeface="Arial" pitchFamily="34" charset="0"/>
              </a:rPr>
              <a:t>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есятку самых богатых спортивных брендов в мире на сегодняшний день возглавляют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Nike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Adidas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0884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b="1" dirty="0" smtClean="0"/>
              <a:t>Принцип фонетического подобия </a:t>
            </a:r>
            <a:br>
              <a:rPr lang="ru-RU" b="1" dirty="0" smtClean="0"/>
            </a:br>
            <a:r>
              <a:rPr lang="ru-RU" b="1" dirty="0" smtClean="0"/>
              <a:t>(транскрипция)</a:t>
            </a:r>
            <a:r>
              <a:rPr lang="ru-RU" dirty="0" smtClean="0"/>
              <a:t> 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 numCol="2"/>
          <a:lstStyle/>
          <a:p>
            <a:pPr eaLnBrk="1" hangingPunct="1"/>
            <a:endParaRPr lang="ru-RU" dirty="0" smtClean="0"/>
          </a:p>
          <a:p>
            <a:pPr eaLnBrk="1" hangingPunct="1"/>
            <a:r>
              <a:rPr lang="en-US" sz="54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5400" dirty="0" err="1" smtClean="0">
                <a:latin typeface="Arial" pitchFamily="34" charset="0"/>
                <a:cs typeface="Arial" pitchFamily="34" charset="0"/>
              </a:rPr>
              <a:t>orsyte</a:t>
            </a:r>
            <a:endParaRPr lang="ru-RU" sz="54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400" dirty="0" smtClean="0">
                <a:latin typeface="Arial" pitchFamily="34" charset="0"/>
                <a:cs typeface="Arial" pitchFamily="34" charset="0"/>
              </a:rPr>
              <a:t>Florida</a:t>
            </a:r>
            <a:endParaRPr lang="ru-RU" sz="5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54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5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5400" dirty="0" smtClean="0">
                <a:latin typeface="Arial" pitchFamily="34" charset="0"/>
                <a:cs typeface="Arial" pitchFamily="34" charset="0"/>
              </a:rPr>
              <a:t>Форсайт</a:t>
            </a:r>
          </a:p>
          <a:p>
            <a:endParaRPr lang="ru-RU" sz="4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5400" dirty="0" smtClean="0">
                <a:latin typeface="Arial" pitchFamily="34" charset="0"/>
                <a:cs typeface="Arial" pitchFamily="34" charset="0"/>
              </a:rPr>
              <a:t>Флорида </a:t>
            </a:r>
          </a:p>
        </p:txBody>
      </p:sp>
    </p:spTree>
    <p:extLst>
      <p:ext uri="{BB962C8B-B14F-4D97-AF65-F5344CB8AC3E}">
        <p14:creationId xmlns:p14="http://schemas.microsoft.com/office/powerpoint/2010/main" xmlns="" val="30858173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</TotalTime>
  <Words>1123</Words>
  <Application>Microsoft Office PowerPoint</Application>
  <PresentationFormat>Экран (4:3)</PresentationFormat>
  <Paragraphs>276</Paragraphs>
  <Slides>45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Тема Office</vt:lpstr>
      <vt:lpstr>Перевод имен собственных</vt:lpstr>
      <vt:lpstr>Слайд 2</vt:lpstr>
      <vt:lpstr>Слайд 3</vt:lpstr>
      <vt:lpstr>Слайд 4</vt:lpstr>
      <vt:lpstr>Принцип графического подобия</vt:lpstr>
      <vt:lpstr>Транслитерация </vt:lpstr>
      <vt:lpstr>Транслитерация и транскрипция</vt:lpstr>
      <vt:lpstr>Принцип прямого переноса </vt:lpstr>
      <vt:lpstr>Принцип фонетического подобия  (транскрипция) </vt:lpstr>
      <vt:lpstr>Принцип практической транскрипции с элементами транслитерации</vt:lpstr>
      <vt:lpstr>Учет национально-языковой принадлежности имени</vt:lpstr>
      <vt:lpstr>Учет национально-языковой принадлежности имени</vt:lpstr>
      <vt:lpstr>Принцип благозвучия</vt:lpstr>
      <vt:lpstr>Учет исторической традиции</vt:lpstr>
      <vt:lpstr>Рекомендации переводчику</vt:lpstr>
      <vt:lpstr>Антропонимы</vt:lpstr>
      <vt:lpstr>Множественные и единичные антропонимы</vt:lpstr>
      <vt:lpstr>Английские личные имена</vt:lpstr>
      <vt:lpstr>Вариативность имени</vt:lpstr>
      <vt:lpstr>Русские имена и отчества</vt:lpstr>
      <vt:lpstr>Переносные значения множественных антропонимов</vt:lpstr>
      <vt:lpstr>Женские английские имена</vt:lpstr>
      <vt:lpstr>Женские русские фамилии</vt:lpstr>
      <vt:lpstr>Топонимы</vt:lpstr>
      <vt:lpstr>Топонимы</vt:lpstr>
      <vt:lpstr>Нарицательные элементы адреса</vt:lpstr>
      <vt:lpstr>Закрепленные топонимы</vt:lpstr>
      <vt:lpstr>Переводы адресов в рамках деловой переписки </vt:lpstr>
      <vt:lpstr>Переводы адресов в рамках деловой переписки</vt:lpstr>
      <vt:lpstr>Переводы адресов в рамках деловой переписки</vt:lpstr>
      <vt:lpstr>Названия компаний и организаций</vt:lpstr>
      <vt:lpstr>Названия компаний и организаций</vt:lpstr>
      <vt:lpstr>Названия русских компаний и организаций</vt:lpstr>
      <vt:lpstr>Названия русских компаний и организаций</vt:lpstr>
      <vt:lpstr>Названия русских компаний и организаций</vt:lpstr>
      <vt:lpstr>Названия информационных агентств </vt:lpstr>
      <vt:lpstr>Названия газет</vt:lpstr>
      <vt:lpstr>Наименование партий, организаций, учреждений</vt:lpstr>
      <vt:lpstr>Наименование партий, организаций, учреждений</vt:lpstr>
      <vt:lpstr>Антропоним в составе наименования организации или предприятия</vt:lpstr>
      <vt:lpstr>Антропоним в составе наименования организации или предприятия</vt:lpstr>
      <vt:lpstr>Названия литературных и художественных произведений</vt:lpstr>
      <vt:lpstr>Названия литературных и художественных произведений</vt:lpstr>
      <vt:lpstr>Слайд 44</vt:lpstr>
      <vt:lpstr>Слайд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Перевод имен собственных</dc:title>
  <dc:creator>андрей иванов</dc:creator>
  <cp:lastModifiedBy>ADMIN</cp:lastModifiedBy>
  <cp:revision>76</cp:revision>
  <dcterms:created xsi:type="dcterms:W3CDTF">2020-12-06T07:48:48Z</dcterms:created>
  <dcterms:modified xsi:type="dcterms:W3CDTF">2020-12-15T20:29:16Z</dcterms:modified>
</cp:coreProperties>
</file>