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EA4"/>
    <a:srgbClr val="00539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6581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96397" y="57871"/>
            <a:ext cx="4351197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623598" y="2285273"/>
            <a:ext cx="5811898" cy="19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623024" y="370673"/>
            <a:ext cx="5811898" cy="580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1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1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198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198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8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8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8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297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298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8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297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28600" marR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298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65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7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4" name="Shape 94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0" y="1196752"/>
            <a:ext cx="9144000" cy="4429834"/>
          </a:xfrm>
          <a:prstGeom prst="rect">
            <a:avLst/>
          </a:prstGeom>
          <a:solidFill>
            <a:srgbClr val="1381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323528" y="1844824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dirty="0" smtClean="0">
                <a:solidFill>
                  <a:srgbClr val="F3F3F3"/>
                </a:solidFill>
              </a:rPr>
              <a:t>Производственная гимнастика для завучей и преподавателей общеобразовательных учреждений</a:t>
            </a:r>
            <a:endParaRPr sz="3000" b="1" i="0" u="none" strike="noStrike" cap="none" dirty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/>
          <p:nvPr/>
        </p:nvSpPr>
        <p:spPr>
          <a:xfrm>
            <a:off x="4644008" y="3648262"/>
            <a:ext cx="4047604" cy="788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endParaRPr lang="ru-RU"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Picture 4" descr="D:\WOR-R-RK!\ННГУ\NNGU FACULTY\Факультет физической культуры и спорта\Logo\Факультет-физической-культуры-и-спорта_wh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" y="1"/>
            <a:ext cx="2987899" cy="11621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96136" y="407707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Подготовила: студентка 5 курса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Михалкович</a:t>
            </a:r>
            <a:r>
              <a:rPr lang="ru-RU" dirty="0" smtClean="0">
                <a:solidFill>
                  <a:schemeClr val="bg1"/>
                </a:solidFill>
              </a:rPr>
              <a:t> Валерия Дмитриевна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Shape 1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109" name="Shape 109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185899"/>
            <a:ext cx="9144000" cy="450567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/>
          <p:nvPr/>
        </p:nvSpPr>
        <p:spPr>
          <a:xfrm>
            <a:off x="251520" y="1484784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ct val="25000"/>
            </a:pPr>
            <a:r>
              <a:rPr lang="ru-RU" sz="3000" b="1" dirty="0" smtClean="0">
                <a:solidFill>
                  <a:srgbClr val="F3F3F3"/>
                </a:solidFill>
              </a:rPr>
              <a:t>Анализ деятельности во время дистанционного обучения</a:t>
            </a:r>
          </a:p>
          <a:p>
            <a:pPr lvl="0" algn="ctr">
              <a:lnSpc>
                <a:spcPct val="115000"/>
              </a:lnSpc>
              <a:buClr>
                <a:schemeClr val="dk1"/>
              </a:buClr>
              <a:buSzPct val="25000"/>
            </a:pPr>
            <a:endParaRPr lang="ru-RU" sz="3000" b="1" dirty="0" smtClean="0">
              <a:solidFill>
                <a:srgbClr val="F3F3F3"/>
              </a:solidFill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endParaRPr lang="ru-RU"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0" y="5691574"/>
            <a:ext cx="9144000" cy="1166326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4" descr="D:\WOR-R-RK!\ННГУ\NNGU FACULTY\Факультет физической культуры и спорта\Logo\Факультет-физической-культуры-и-спорта_whit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" y="1"/>
            <a:ext cx="2987899" cy="11621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536" y="2636912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Ежедневная сидячая работа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Работа с использованием компьютерного оборудования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Нагрузка на мозговую деятельность и постоянное общение с детьми 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3" name="Рисунок 12" descr="скачанные файлы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0272" y="3429000"/>
            <a:ext cx="1368152" cy="205596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233550" y="483910"/>
            <a:ext cx="4060060" cy="481200"/>
          </a:xfrm>
          <a:prstGeom prst="parallelogram">
            <a:avLst>
              <a:gd name="adj" fmla="val 36734"/>
            </a:avLst>
          </a:prstGeom>
          <a:solidFill>
            <a:srgbClr val="1381C0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Разминка до начала учебного занятия</a:t>
            </a:r>
            <a:endParaRPr lang="ru-RU"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5436096" y="1897325"/>
            <a:ext cx="2665979" cy="377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D4F"/>
              </a:buClr>
              <a:buFont typeface="Calibri"/>
              <a:buNone/>
            </a:pPr>
            <a:endParaRPr sz="900" b="0" i="0" u="none" strike="noStrike" cap="none" dirty="0"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D4F"/>
              </a:buClr>
              <a:buFont typeface="Calibri"/>
              <a:buNone/>
            </a:pPr>
            <a:endParaRPr sz="1300" b="0" i="0" u="none" strike="noStrike" cap="none" dirty="0">
              <a:solidFill>
                <a:srgbClr val="4C4D4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 txBox="1"/>
          <p:nvPr/>
        </p:nvSpPr>
        <p:spPr>
          <a:xfrm>
            <a:off x="467100" y="1079750"/>
            <a:ext cx="3635099" cy="4939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D4F"/>
              </a:buClr>
              <a:buFont typeface="Calibri"/>
              <a:buNone/>
            </a:pPr>
            <a:endParaRPr sz="700" b="0" i="1" u="none" strike="noStrike" cap="none" dirty="0">
              <a:solidFill>
                <a:srgbClr val="999999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D4F"/>
              </a:buClr>
              <a:buFont typeface="Calibri"/>
              <a:buNone/>
            </a:pPr>
            <a:endParaRPr sz="700" b="0" i="1" u="none" strike="noStrike" cap="none" dirty="0">
              <a:solidFill>
                <a:srgbClr val="999999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D4F"/>
              </a:buClr>
              <a:buFont typeface="Calibri"/>
              <a:buNone/>
            </a:pPr>
            <a:endParaRPr sz="800" b="0" i="0" u="none" strike="noStrike" cap="none" dirty="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D4F"/>
              </a:buClr>
              <a:buFont typeface="Calibri"/>
              <a:buNone/>
            </a:pPr>
            <a:r>
              <a:rPr lang="ru-RU" sz="800" b="0" i="0" u="none" strike="noStrike" cap="none" dirty="0" smtClean="0">
                <a:solidFill>
                  <a:srgbClr val="666666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8" name="Shape 128"/>
          <p:cNvSpPr txBox="1"/>
          <p:nvPr/>
        </p:nvSpPr>
        <p:spPr>
          <a:xfrm>
            <a:off x="574750" y="5015325"/>
            <a:ext cx="1746000" cy="96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Verdana"/>
              <a:buNone/>
            </a:pPr>
            <a:endParaRPr lang="ru-RU" sz="700" b="1" i="0" u="none" strike="noStrike" cap="none" dirty="0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2383200" y="5015325"/>
            <a:ext cx="2155200" cy="96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Verdana"/>
              <a:buNone/>
            </a:pPr>
            <a:endParaRPr lang="ru-RU" sz="700" b="1" i="0" u="none" strike="noStrike" cap="none" dirty="0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 </a:t>
            </a:r>
          </a:p>
        </p:txBody>
      </p:sp>
      <p:sp>
        <p:nvSpPr>
          <p:cNvPr id="13" name="Shape 122"/>
          <p:cNvSpPr/>
          <p:nvPr/>
        </p:nvSpPr>
        <p:spPr>
          <a:xfrm>
            <a:off x="-195" y="483909"/>
            <a:ext cx="350192" cy="482754"/>
          </a:xfrm>
          <a:custGeom>
            <a:avLst/>
            <a:gdLst>
              <a:gd name="connsiteX0" fmla="*/ 0 w 481287"/>
              <a:gd name="connsiteY0" fmla="*/ 481200 h 481200"/>
              <a:gd name="connsiteX1" fmla="*/ 176764 w 481287"/>
              <a:gd name="connsiteY1" fmla="*/ 0 h 481200"/>
              <a:gd name="connsiteX2" fmla="*/ 481287 w 481287"/>
              <a:gd name="connsiteY2" fmla="*/ 0 h 481200"/>
              <a:gd name="connsiteX3" fmla="*/ 304523 w 481287"/>
              <a:gd name="connsiteY3" fmla="*/ 481200 h 481200"/>
              <a:gd name="connsiteX4" fmla="*/ 0 w 481287"/>
              <a:gd name="connsiteY4" fmla="*/ 481200 h 481200"/>
              <a:gd name="connsiteX0" fmla="*/ 0 w 337704"/>
              <a:gd name="connsiteY0" fmla="*/ 466086 h 481200"/>
              <a:gd name="connsiteX1" fmla="*/ 33181 w 337704"/>
              <a:gd name="connsiteY1" fmla="*/ 0 h 481200"/>
              <a:gd name="connsiteX2" fmla="*/ 337704 w 337704"/>
              <a:gd name="connsiteY2" fmla="*/ 0 h 481200"/>
              <a:gd name="connsiteX3" fmla="*/ 160940 w 337704"/>
              <a:gd name="connsiteY3" fmla="*/ 481200 h 481200"/>
              <a:gd name="connsiteX4" fmla="*/ 0 w 337704"/>
              <a:gd name="connsiteY4" fmla="*/ 466086 h 481200"/>
              <a:gd name="connsiteX0" fmla="*/ 0 w 354373"/>
              <a:gd name="connsiteY0" fmla="*/ 477992 h 481200"/>
              <a:gd name="connsiteX1" fmla="*/ 49850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0 w 354373"/>
              <a:gd name="connsiteY0" fmla="*/ 477992 h 481200"/>
              <a:gd name="connsiteX1" fmla="*/ 4606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2807 w 350036"/>
              <a:gd name="connsiteY0" fmla="*/ 477992 h 481200"/>
              <a:gd name="connsiteX1" fmla="*/ 269 w 350036"/>
              <a:gd name="connsiteY1" fmla="*/ 0 h 481200"/>
              <a:gd name="connsiteX2" fmla="*/ 350036 w 350036"/>
              <a:gd name="connsiteY2" fmla="*/ 0 h 481200"/>
              <a:gd name="connsiteX3" fmla="*/ 173272 w 350036"/>
              <a:gd name="connsiteY3" fmla="*/ 481200 h 481200"/>
              <a:gd name="connsiteX4" fmla="*/ 2807 w 350036"/>
              <a:gd name="connsiteY4" fmla="*/ 477992 h 481200"/>
              <a:gd name="connsiteX0" fmla="*/ 582 w 350192"/>
              <a:gd name="connsiteY0" fmla="*/ 482754 h 482754"/>
              <a:gd name="connsiteX1" fmla="*/ 425 w 350192"/>
              <a:gd name="connsiteY1" fmla="*/ 0 h 482754"/>
              <a:gd name="connsiteX2" fmla="*/ 350192 w 350192"/>
              <a:gd name="connsiteY2" fmla="*/ 0 h 482754"/>
              <a:gd name="connsiteX3" fmla="*/ 173428 w 350192"/>
              <a:gd name="connsiteY3" fmla="*/ 481200 h 482754"/>
              <a:gd name="connsiteX4" fmla="*/ 582 w 350192"/>
              <a:gd name="connsiteY4" fmla="*/ 482754 h 4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192" h="482754">
                <a:moveTo>
                  <a:pt x="582" y="482754"/>
                </a:moveTo>
                <a:cubicBezTo>
                  <a:pt x="2117" y="323423"/>
                  <a:pt x="-1110" y="159331"/>
                  <a:pt x="425" y="0"/>
                </a:cubicBezTo>
                <a:lnTo>
                  <a:pt x="350192" y="0"/>
                </a:lnTo>
                <a:lnTo>
                  <a:pt x="173428" y="481200"/>
                </a:lnTo>
                <a:lnTo>
                  <a:pt x="582" y="482754"/>
                </a:lnTo>
                <a:close/>
              </a:path>
            </a:pathLst>
          </a:custGeom>
          <a:solidFill>
            <a:srgbClr val="005EA4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endParaRPr lang="ru-RU"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4" descr="D:\WOR-R-RK!\ННГУ\NNGU FACULTY\Факультет физической культуры и спорта\Logo\Факультет-физической-культуры-и-спорт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690" y="69982"/>
            <a:ext cx="3365581" cy="13090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536" y="1268760"/>
            <a:ext cx="46085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«Кнопки мозга».</a:t>
            </a:r>
            <a:r>
              <a:rPr lang="ru-RU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Сложите </a:t>
            </a:r>
            <a:r>
              <a:rPr lang="ru-RU" dirty="0" smtClean="0"/>
              <a:t>ладони перед грудью пальцами вверх, не дышите, сдавите изо всех сил основания ладоней. Напряжены мускулы плеч и груди. Теперь втяните живот и потянитесь вверх. Как будто, опираясь на руки, выглядываете из окна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Всего 10-15 с и стало жарко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Повторить 3 р.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3573016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«Для шеи». </a:t>
            </a:r>
            <a:endParaRPr lang="ru-RU" b="1" i="1" dirty="0" smtClean="0"/>
          </a:p>
          <a:p>
            <a:endParaRPr lang="ru-RU" b="1" i="1" dirty="0" smtClean="0"/>
          </a:p>
          <a:p>
            <a:r>
              <a:rPr lang="ru-RU" dirty="0" smtClean="0"/>
              <a:t>Сложите </a:t>
            </a:r>
            <a:r>
              <a:rPr lang="ru-RU" dirty="0" smtClean="0"/>
              <a:t>руки в замок, обхватите ими затылок, направьте локти вперед. Потяните голову к локтям. Не сопротивляйтесь, растягивайте шейный отдел позвоночника. Тяните ровно - так, чтобы было приятно, 10-15 с.               </a:t>
            </a:r>
            <a:endParaRPr lang="ru-RU" dirty="0"/>
          </a:p>
        </p:txBody>
      </p:sp>
      <p:pic>
        <p:nvPicPr>
          <p:cNvPr id="17" name="Рисунок 16" descr="скачанные файлы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1412776"/>
            <a:ext cx="2695575" cy="1695450"/>
          </a:xfrm>
          <a:prstGeom prst="rect">
            <a:avLst/>
          </a:prstGeom>
        </p:spPr>
      </p:pic>
      <p:pic>
        <p:nvPicPr>
          <p:cNvPr id="18" name="Рисунок 17" descr="скачанные файлы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212976"/>
            <a:ext cx="2124075" cy="215265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/>
        </p:nvSpPr>
        <p:spPr>
          <a:xfrm>
            <a:off x="491650" y="1922500"/>
            <a:ext cx="4097100" cy="31010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Verdana"/>
              <a:buNone/>
            </a:pPr>
            <a:endParaRPr lang="ru-RU"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950" b="0" i="0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900" b="0" i="0" u="none" strike="noStrike" cap="none" dirty="0"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300" b="0" i="0" u="none" strike="noStrike" cap="none" dirty="0">
              <a:solidFill>
                <a:srgbClr val="4C4D4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122"/>
          <p:cNvSpPr/>
          <p:nvPr/>
        </p:nvSpPr>
        <p:spPr>
          <a:xfrm>
            <a:off x="233550" y="483910"/>
            <a:ext cx="4060060" cy="481200"/>
          </a:xfrm>
          <a:prstGeom prst="parallelogram">
            <a:avLst>
              <a:gd name="adj" fmla="val 36734"/>
            </a:avLst>
          </a:prstGeom>
          <a:solidFill>
            <a:srgbClr val="1381C0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Разминка для рук</a:t>
            </a:r>
            <a:endParaRPr lang="ru-RU"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22"/>
          <p:cNvSpPr/>
          <p:nvPr/>
        </p:nvSpPr>
        <p:spPr>
          <a:xfrm>
            <a:off x="-195" y="483909"/>
            <a:ext cx="350192" cy="482754"/>
          </a:xfrm>
          <a:custGeom>
            <a:avLst/>
            <a:gdLst>
              <a:gd name="connsiteX0" fmla="*/ 0 w 481287"/>
              <a:gd name="connsiteY0" fmla="*/ 481200 h 481200"/>
              <a:gd name="connsiteX1" fmla="*/ 176764 w 481287"/>
              <a:gd name="connsiteY1" fmla="*/ 0 h 481200"/>
              <a:gd name="connsiteX2" fmla="*/ 481287 w 481287"/>
              <a:gd name="connsiteY2" fmla="*/ 0 h 481200"/>
              <a:gd name="connsiteX3" fmla="*/ 304523 w 481287"/>
              <a:gd name="connsiteY3" fmla="*/ 481200 h 481200"/>
              <a:gd name="connsiteX4" fmla="*/ 0 w 481287"/>
              <a:gd name="connsiteY4" fmla="*/ 481200 h 481200"/>
              <a:gd name="connsiteX0" fmla="*/ 0 w 337704"/>
              <a:gd name="connsiteY0" fmla="*/ 466086 h 481200"/>
              <a:gd name="connsiteX1" fmla="*/ 33181 w 337704"/>
              <a:gd name="connsiteY1" fmla="*/ 0 h 481200"/>
              <a:gd name="connsiteX2" fmla="*/ 337704 w 337704"/>
              <a:gd name="connsiteY2" fmla="*/ 0 h 481200"/>
              <a:gd name="connsiteX3" fmla="*/ 160940 w 337704"/>
              <a:gd name="connsiteY3" fmla="*/ 481200 h 481200"/>
              <a:gd name="connsiteX4" fmla="*/ 0 w 337704"/>
              <a:gd name="connsiteY4" fmla="*/ 466086 h 481200"/>
              <a:gd name="connsiteX0" fmla="*/ 0 w 354373"/>
              <a:gd name="connsiteY0" fmla="*/ 477992 h 481200"/>
              <a:gd name="connsiteX1" fmla="*/ 49850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0 w 354373"/>
              <a:gd name="connsiteY0" fmla="*/ 477992 h 481200"/>
              <a:gd name="connsiteX1" fmla="*/ 4606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2807 w 350036"/>
              <a:gd name="connsiteY0" fmla="*/ 477992 h 481200"/>
              <a:gd name="connsiteX1" fmla="*/ 269 w 350036"/>
              <a:gd name="connsiteY1" fmla="*/ 0 h 481200"/>
              <a:gd name="connsiteX2" fmla="*/ 350036 w 350036"/>
              <a:gd name="connsiteY2" fmla="*/ 0 h 481200"/>
              <a:gd name="connsiteX3" fmla="*/ 173272 w 350036"/>
              <a:gd name="connsiteY3" fmla="*/ 481200 h 481200"/>
              <a:gd name="connsiteX4" fmla="*/ 2807 w 350036"/>
              <a:gd name="connsiteY4" fmla="*/ 477992 h 481200"/>
              <a:gd name="connsiteX0" fmla="*/ 582 w 350192"/>
              <a:gd name="connsiteY0" fmla="*/ 482754 h 482754"/>
              <a:gd name="connsiteX1" fmla="*/ 425 w 350192"/>
              <a:gd name="connsiteY1" fmla="*/ 0 h 482754"/>
              <a:gd name="connsiteX2" fmla="*/ 350192 w 350192"/>
              <a:gd name="connsiteY2" fmla="*/ 0 h 482754"/>
              <a:gd name="connsiteX3" fmla="*/ 173428 w 350192"/>
              <a:gd name="connsiteY3" fmla="*/ 481200 h 482754"/>
              <a:gd name="connsiteX4" fmla="*/ 582 w 350192"/>
              <a:gd name="connsiteY4" fmla="*/ 482754 h 4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192" h="482754">
                <a:moveTo>
                  <a:pt x="582" y="482754"/>
                </a:moveTo>
                <a:cubicBezTo>
                  <a:pt x="2117" y="323423"/>
                  <a:pt x="-1110" y="159331"/>
                  <a:pt x="425" y="0"/>
                </a:cubicBezTo>
                <a:lnTo>
                  <a:pt x="350192" y="0"/>
                </a:lnTo>
                <a:lnTo>
                  <a:pt x="173428" y="481200"/>
                </a:lnTo>
                <a:lnTo>
                  <a:pt x="582" y="482754"/>
                </a:lnTo>
                <a:close/>
              </a:path>
            </a:pathLst>
          </a:custGeom>
          <a:solidFill>
            <a:srgbClr val="005EA4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endParaRPr lang="ru-RU"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Picture 4" descr="D:\WOR-R-RK!\ННГУ\NNGU FACULTY\Факультет физической культуры и спорта\Logo\Факультет-физической-культуры-и-спорт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690" y="69982"/>
            <a:ext cx="3365581" cy="13090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79512" y="141277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«Ленивая восьмерка».</a:t>
            </a:r>
            <a:r>
              <a:rPr lang="ru-RU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Вытянуть </a:t>
            </a:r>
            <a:r>
              <a:rPr lang="ru-RU" dirty="0" smtClean="0"/>
              <a:t>вперед руку, сжатую в кулак и с поднятым вверх большим пальцем. Затем начать медленно описывать в воздухе большой знак бесконечности. Повторить это упражнение по 4 раза каждой рукой, потом - сцепив обе руки. На последнем этапе необходимо включить все тело, описывая эту восьмерку уже всем корпусом.</a:t>
            </a:r>
            <a:endParaRPr lang="ru-RU" dirty="0"/>
          </a:p>
        </p:txBody>
      </p:sp>
      <p:pic>
        <p:nvPicPr>
          <p:cNvPr id="12" name="Рисунок 11" descr="скачанные файлы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1628800"/>
            <a:ext cx="3037838" cy="144016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3573016"/>
            <a:ext cx="53640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«Массаж рук» </a:t>
            </a:r>
            <a:endParaRPr lang="ru-RU" b="1" i="1" dirty="0" smtClean="0"/>
          </a:p>
          <a:p>
            <a:endParaRPr lang="ru-RU" b="1" i="1" dirty="0" smtClean="0"/>
          </a:p>
          <a:p>
            <a:r>
              <a:rPr lang="ru-RU" dirty="0" smtClean="0"/>
              <a:t>Массаж </a:t>
            </a:r>
            <a:r>
              <a:rPr lang="ru-RU" dirty="0" smtClean="0"/>
              <a:t>рук укрепляет нервную систему: касание или легкое безостановочное поглаживание, надавливание с использованием тяжести пальцев, глубокое надавливание, при котором на коже в области точки отмечается более или менее глубокая ямка. Плавное медленное и продолжительное надавливание действуют успокаивающе, а резкое, сильное и короткое - возбуждающе. Длительность воздействия - 0,5 -1 минута.</a:t>
            </a:r>
            <a:endParaRPr lang="ru-RU" dirty="0"/>
          </a:p>
        </p:txBody>
      </p:sp>
      <p:pic>
        <p:nvPicPr>
          <p:cNvPr id="14" name="Рисунок 13" descr="396769_176_i_02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72" y="3645024"/>
            <a:ext cx="3743325" cy="234315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2"/>
          <p:cNvSpPr/>
          <p:nvPr/>
        </p:nvSpPr>
        <p:spPr>
          <a:xfrm>
            <a:off x="233550" y="483910"/>
            <a:ext cx="4060060" cy="481200"/>
          </a:xfrm>
          <a:prstGeom prst="parallelogram">
            <a:avLst>
              <a:gd name="adj" fmla="val 36734"/>
            </a:avLst>
          </a:prstGeom>
          <a:solidFill>
            <a:srgbClr val="1381C0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Упражнения для дыхания</a:t>
            </a:r>
            <a:endParaRPr lang="ru-RU"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2"/>
          <p:cNvSpPr/>
          <p:nvPr/>
        </p:nvSpPr>
        <p:spPr>
          <a:xfrm>
            <a:off x="-195" y="483909"/>
            <a:ext cx="350192" cy="482754"/>
          </a:xfrm>
          <a:custGeom>
            <a:avLst/>
            <a:gdLst>
              <a:gd name="connsiteX0" fmla="*/ 0 w 481287"/>
              <a:gd name="connsiteY0" fmla="*/ 481200 h 481200"/>
              <a:gd name="connsiteX1" fmla="*/ 176764 w 481287"/>
              <a:gd name="connsiteY1" fmla="*/ 0 h 481200"/>
              <a:gd name="connsiteX2" fmla="*/ 481287 w 481287"/>
              <a:gd name="connsiteY2" fmla="*/ 0 h 481200"/>
              <a:gd name="connsiteX3" fmla="*/ 304523 w 481287"/>
              <a:gd name="connsiteY3" fmla="*/ 481200 h 481200"/>
              <a:gd name="connsiteX4" fmla="*/ 0 w 481287"/>
              <a:gd name="connsiteY4" fmla="*/ 481200 h 481200"/>
              <a:gd name="connsiteX0" fmla="*/ 0 w 337704"/>
              <a:gd name="connsiteY0" fmla="*/ 466086 h 481200"/>
              <a:gd name="connsiteX1" fmla="*/ 33181 w 337704"/>
              <a:gd name="connsiteY1" fmla="*/ 0 h 481200"/>
              <a:gd name="connsiteX2" fmla="*/ 337704 w 337704"/>
              <a:gd name="connsiteY2" fmla="*/ 0 h 481200"/>
              <a:gd name="connsiteX3" fmla="*/ 160940 w 337704"/>
              <a:gd name="connsiteY3" fmla="*/ 481200 h 481200"/>
              <a:gd name="connsiteX4" fmla="*/ 0 w 337704"/>
              <a:gd name="connsiteY4" fmla="*/ 466086 h 481200"/>
              <a:gd name="connsiteX0" fmla="*/ 0 w 354373"/>
              <a:gd name="connsiteY0" fmla="*/ 477992 h 481200"/>
              <a:gd name="connsiteX1" fmla="*/ 49850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0 w 354373"/>
              <a:gd name="connsiteY0" fmla="*/ 477992 h 481200"/>
              <a:gd name="connsiteX1" fmla="*/ 4606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2807 w 350036"/>
              <a:gd name="connsiteY0" fmla="*/ 477992 h 481200"/>
              <a:gd name="connsiteX1" fmla="*/ 269 w 350036"/>
              <a:gd name="connsiteY1" fmla="*/ 0 h 481200"/>
              <a:gd name="connsiteX2" fmla="*/ 350036 w 350036"/>
              <a:gd name="connsiteY2" fmla="*/ 0 h 481200"/>
              <a:gd name="connsiteX3" fmla="*/ 173272 w 350036"/>
              <a:gd name="connsiteY3" fmla="*/ 481200 h 481200"/>
              <a:gd name="connsiteX4" fmla="*/ 2807 w 350036"/>
              <a:gd name="connsiteY4" fmla="*/ 477992 h 481200"/>
              <a:gd name="connsiteX0" fmla="*/ 582 w 350192"/>
              <a:gd name="connsiteY0" fmla="*/ 482754 h 482754"/>
              <a:gd name="connsiteX1" fmla="*/ 425 w 350192"/>
              <a:gd name="connsiteY1" fmla="*/ 0 h 482754"/>
              <a:gd name="connsiteX2" fmla="*/ 350192 w 350192"/>
              <a:gd name="connsiteY2" fmla="*/ 0 h 482754"/>
              <a:gd name="connsiteX3" fmla="*/ 173428 w 350192"/>
              <a:gd name="connsiteY3" fmla="*/ 481200 h 482754"/>
              <a:gd name="connsiteX4" fmla="*/ 582 w 350192"/>
              <a:gd name="connsiteY4" fmla="*/ 482754 h 4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192" h="482754">
                <a:moveTo>
                  <a:pt x="582" y="482754"/>
                </a:moveTo>
                <a:cubicBezTo>
                  <a:pt x="2117" y="323423"/>
                  <a:pt x="-1110" y="159331"/>
                  <a:pt x="425" y="0"/>
                </a:cubicBezTo>
                <a:lnTo>
                  <a:pt x="350192" y="0"/>
                </a:lnTo>
                <a:lnTo>
                  <a:pt x="173428" y="481200"/>
                </a:lnTo>
                <a:lnTo>
                  <a:pt x="582" y="482754"/>
                </a:lnTo>
                <a:close/>
              </a:path>
            </a:pathLst>
          </a:custGeom>
          <a:solidFill>
            <a:srgbClr val="005EA4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endParaRPr lang="ru-RU"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988840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Дыхательная гимнастика:</a:t>
            </a:r>
          </a:p>
          <a:p>
            <a:r>
              <a:rPr lang="ru-RU" dirty="0" smtClean="0"/>
              <a:t>1)И.П</a:t>
            </a:r>
            <a:r>
              <a:rPr lang="ru-RU" dirty="0" smtClean="0"/>
              <a:t>. - Руки согнуты перед грудью ладонями вперед. 1 - кисти сжать в кулак, вдох; 2 - и.п., выдох. 2)И.П. - Руки сжаты в кулаки и прижаты к животу на уровне пояса. 1 - с силой выпрямить руки, вдох. 2 - </a:t>
            </a:r>
            <a:r>
              <a:rPr lang="ru-RU" dirty="0" err="1" smtClean="0"/>
              <a:t>и.п</a:t>
            </a:r>
            <a:r>
              <a:rPr lang="ru-RU" dirty="0" smtClean="0"/>
              <a:t>, выдох. </a:t>
            </a:r>
            <a:endParaRPr lang="ru-RU" dirty="0" smtClean="0"/>
          </a:p>
          <a:p>
            <a:r>
              <a:rPr lang="ru-RU" dirty="0" smtClean="0"/>
              <a:t>3)И.П</a:t>
            </a:r>
            <a:r>
              <a:rPr lang="ru-RU" dirty="0" smtClean="0"/>
              <a:t>. - Руки внизу. 1 - наклон вперед, вдох.  2 - разогнуться, сгибая руки в локтевых суставах, выдох.</a:t>
            </a:r>
            <a:endParaRPr lang="ru-RU" dirty="0"/>
          </a:p>
        </p:txBody>
      </p:sp>
      <p:pic>
        <p:nvPicPr>
          <p:cNvPr id="10" name="Рисунок 9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836712"/>
            <a:ext cx="2647950" cy="1724025"/>
          </a:xfrm>
          <a:prstGeom prst="rect">
            <a:avLst/>
          </a:prstGeom>
        </p:spPr>
      </p:pic>
      <p:pic>
        <p:nvPicPr>
          <p:cNvPr id="11" name="Рисунок 10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140968"/>
            <a:ext cx="2438400" cy="18764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4A8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122"/>
          <p:cNvSpPr/>
          <p:nvPr/>
        </p:nvSpPr>
        <p:spPr>
          <a:xfrm>
            <a:off x="233550" y="483910"/>
            <a:ext cx="4060060" cy="481200"/>
          </a:xfrm>
          <a:prstGeom prst="parallelogram">
            <a:avLst>
              <a:gd name="adj" fmla="val 36734"/>
            </a:avLst>
          </a:prstGeom>
          <a:solidFill>
            <a:srgbClr val="1381C0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2000" b="1" dirty="0" smtClean="0">
                <a:solidFill>
                  <a:schemeClr val="lt1"/>
                </a:solidFill>
              </a:rPr>
              <a:t>Спасибо за внимание!</a:t>
            </a:r>
            <a:endParaRPr lang="ru-RU"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2"/>
          <p:cNvSpPr/>
          <p:nvPr/>
        </p:nvSpPr>
        <p:spPr>
          <a:xfrm>
            <a:off x="-195" y="483909"/>
            <a:ext cx="350192" cy="482754"/>
          </a:xfrm>
          <a:custGeom>
            <a:avLst/>
            <a:gdLst>
              <a:gd name="connsiteX0" fmla="*/ 0 w 481287"/>
              <a:gd name="connsiteY0" fmla="*/ 481200 h 481200"/>
              <a:gd name="connsiteX1" fmla="*/ 176764 w 481287"/>
              <a:gd name="connsiteY1" fmla="*/ 0 h 481200"/>
              <a:gd name="connsiteX2" fmla="*/ 481287 w 481287"/>
              <a:gd name="connsiteY2" fmla="*/ 0 h 481200"/>
              <a:gd name="connsiteX3" fmla="*/ 304523 w 481287"/>
              <a:gd name="connsiteY3" fmla="*/ 481200 h 481200"/>
              <a:gd name="connsiteX4" fmla="*/ 0 w 481287"/>
              <a:gd name="connsiteY4" fmla="*/ 481200 h 481200"/>
              <a:gd name="connsiteX0" fmla="*/ 0 w 337704"/>
              <a:gd name="connsiteY0" fmla="*/ 466086 h 481200"/>
              <a:gd name="connsiteX1" fmla="*/ 33181 w 337704"/>
              <a:gd name="connsiteY1" fmla="*/ 0 h 481200"/>
              <a:gd name="connsiteX2" fmla="*/ 337704 w 337704"/>
              <a:gd name="connsiteY2" fmla="*/ 0 h 481200"/>
              <a:gd name="connsiteX3" fmla="*/ 160940 w 337704"/>
              <a:gd name="connsiteY3" fmla="*/ 481200 h 481200"/>
              <a:gd name="connsiteX4" fmla="*/ 0 w 337704"/>
              <a:gd name="connsiteY4" fmla="*/ 466086 h 481200"/>
              <a:gd name="connsiteX0" fmla="*/ 0 w 354373"/>
              <a:gd name="connsiteY0" fmla="*/ 477992 h 481200"/>
              <a:gd name="connsiteX1" fmla="*/ 49850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0 w 354373"/>
              <a:gd name="connsiteY0" fmla="*/ 477992 h 481200"/>
              <a:gd name="connsiteX1" fmla="*/ 4606 w 354373"/>
              <a:gd name="connsiteY1" fmla="*/ 0 h 481200"/>
              <a:gd name="connsiteX2" fmla="*/ 354373 w 354373"/>
              <a:gd name="connsiteY2" fmla="*/ 0 h 481200"/>
              <a:gd name="connsiteX3" fmla="*/ 177609 w 354373"/>
              <a:gd name="connsiteY3" fmla="*/ 481200 h 481200"/>
              <a:gd name="connsiteX4" fmla="*/ 0 w 354373"/>
              <a:gd name="connsiteY4" fmla="*/ 477992 h 481200"/>
              <a:gd name="connsiteX0" fmla="*/ 2807 w 350036"/>
              <a:gd name="connsiteY0" fmla="*/ 477992 h 481200"/>
              <a:gd name="connsiteX1" fmla="*/ 269 w 350036"/>
              <a:gd name="connsiteY1" fmla="*/ 0 h 481200"/>
              <a:gd name="connsiteX2" fmla="*/ 350036 w 350036"/>
              <a:gd name="connsiteY2" fmla="*/ 0 h 481200"/>
              <a:gd name="connsiteX3" fmla="*/ 173272 w 350036"/>
              <a:gd name="connsiteY3" fmla="*/ 481200 h 481200"/>
              <a:gd name="connsiteX4" fmla="*/ 2807 w 350036"/>
              <a:gd name="connsiteY4" fmla="*/ 477992 h 481200"/>
              <a:gd name="connsiteX0" fmla="*/ 582 w 350192"/>
              <a:gd name="connsiteY0" fmla="*/ 482754 h 482754"/>
              <a:gd name="connsiteX1" fmla="*/ 425 w 350192"/>
              <a:gd name="connsiteY1" fmla="*/ 0 h 482754"/>
              <a:gd name="connsiteX2" fmla="*/ 350192 w 350192"/>
              <a:gd name="connsiteY2" fmla="*/ 0 h 482754"/>
              <a:gd name="connsiteX3" fmla="*/ 173428 w 350192"/>
              <a:gd name="connsiteY3" fmla="*/ 481200 h 482754"/>
              <a:gd name="connsiteX4" fmla="*/ 582 w 350192"/>
              <a:gd name="connsiteY4" fmla="*/ 482754 h 4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192" h="482754">
                <a:moveTo>
                  <a:pt x="582" y="482754"/>
                </a:moveTo>
                <a:cubicBezTo>
                  <a:pt x="2117" y="323423"/>
                  <a:pt x="-1110" y="159331"/>
                  <a:pt x="425" y="0"/>
                </a:cubicBezTo>
                <a:lnTo>
                  <a:pt x="350192" y="0"/>
                </a:lnTo>
                <a:lnTo>
                  <a:pt x="173428" y="481200"/>
                </a:lnTo>
                <a:lnTo>
                  <a:pt x="582" y="4827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45700" rIns="0" bIns="72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endParaRPr lang="ru-RU"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484784"/>
            <a:ext cx="5328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Обычными и довольно легкими упражнениями можно облегчить эмоциональное и физическое состояние.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Достаточно просто соблюдать простые правила физического развития и работа не будет так трудна и вредна для здоровья!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1" name="Рисунок 10" descr="unnam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3429000"/>
            <a:ext cx="3734544" cy="19050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188</Words>
  <Application>Microsoft Office PowerPoint</Application>
  <PresentationFormat>Экран (4:3)</PresentationFormat>
  <Paragraphs>51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One</dc:creator>
  <cp:lastModifiedBy>Liner 2</cp:lastModifiedBy>
  <cp:revision>22</cp:revision>
  <dcterms:modified xsi:type="dcterms:W3CDTF">2020-04-23T20:00:50Z</dcterms:modified>
</cp:coreProperties>
</file>