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1" r:id="rId2"/>
    <p:sldId id="355" r:id="rId3"/>
    <p:sldId id="356" r:id="rId4"/>
    <p:sldId id="352" r:id="rId5"/>
    <p:sldId id="354" r:id="rId6"/>
    <p:sldId id="353" r:id="rId7"/>
    <p:sldId id="357" r:id="rId8"/>
    <p:sldId id="358" r:id="rId9"/>
    <p:sldId id="359" r:id="rId10"/>
    <p:sldId id="360" r:id="rId11"/>
    <p:sldId id="364" r:id="rId12"/>
    <p:sldId id="363" r:id="rId13"/>
    <p:sldId id="366" r:id="rId14"/>
    <p:sldId id="367" r:id="rId15"/>
    <p:sldId id="3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716" autoAdjust="0"/>
  </p:normalViewPr>
  <p:slideViewPr>
    <p:cSldViewPr>
      <p:cViewPr varScale="1">
        <p:scale>
          <a:sx n="66" d="100"/>
          <a:sy n="66" d="100"/>
        </p:scale>
        <p:origin x="-14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1956" y="-84"/>
      </p:cViewPr>
      <p:guideLst>
        <p:guide orient="horz" pos="2880"/>
        <p:guide pos="2160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NULL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60419-6C3A-4042-8F0C-E5B58F07442A}" type="datetimeFigureOut">
              <a:rPr lang="ru-RU" smtClean="0"/>
              <a:pPr/>
              <a:t>23.03.2020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B269DA-6326-4509-9141-F795E4FAF6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5405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36A04-A049-4B4D-AD1C-E93FAD3D106A}" type="datetimeFigureOut">
              <a:rPr lang="ru-RU" smtClean="0"/>
              <a:pPr/>
              <a:t>23.03.2020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5677E-61E4-49C7-8520-BF56A4C8FBA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8248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74C3C6-652C-466C-A6F8-C9477F854DC6}" type="slidenum">
              <a:rPr lang="ru-RU"/>
              <a:pPr/>
              <a:t>12</a:t>
            </a:fld>
            <a:endParaRPr lang="ru-RU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74C3C6-652C-466C-A6F8-C9477F854DC6}" type="slidenum">
              <a:rPr lang="ru-RU"/>
              <a:pPr/>
              <a:t>13</a:t>
            </a:fld>
            <a:endParaRPr lang="ru-RU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74C3C6-652C-466C-A6F8-C9477F854DC6}" type="slidenum">
              <a:rPr lang="ru-RU"/>
              <a:pPr/>
              <a:t>15</a:t>
            </a:fld>
            <a:endParaRPr lang="ru-RU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15D6E5-054E-4B74-8A3A-908E6EE77CE0}" type="slidenum">
              <a:rPr lang="ru-RU"/>
              <a:pPr/>
              <a:t>3</a:t>
            </a:fld>
            <a:endParaRPr lang="ru-RU"/>
          </a:p>
        </p:txBody>
      </p:sp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097FB0-39D1-4EE9-B943-8665D5FA7947}" type="slidenum">
              <a:rPr lang="ru-RU"/>
              <a:pPr/>
              <a:t>5</a:t>
            </a:fld>
            <a:endParaRPr lang="ru-RU"/>
          </a:p>
        </p:txBody>
      </p:sp>
      <p:sp>
        <p:nvSpPr>
          <p:cNvPr id="30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Подготовить пространственную модель куба или параллелепипеда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2374B1-214E-442E-AC27-62652380A247}" type="slidenum">
              <a:rPr lang="ru-RU"/>
              <a:pPr/>
              <a:t>6</a:t>
            </a:fld>
            <a:endParaRPr lang="ru-RU"/>
          </a:p>
        </p:txBody>
      </p:sp>
      <p:sp>
        <p:nvSpPr>
          <p:cNvPr id="2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77389E-D650-49F3-BAAB-CDA9B6AE8BB9}" type="slidenum">
              <a:rPr lang="ru-RU"/>
              <a:pPr/>
              <a:t>7</a:t>
            </a:fld>
            <a:endParaRPr lang="ru-RU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215789-B96B-447A-A96C-0A4344E4BB74}" type="slidenum">
              <a:rPr lang="ru-RU"/>
              <a:pPr/>
              <a:t>8</a:t>
            </a:fld>
            <a:endParaRPr lang="ru-RU"/>
          </a:p>
        </p:txBody>
      </p:sp>
      <p:sp>
        <p:nvSpPr>
          <p:cNvPr id="24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74C3C6-652C-466C-A6F8-C9477F854DC6}" type="slidenum">
              <a:rPr lang="ru-RU"/>
              <a:pPr/>
              <a:t>9</a:t>
            </a:fld>
            <a:endParaRPr lang="ru-RU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74C3C6-652C-466C-A6F8-C9477F854DC6}" type="slidenum">
              <a:rPr lang="ru-RU"/>
              <a:pPr/>
              <a:t>10</a:t>
            </a:fld>
            <a:endParaRPr lang="ru-RU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74C3C6-652C-466C-A6F8-C9477F854DC6}" type="slidenum">
              <a:rPr lang="ru-RU"/>
              <a:pPr/>
              <a:t>11</a:t>
            </a:fld>
            <a:endParaRPr lang="ru-RU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19.10.2011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19.10.2011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19.10.2011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19.10.2011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19.10.2011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19.10.2011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19.10.2011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19.10.2011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19.10.2011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19.10.2011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19.10.2011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19.10.2011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wmf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4.bin"/><Relationship Id="rId4" Type="http://schemas.openxmlformats.org/officeDocument/2006/relationships/image" Target="../media/image7.wmf"/><Relationship Id="rId9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image" Target="../media/image12.wmf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7.wmf"/><Relationship Id="rId9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ll Users\Документы\Мои рисунки\Образцы рисунков\3LCCAL3VWXVCAR01R14CAJKKEKDCA9G7WIFCA9G0LL8CAHXM5S7CAJ4CQ01CAATPEOJCALZBEMYCAB90X5HCA9SGP0JCA3J21JGCA2JOKWVCASJTJ29CAKEGE54CATC0ZUACAR0HD83CAU4RQXFCA3F8E4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460" y="836640"/>
            <a:ext cx="2706624" cy="1792224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700" y="3212970"/>
            <a:ext cx="8892600" cy="1752600"/>
          </a:xfr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/>
          <a:p>
            <a:endParaRPr lang="ru-RU" b="1" i="1" u="sng" spc="3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u="sng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Параллельность прямых и плоскостей</a:t>
            </a:r>
            <a:endParaRPr lang="ru-RU" sz="2800" b="1" i="1" u="sng" cap="all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Documents and Settings\All Users\Документы\Мои рисунки\Образцы рисунков\WP6CAOETMLGCAJS66PICAFBVECJCAC3E2LVCAC3MBDYCAHKG0SRCALYZIL5CAJLOHK9CA3F9IM8CAYJZC6MCAM1SU86CA6X75BICAPMCXGWCA31NQV5CAL51XEZCAM3FFV4CA2Q1E1HCAQLHT5PCATXE11U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4FA"/>
              </a:clrFrom>
              <a:clrTo>
                <a:srgbClr val="FFF4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868180" y="2060810"/>
            <a:ext cx="1584220" cy="158422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8676570" y="9806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79390" y="5085230"/>
            <a:ext cx="87132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Параллельность прямой и плоскости в пространстве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Text Box 2"/>
          <p:cNvSpPr txBox="1">
            <a:spLocks noChangeArrowheads="1"/>
          </p:cNvSpPr>
          <p:nvPr/>
        </p:nvSpPr>
        <p:spPr bwMode="auto">
          <a:xfrm>
            <a:off x="304800" y="76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</a:p>
        </p:txBody>
      </p:sp>
      <p:sp>
        <p:nvSpPr>
          <p:cNvPr id="33" name="Номер слайда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10</a:t>
            </a:fld>
            <a:endParaRPr lang="ru-RU" dirty="0"/>
          </a:p>
        </p:txBody>
      </p:sp>
      <p:pic>
        <p:nvPicPr>
          <p:cNvPr id="64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43" y="410488"/>
            <a:ext cx="8937977" cy="6042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01950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Text Box 2"/>
          <p:cNvSpPr txBox="1">
            <a:spLocks noChangeArrowheads="1"/>
          </p:cNvSpPr>
          <p:nvPr/>
        </p:nvSpPr>
        <p:spPr bwMode="auto">
          <a:xfrm>
            <a:off x="304800" y="76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</a:p>
        </p:txBody>
      </p:sp>
      <p:sp>
        <p:nvSpPr>
          <p:cNvPr id="33" name="Номер слайда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11</a:t>
            </a:fld>
            <a:endParaRPr lang="ru-RU" dirty="0"/>
          </a:p>
        </p:txBody>
      </p:sp>
      <p:pic>
        <p:nvPicPr>
          <p:cNvPr id="644098" name="Picture 2" descr="Свойство параллельных плоскос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76200"/>
            <a:ext cx="9076872" cy="680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34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Text Box 2"/>
          <p:cNvSpPr txBox="1">
            <a:spLocks noChangeArrowheads="1"/>
          </p:cNvSpPr>
          <p:nvPr/>
        </p:nvSpPr>
        <p:spPr bwMode="auto">
          <a:xfrm>
            <a:off x="304800" y="76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</a:p>
        </p:txBody>
      </p:sp>
      <p:sp>
        <p:nvSpPr>
          <p:cNvPr id="33" name="Номер слайда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12</a:t>
            </a:fld>
            <a:endParaRPr lang="ru-RU" dirty="0"/>
          </a:p>
        </p:txBody>
      </p:sp>
      <p:pic>
        <p:nvPicPr>
          <p:cNvPr id="645122" name="Picture 2" descr="Отрезки параллельных прямы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76200"/>
            <a:ext cx="9042400" cy="678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4738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Text Box 2"/>
          <p:cNvSpPr txBox="1">
            <a:spLocks noChangeArrowheads="1"/>
          </p:cNvSpPr>
          <p:nvPr/>
        </p:nvSpPr>
        <p:spPr bwMode="auto">
          <a:xfrm>
            <a:off x="304800" y="76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</a:p>
        </p:txBody>
      </p:sp>
      <p:sp>
        <p:nvSpPr>
          <p:cNvPr id="33" name="Номер слайда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13</a:t>
            </a:fld>
            <a:endParaRPr lang="ru-RU" dirty="0"/>
          </a:p>
        </p:txBody>
      </p:sp>
      <p:pic>
        <p:nvPicPr>
          <p:cNvPr id="64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468" y="304800"/>
            <a:ext cx="9128759" cy="629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86400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Через точку вне данной плоскости можно провести плоскость, параллельную данной, и притом только одну.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10-2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2928934"/>
            <a:ext cx="5844913" cy="334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57417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Text Box 2"/>
          <p:cNvSpPr txBox="1">
            <a:spLocks noChangeArrowheads="1"/>
          </p:cNvSpPr>
          <p:nvPr/>
        </p:nvSpPr>
        <p:spPr bwMode="auto">
          <a:xfrm>
            <a:off x="304800" y="76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</a:p>
        </p:txBody>
      </p:sp>
      <p:sp>
        <p:nvSpPr>
          <p:cNvPr id="33" name="Номер слайда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15</a:t>
            </a:fld>
            <a:endParaRPr lang="ru-RU" dirty="0"/>
          </a:p>
        </p:txBody>
      </p:sp>
      <p:pic>
        <p:nvPicPr>
          <p:cNvPr id="64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34"/>
            <a:ext cx="6413291" cy="331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734" y="3552825"/>
            <a:ext cx="6696075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60290" y="304800"/>
            <a:ext cx="20882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Задание 3</a:t>
            </a:r>
            <a:endParaRPr lang="ru-RU" sz="2000" b="1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04800" y="4806269"/>
            <a:ext cx="20882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Задание 4</a:t>
            </a:r>
          </a:p>
        </p:txBody>
      </p:sp>
    </p:spTree>
    <p:extLst>
      <p:ext uri="{BB962C8B-B14F-4D97-AF65-F5344CB8AC3E}">
        <p14:creationId xmlns:p14="http://schemas.microsoft.com/office/powerpoint/2010/main" val="20712142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4724400" y="1371600"/>
            <a:ext cx="4114800" cy="1371600"/>
            <a:chOff x="336" y="2024"/>
            <a:chExt cx="4280" cy="1152"/>
          </a:xfrm>
        </p:grpSpPr>
        <p:sp>
          <p:nvSpPr>
            <p:cNvPr id="291875" name="Freeform 35"/>
            <p:cNvSpPr>
              <a:spLocks/>
            </p:cNvSpPr>
            <p:nvPr/>
          </p:nvSpPr>
          <p:spPr bwMode="auto">
            <a:xfrm>
              <a:off x="336" y="2040"/>
              <a:ext cx="4280" cy="1136"/>
            </a:xfrm>
            <a:custGeom>
              <a:avLst/>
              <a:gdLst/>
              <a:ahLst/>
              <a:cxnLst>
                <a:cxn ang="0">
                  <a:pos x="0" y="1088"/>
                </a:cxn>
                <a:cxn ang="0">
                  <a:pos x="904" y="80"/>
                </a:cxn>
                <a:cxn ang="0">
                  <a:pos x="4280" y="0"/>
                </a:cxn>
                <a:cxn ang="0">
                  <a:pos x="3432" y="1088"/>
                </a:cxn>
                <a:cxn ang="0">
                  <a:pos x="6" y="1091"/>
                </a:cxn>
                <a:cxn ang="0">
                  <a:pos x="6" y="1123"/>
                </a:cxn>
                <a:cxn ang="0">
                  <a:pos x="3448" y="1120"/>
                </a:cxn>
                <a:cxn ang="0">
                  <a:pos x="3448" y="1136"/>
                </a:cxn>
                <a:cxn ang="0">
                  <a:pos x="3464" y="1104"/>
                </a:cxn>
                <a:cxn ang="0">
                  <a:pos x="3448" y="1104"/>
                </a:cxn>
                <a:cxn ang="0">
                  <a:pos x="4264" y="48"/>
                </a:cxn>
                <a:cxn ang="0">
                  <a:pos x="4264" y="48"/>
                </a:cxn>
                <a:cxn ang="0">
                  <a:pos x="3448" y="1088"/>
                </a:cxn>
                <a:cxn ang="0">
                  <a:pos x="6" y="1091"/>
                </a:cxn>
              </a:cxnLst>
              <a:rect l="0" t="0" r="r" b="b"/>
              <a:pathLst>
                <a:path w="4280" h="1136">
                  <a:moveTo>
                    <a:pt x="0" y="1088"/>
                  </a:moveTo>
                  <a:lnTo>
                    <a:pt x="904" y="80"/>
                  </a:lnTo>
                  <a:lnTo>
                    <a:pt x="4280" y="0"/>
                  </a:lnTo>
                  <a:lnTo>
                    <a:pt x="3432" y="1088"/>
                  </a:lnTo>
                  <a:lnTo>
                    <a:pt x="6" y="1091"/>
                  </a:lnTo>
                  <a:lnTo>
                    <a:pt x="6" y="1123"/>
                  </a:lnTo>
                  <a:lnTo>
                    <a:pt x="3448" y="1120"/>
                  </a:lnTo>
                  <a:lnTo>
                    <a:pt x="3448" y="1136"/>
                  </a:lnTo>
                  <a:lnTo>
                    <a:pt x="3464" y="1104"/>
                  </a:lnTo>
                  <a:lnTo>
                    <a:pt x="3448" y="1104"/>
                  </a:lnTo>
                  <a:lnTo>
                    <a:pt x="4264" y="48"/>
                  </a:lnTo>
                  <a:lnTo>
                    <a:pt x="4264" y="48"/>
                  </a:lnTo>
                  <a:lnTo>
                    <a:pt x="3448" y="1088"/>
                  </a:lnTo>
                  <a:lnTo>
                    <a:pt x="6" y="1091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FF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1876" name="Freeform 36"/>
            <p:cNvSpPr>
              <a:spLocks/>
            </p:cNvSpPr>
            <p:nvPr/>
          </p:nvSpPr>
          <p:spPr bwMode="auto">
            <a:xfrm>
              <a:off x="3768" y="2024"/>
              <a:ext cx="848" cy="1138"/>
            </a:xfrm>
            <a:custGeom>
              <a:avLst/>
              <a:gdLst/>
              <a:ahLst/>
              <a:cxnLst>
                <a:cxn ang="0">
                  <a:pos x="848" y="0"/>
                </a:cxn>
                <a:cxn ang="0">
                  <a:pos x="848" y="64"/>
                </a:cxn>
                <a:cxn ang="0">
                  <a:pos x="12" y="1138"/>
                </a:cxn>
                <a:cxn ang="0">
                  <a:pos x="0" y="1090"/>
                </a:cxn>
                <a:cxn ang="0">
                  <a:pos x="848" y="0"/>
                </a:cxn>
              </a:cxnLst>
              <a:rect l="0" t="0" r="r" b="b"/>
              <a:pathLst>
                <a:path w="848" h="1138">
                  <a:moveTo>
                    <a:pt x="848" y="0"/>
                  </a:moveTo>
                  <a:lnTo>
                    <a:pt x="848" y="64"/>
                  </a:lnTo>
                  <a:lnTo>
                    <a:pt x="12" y="1138"/>
                  </a:lnTo>
                  <a:lnTo>
                    <a:pt x="0" y="1090"/>
                  </a:lnTo>
                  <a:lnTo>
                    <a:pt x="848" y="0"/>
                  </a:lnTo>
                  <a:close/>
                </a:path>
              </a:pathLst>
            </a:custGeom>
            <a:solidFill>
              <a:srgbClr val="53B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1877" name="Freeform 37"/>
            <p:cNvSpPr>
              <a:spLocks/>
            </p:cNvSpPr>
            <p:nvPr/>
          </p:nvSpPr>
          <p:spPr bwMode="auto">
            <a:xfrm>
              <a:off x="336" y="3109"/>
              <a:ext cx="3444" cy="59"/>
            </a:xfrm>
            <a:custGeom>
              <a:avLst/>
              <a:gdLst/>
              <a:ahLst/>
              <a:cxnLst>
                <a:cxn ang="0">
                  <a:pos x="6" y="22"/>
                </a:cxn>
                <a:cxn ang="0">
                  <a:pos x="3432" y="5"/>
                </a:cxn>
                <a:cxn ang="0">
                  <a:pos x="3444" y="53"/>
                </a:cxn>
                <a:cxn ang="0">
                  <a:pos x="0" y="59"/>
                </a:cxn>
                <a:cxn ang="0">
                  <a:pos x="6" y="22"/>
                </a:cxn>
              </a:cxnLst>
              <a:rect l="0" t="0" r="r" b="b"/>
              <a:pathLst>
                <a:path w="3444" h="59">
                  <a:moveTo>
                    <a:pt x="6" y="22"/>
                  </a:moveTo>
                  <a:cubicBezTo>
                    <a:pt x="2207" y="27"/>
                    <a:pt x="2859" y="0"/>
                    <a:pt x="3432" y="5"/>
                  </a:cubicBezTo>
                  <a:lnTo>
                    <a:pt x="3444" y="53"/>
                  </a:lnTo>
                  <a:lnTo>
                    <a:pt x="0" y="59"/>
                  </a:lnTo>
                  <a:lnTo>
                    <a:pt x="6" y="2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rgbClr val="0099FF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304800" y="1447800"/>
            <a:ext cx="4114800" cy="1371600"/>
            <a:chOff x="336" y="2024"/>
            <a:chExt cx="4280" cy="1152"/>
          </a:xfrm>
        </p:grpSpPr>
        <p:sp>
          <p:nvSpPr>
            <p:cNvPr id="291871" name="Freeform 31"/>
            <p:cNvSpPr>
              <a:spLocks/>
            </p:cNvSpPr>
            <p:nvPr/>
          </p:nvSpPr>
          <p:spPr bwMode="auto">
            <a:xfrm>
              <a:off x="336" y="2040"/>
              <a:ext cx="4280" cy="1136"/>
            </a:xfrm>
            <a:custGeom>
              <a:avLst/>
              <a:gdLst/>
              <a:ahLst/>
              <a:cxnLst>
                <a:cxn ang="0">
                  <a:pos x="0" y="1088"/>
                </a:cxn>
                <a:cxn ang="0">
                  <a:pos x="904" y="80"/>
                </a:cxn>
                <a:cxn ang="0">
                  <a:pos x="4280" y="0"/>
                </a:cxn>
                <a:cxn ang="0">
                  <a:pos x="3432" y="1088"/>
                </a:cxn>
                <a:cxn ang="0">
                  <a:pos x="6" y="1091"/>
                </a:cxn>
                <a:cxn ang="0">
                  <a:pos x="6" y="1123"/>
                </a:cxn>
                <a:cxn ang="0">
                  <a:pos x="3448" y="1120"/>
                </a:cxn>
                <a:cxn ang="0">
                  <a:pos x="3448" y="1136"/>
                </a:cxn>
                <a:cxn ang="0">
                  <a:pos x="3464" y="1104"/>
                </a:cxn>
                <a:cxn ang="0">
                  <a:pos x="3448" y="1104"/>
                </a:cxn>
                <a:cxn ang="0">
                  <a:pos x="4264" y="48"/>
                </a:cxn>
                <a:cxn ang="0">
                  <a:pos x="4264" y="48"/>
                </a:cxn>
                <a:cxn ang="0">
                  <a:pos x="3448" y="1088"/>
                </a:cxn>
                <a:cxn ang="0">
                  <a:pos x="6" y="1091"/>
                </a:cxn>
              </a:cxnLst>
              <a:rect l="0" t="0" r="r" b="b"/>
              <a:pathLst>
                <a:path w="4280" h="1136">
                  <a:moveTo>
                    <a:pt x="0" y="1088"/>
                  </a:moveTo>
                  <a:lnTo>
                    <a:pt x="904" y="80"/>
                  </a:lnTo>
                  <a:lnTo>
                    <a:pt x="4280" y="0"/>
                  </a:lnTo>
                  <a:lnTo>
                    <a:pt x="3432" y="1088"/>
                  </a:lnTo>
                  <a:lnTo>
                    <a:pt x="6" y="1091"/>
                  </a:lnTo>
                  <a:lnTo>
                    <a:pt x="6" y="1123"/>
                  </a:lnTo>
                  <a:lnTo>
                    <a:pt x="3448" y="1120"/>
                  </a:lnTo>
                  <a:lnTo>
                    <a:pt x="3448" y="1136"/>
                  </a:lnTo>
                  <a:lnTo>
                    <a:pt x="3464" y="1104"/>
                  </a:lnTo>
                  <a:lnTo>
                    <a:pt x="3448" y="1104"/>
                  </a:lnTo>
                  <a:lnTo>
                    <a:pt x="4264" y="48"/>
                  </a:lnTo>
                  <a:lnTo>
                    <a:pt x="4264" y="48"/>
                  </a:lnTo>
                  <a:lnTo>
                    <a:pt x="3448" y="1088"/>
                  </a:lnTo>
                  <a:lnTo>
                    <a:pt x="6" y="1091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FF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1872" name="Freeform 32"/>
            <p:cNvSpPr>
              <a:spLocks/>
            </p:cNvSpPr>
            <p:nvPr/>
          </p:nvSpPr>
          <p:spPr bwMode="auto">
            <a:xfrm>
              <a:off x="3768" y="2024"/>
              <a:ext cx="848" cy="1138"/>
            </a:xfrm>
            <a:custGeom>
              <a:avLst/>
              <a:gdLst/>
              <a:ahLst/>
              <a:cxnLst>
                <a:cxn ang="0">
                  <a:pos x="848" y="0"/>
                </a:cxn>
                <a:cxn ang="0">
                  <a:pos x="848" y="64"/>
                </a:cxn>
                <a:cxn ang="0">
                  <a:pos x="12" y="1138"/>
                </a:cxn>
                <a:cxn ang="0">
                  <a:pos x="0" y="1090"/>
                </a:cxn>
                <a:cxn ang="0">
                  <a:pos x="848" y="0"/>
                </a:cxn>
              </a:cxnLst>
              <a:rect l="0" t="0" r="r" b="b"/>
              <a:pathLst>
                <a:path w="848" h="1138">
                  <a:moveTo>
                    <a:pt x="848" y="0"/>
                  </a:moveTo>
                  <a:lnTo>
                    <a:pt x="848" y="64"/>
                  </a:lnTo>
                  <a:lnTo>
                    <a:pt x="12" y="1138"/>
                  </a:lnTo>
                  <a:lnTo>
                    <a:pt x="0" y="1090"/>
                  </a:lnTo>
                  <a:lnTo>
                    <a:pt x="848" y="0"/>
                  </a:lnTo>
                  <a:close/>
                </a:path>
              </a:pathLst>
            </a:custGeom>
            <a:solidFill>
              <a:srgbClr val="53B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1873" name="Freeform 33"/>
            <p:cNvSpPr>
              <a:spLocks/>
            </p:cNvSpPr>
            <p:nvPr/>
          </p:nvSpPr>
          <p:spPr bwMode="auto">
            <a:xfrm>
              <a:off x="336" y="3109"/>
              <a:ext cx="3444" cy="59"/>
            </a:xfrm>
            <a:custGeom>
              <a:avLst/>
              <a:gdLst/>
              <a:ahLst/>
              <a:cxnLst>
                <a:cxn ang="0">
                  <a:pos x="6" y="22"/>
                </a:cxn>
                <a:cxn ang="0">
                  <a:pos x="3432" y="5"/>
                </a:cxn>
                <a:cxn ang="0">
                  <a:pos x="3444" y="53"/>
                </a:cxn>
                <a:cxn ang="0">
                  <a:pos x="0" y="59"/>
                </a:cxn>
                <a:cxn ang="0">
                  <a:pos x="6" y="22"/>
                </a:cxn>
              </a:cxnLst>
              <a:rect l="0" t="0" r="r" b="b"/>
              <a:pathLst>
                <a:path w="3444" h="59">
                  <a:moveTo>
                    <a:pt x="6" y="22"/>
                  </a:moveTo>
                  <a:cubicBezTo>
                    <a:pt x="2207" y="27"/>
                    <a:pt x="2859" y="0"/>
                    <a:pt x="3432" y="5"/>
                  </a:cubicBezTo>
                  <a:lnTo>
                    <a:pt x="3444" y="53"/>
                  </a:lnTo>
                  <a:lnTo>
                    <a:pt x="0" y="59"/>
                  </a:lnTo>
                  <a:lnTo>
                    <a:pt x="6" y="2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rgbClr val="0099FF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64"/>
          <p:cNvGrpSpPr>
            <a:grpSpLocks/>
          </p:cNvGrpSpPr>
          <p:nvPr/>
        </p:nvGrpSpPr>
        <p:grpSpPr bwMode="auto">
          <a:xfrm>
            <a:off x="1892300" y="4419600"/>
            <a:ext cx="4813300" cy="1524000"/>
            <a:chOff x="240" y="2688"/>
            <a:chExt cx="3032" cy="96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40" y="2688"/>
              <a:ext cx="3032" cy="960"/>
              <a:chOff x="336" y="2024"/>
              <a:chExt cx="4280" cy="1152"/>
            </a:xfrm>
          </p:grpSpPr>
          <p:sp>
            <p:nvSpPr>
              <p:cNvPr id="291844" name="Freeform 4"/>
              <p:cNvSpPr>
                <a:spLocks/>
              </p:cNvSpPr>
              <p:nvPr/>
            </p:nvSpPr>
            <p:spPr bwMode="auto">
              <a:xfrm>
                <a:off x="336" y="2040"/>
                <a:ext cx="4280" cy="1136"/>
              </a:xfrm>
              <a:custGeom>
                <a:avLst/>
                <a:gdLst/>
                <a:ahLst/>
                <a:cxnLst>
                  <a:cxn ang="0">
                    <a:pos x="0" y="1088"/>
                  </a:cxn>
                  <a:cxn ang="0">
                    <a:pos x="904" y="80"/>
                  </a:cxn>
                  <a:cxn ang="0">
                    <a:pos x="4280" y="0"/>
                  </a:cxn>
                  <a:cxn ang="0">
                    <a:pos x="3432" y="1088"/>
                  </a:cxn>
                  <a:cxn ang="0">
                    <a:pos x="6" y="1091"/>
                  </a:cxn>
                  <a:cxn ang="0">
                    <a:pos x="6" y="1123"/>
                  </a:cxn>
                  <a:cxn ang="0">
                    <a:pos x="3448" y="1120"/>
                  </a:cxn>
                  <a:cxn ang="0">
                    <a:pos x="3448" y="1136"/>
                  </a:cxn>
                  <a:cxn ang="0">
                    <a:pos x="3464" y="1104"/>
                  </a:cxn>
                  <a:cxn ang="0">
                    <a:pos x="3448" y="1104"/>
                  </a:cxn>
                  <a:cxn ang="0">
                    <a:pos x="4264" y="48"/>
                  </a:cxn>
                  <a:cxn ang="0">
                    <a:pos x="4264" y="48"/>
                  </a:cxn>
                  <a:cxn ang="0">
                    <a:pos x="3448" y="1088"/>
                  </a:cxn>
                  <a:cxn ang="0">
                    <a:pos x="6" y="1091"/>
                  </a:cxn>
                </a:cxnLst>
                <a:rect l="0" t="0" r="r" b="b"/>
                <a:pathLst>
                  <a:path w="4280" h="1136">
                    <a:moveTo>
                      <a:pt x="0" y="1088"/>
                    </a:moveTo>
                    <a:lnTo>
                      <a:pt x="904" y="80"/>
                    </a:lnTo>
                    <a:lnTo>
                      <a:pt x="4280" y="0"/>
                    </a:lnTo>
                    <a:lnTo>
                      <a:pt x="3432" y="1088"/>
                    </a:lnTo>
                    <a:lnTo>
                      <a:pt x="6" y="1091"/>
                    </a:lnTo>
                    <a:lnTo>
                      <a:pt x="6" y="1123"/>
                    </a:lnTo>
                    <a:lnTo>
                      <a:pt x="3448" y="1120"/>
                    </a:lnTo>
                    <a:lnTo>
                      <a:pt x="3448" y="1136"/>
                    </a:lnTo>
                    <a:lnTo>
                      <a:pt x="3464" y="1104"/>
                    </a:lnTo>
                    <a:lnTo>
                      <a:pt x="3448" y="1104"/>
                    </a:lnTo>
                    <a:lnTo>
                      <a:pt x="4264" y="48"/>
                    </a:lnTo>
                    <a:lnTo>
                      <a:pt x="4264" y="48"/>
                    </a:lnTo>
                    <a:lnTo>
                      <a:pt x="3448" y="1088"/>
                    </a:lnTo>
                    <a:lnTo>
                      <a:pt x="6" y="1091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FFFF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845" name="Freeform 5"/>
              <p:cNvSpPr>
                <a:spLocks/>
              </p:cNvSpPr>
              <p:nvPr/>
            </p:nvSpPr>
            <p:spPr bwMode="auto">
              <a:xfrm>
                <a:off x="3768" y="2024"/>
                <a:ext cx="848" cy="1138"/>
              </a:xfrm>
              <a:custGeom>
                <a:avLst/>
                <a:gdLst/>
                <a:ahLst/>
                <a:cxnLst>
                  <a:cxn ang="0">
                    <a:pos x="848" y="0"/>
                  </a:cxn>
                  <a:cxn ang="0">
                    <a:pos x="848" y="64"/>
                  </a:cxn>
                  <a:cxn ang="0">
                    <a:pos x="12" y="1138"/>
                  </a:cxn>
                  <a:cxn ang="0">
                    <a:pos x="0" y="1090"/>
                  </a:cxn>
                  <a:cxn ang="0">
                    <a:pos x="848" y="0"/>
                  </a:cxn>
                </a:cxnLst>
                <a:rect l="0" t="0" r="r" b="b"/>
                <a:pathLst>
                  <a:path w="848" h="1138">
                    <a:moveTo>
                      <a:pt x="848" y="0"/>
                    </a:moveTo>
                    <a:lnTo>
                      <a:pt x="848" y="64"/>
                    </a:lnTo>
                    <a:lnTo>
                      <a:pt x="12" y="1138"/>
                    </a:lnTo>
                    <a:lnTo>
                      <a:pt x="0" y="1090"/>
                    </a:lnTo>
                    <a:lnTo>
                      <a:pt x="848" y="0"/>
                    </a:lnTo>
                    <a:close/>
                  </a:path>
                </a:pathLst>
              </a:custGeom>
              <a:solidFill>
                <a:srgbClr val="53B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846" name="Freeform 6"/>
              <p:cNvSpPr>
                <a:spLocks/>
              </p:cNvSpPr>
              <p:nvPr/>
            </p:nvSpPr>
            <p:spPr bwMode="auto">
              <a:xfrm>
                <a:off x="336" y="3109"/>
                <a:ext cx="3444" cy="59"/>
              </a:xfrm>
              <a:custGeom>
                <a:avLst/>
                <a:gdLst/>
                <a:ahLst/>
                <a:cxnLst>
                  <a:cxn ang="0">
                    <a:pos x="6" y="22"/>
                  </a:cxn>
                  <a:cxn ang="0">
                    <a:pos x="3432" y="5"/>
                  </a:cxn>
                  <a:cxn ang="0">
                    <a:pos x="3444" y="53"/>
                  </a:cxn>
                  <a:cxn ang="0">
                    <a:pos x="0" y="59"/>
                  </a:cxn>
                  <a:cxn ang="0">
                    <a:pos x="6" y="22"/>
                  </a:cxn>
                </a:cxnLst>
                <a:rect l="0" t="0" r="r" b="b"/>
                <a:pathLst>
                  <a:path w="3444" h="59">
                    <a:moveTo>
                      <a:pt x="6" y="22"/>
                    </a:moveTo>
                    <a:cubicBezTo>
                      <a:pt x="2207" y="27"/>
                      <a:pt x="2859" y="0"/>
                      <a:pt x="3432" y="5"/>
                    </a:cubicBezTo>
                    <a:lnTo>
                      <a:pt x="3444" y="53"/>
                    </a:lnTo>
                    <a:lnTo>
                      <a:pt x="0" y="59"/>
                    </a:lnTo>
                    <a:lnTo>
                      <a:pt x="6" y="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rgbClr val="0099FF"/>
                  </a:gs>
                  <a:gs pos="100000">
                    <a:schemeClr val="accent1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43"/>
            <p:cNvGrpSpPr>
              <a:grpSpLocks/>
            </p:cNvGrpSpPr>
            <p:nvPr/>
          </p:nvGrpSpPr>
          <p:grpSpPr bwMode="auto">
            <a:xfrm>
              <a:off x="816" y="2688"/>
              <a:ext cx="1152" cy="864"/>
              <a:chOff x="816" y="2688"/>
              <a:chExt cx="1152" cy="864"/>
            </a:xfrm>
          </p:grpSpPr>
          <p:sp>
            <p:nvSpPr>
              <p:cNvPr id="291850" name="Freeform 10"/>
              <p:cNvSpPr>
                <a:spLocks/>
              </p:cNvSpPr>
              <p:nvPr/>
            </p:nvSpPr>
            <p:spPr bwMode="auto">
              <a:xfrm>
                <a:off x="816" y="3072"/>
                <a:ext cx="1152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44" y="768"/>
                  </a:cxn>
                </a:cxnLst>
                <a:rect l="0" t="0" r="r" b="b"/>
                <a:pathLst>
                  <a:path w="1744" h="768">
                    <a:moveTo>
                      <a:pt x="0" y="0"/>
                    </a:moveTo>
                    <a:lnTo>
                      <a:pt x="1744" y="768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851" name="Text Box 11"/>
              <p:cNvSpPr txBox="1">
                <a:spLocks noChangeArrowheads="1"/>
              </p:cNvSpPr>
              <p:nvPr/>
            </p:nvSpPr>
            <p:spPr bwMode="auto">
              <a:xfrm>
                <a:off x="912" y="2688"/>
                <a:ext cx="301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sz="4400" b="1" i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b</a:t>
                </a:r>
                <a:endParaRPr lang="ru-RU" sz="44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</p:grpSp>
      </p:grp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3263900" y="6019800"/>
            <a:ext cx="1295400" cy="762000"/>
            <a:chOff x="4032" y="1056"/>
            <a:chExt cx="816" cy="480"/>
          </a:xfrm>
        </p:grpSpPr>
        <p:grpSp>
          <p:nvGrpSpPr>
            <p:cNvPr id="8" name="Group 19"/>
            <p:cNvGrpSpPr>
              <a:grpSpLocks/>
            </p:cNvGrpSpPr>
            <p:nvPr/>
          </p:nvGrpSpPr>
          <p:grpSpPr bwMode="auto">
            <a:xfrm>
              <a:off x="4320" y="1296"/>
              <a:ext cx="136" cy="97"/>
              <a:chOff x="3744" y="1584"/>
              <a:chExt cx="136" cy="97"/>
            </a:xfrm>
          </p:grpSpPr>
          <p:sp>
            <p:nvSpPr>
              <p:cNvPr id="291860" name="Freeform 20"/>
              <p:cNvSpPr>
                <a:spLocks/>
              </p:cNvSpPr>
              <p:nvPr/>
            </p:nvSpPr>
            <p:spPr bwMode="auto">
              <a:xfrm>
                <a:off x="3744" y="1680"/>
                <a:ext cx="136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6" y="0"/>
                  </a:cxn>
                </a:cxnLst>
                <a:rect l="0" t="0" r="r" b="b"/>
                <a:pathLst>
                  <a:path w="136" h="1">
                    <a:moveTo>
                      <a:pt x="0" y="0"/>
                    </a:moveTo>
                    <a:lnTo>
                      <a:pt x="136" y="0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861" name="Oval 21"/>
              <p:cNvSpPr>
                <a:spLocks noChangeArrowheads="1"/>
              </p:cNvSpPr>
              <p:nvPr/>
            </p:nvSpPr>
            <p:spPr bwMode="auto">
              <a:xfrm>
                <a:off x="3792" y="158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91862" name="Text Box 22"/>
            <p:cNvSpPr txBox="1">
              <a:spLocks noChangeArrowheads="1"/>
            </p:cNvSpPr>
            <p:nvPr/>
          </p:nvSpPr>
          <p:spPr bwMode="auto">
            <a:xfrm>
              <a:off x="4032" y="1056"/>
              <a:ext cx="81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400" b="1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</a:t>
              </a:r>
              <a:r>
                <a:rPr lang="ru-RU" sz="4400" b="1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   </a:t>
              </a:r>
              <a:r>
                <a:rPr lang="en-US" sz="4400" b="1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b</a:t>
              </a:r>
              <a:endParaRPr lang="ru-RU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291863" name="Text Box 23"/>
          <p:cNvSpPr txBox="1">
            <a:spLocks noChangeArrowheads="1"/>
          </p:cNvSpPr>
          <p:nvPr/>
        </p:nvSpPr>
        <p:spPr bwMode="auto">
          <a:xfrm>
            <a:off x="609600" y="152400"/>
            <a:ext cx="7696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Три случая взаимного расположения прямых в пространстве</a:t>
            </a:r>
          </a:p>
        </p:txBody>
      </p:sp>
      <p:grpSp>
        <p:nvGrpSpPr>
          <p:cNvPr id="9" name="Group 45"/>
          <p:cNvGrpSpPr>
            <a:grpSpLocks/>
          </p:cNvGrpSpPr>
          <p:nvPr/>
        </p:nvGrpSpPr>
        <p:grpSpPr bwMode="auto">
          <a:xfrm>
            <a:off x="1447800" y="1752600"/>
            <a:ext cx="2133600" cy="990600"/>
            <a:chOff x="768" y="1104"/>
            <a:chExt cx="1344" cy="624"/>
          </a:xfrm>
        </p:grpSpPr>
        <p:sp>
          <p:nvSpPr>
            <p:cNvPr id="291864" name="Freeform 24"/>
            <p:cNvSpPr>
              <a:spLocks/>
            </p:cNvSpPr>
            <p:nvPr/>
          </p:nvSpPr>
          <p:spPr bwMode="auto">
            <a:xfrm>
              <a:off x="768" y="1104"/>
              <a:ext cx="1312" cy="6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44" y="768"/>
                </a:cxn>
              </a:cxnLst>
              <a:rect l="0" t="0" r="r" b="b"/>
              <a:pathLst>
                <a:path w="1744" h="768">
                  <a:moveTo>
                    <a:pt x="0" y="0"/>
                  </a:moveTo>
                  <a:lnTo>
                    <a:pt x="1744" y="768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1866" name="Text Box 26"/>
            <p:cNvSpPr txBox="1">
              <a:spLocks noChangeArrowheads="1"/>
            </p:cNvSpPr>
            <p:nvPr/>
          </p:nvSpPr>
          <p:spPr bwMode="auto">
            <a:xfrm>
              <a:off x="1776" y="1200"/>
              <a:ext cx="3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4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n</a:t>
              </a:r>
              <a:endPara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10" name="Group 44"/>
          <p:cNvGrpSpPr>
            <a:grpSpLocks/>
          </p:cNvGrpSpPr>
          <p:nvPr/>
        </p:nvGrpSpPr>
        <p:grpSpPr bwMode="auto">
          <a:xfrm>
            <a:off x="609600" y="1600200"/>
            <a:ext cx="2895600" cy="1066800"/>
            <a:chOff x="240" y="1008"/>
            <a:chExt cx="1824" cy="672"/>
          </a:xfrm>
        </p:grpSpPr>
        <p:sp>
          <p:nvSpPr>
            <p:cNvPr id="291865" name="Freeform 25"/>
            <p:cNvSpPr>
              <a:spLocks/>
            </p:cNvSpPr>
            <p:nvPr/>
          </p:nvSpPr>
          <p:spPr bwMode="auto">
            <a:xfrm flipV="1">
              <a:off x="240" y="1008"/>
              <a:ext cx="1824" cy="6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44" y="768"/>
                </a:cxn>
              </a:cxnLst>
              <a:rect l="0" t="0" r="r" b="b"/>
              <a:pathLst>
                <a:path w="1744" h="768">
                  <a:moveTo>
                    <a:pt x="0" y="0"/>
                  </a:moveTo>
                  <a:lnTo>
                    <a:pt x="1744" y="768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1867" name="Text Box 27"/>
            <p:cNvSpPr txBox="1">
              <a:spLocks noChangeArrowheads="1"/>
            </p:cNvSpPr>
            <p:nvPr/>
          </p:nvSpPr>
          <p:spPr bwMode="auto">
            <a:xfrm>
              <a:off x="240" y="1152"/>
              <a:ext cx="3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400" b="1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m</a:t>
              </a:r>
              <a:endParaRPr lang="ru-RU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11" name="Group 46"/>
          <p:cNvGrpSpPr>
            <a:grpSpLocks/>
          </p:cNvGrpSpPr>
          <p:nvPr/>
        </p:nvGrpSpPr>
        <p:grpSpPr bwMode="auto">
          <a:xfrm>
            <a:off x="5029200" y="1447800"/>
            <a:ext cx="2667000" cy="838200"/>
            <a:chOff x="3024" y="912"/>
            <a:chExt cx="1680" cy="528"/>
          </a:xfrm>
        </p:grpSpPr>
        <p:sp>
          <p:nvSpPr>
            <p:cNvPr id="291868" name="Freeform 28"/>
            <p:cNvSpPr>
              <a:spLocks/>
            </p:cNvSpPr>
            <p:nvPr/>
          </p:nvSpPr>
          <p:spPr bwMode="auto">
            <a:xfrm flipV="1">
              <a:off x="3024" y="960"/>
              <a:ext cx="1680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44" y="768"/>
                </a:cxn>
              </a:cxnLst>
              <a:rect l="0" t="0" r="r" b="b"/>
              <a:pathLst>
                <a:path w="1744" h="768">
                  <a:moveTo>
                    <a:pt x="0" y="0"/>
                  </a:moveTo>
                  <a:lnTo>
                    <a:pt x="1744" y="768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1879" name="Text Box 39"/>
            <p:cNvSpPr txBox="1">
              <a:spLocks noChangeArrowheads="1"/>
            </p:cNvSpPr>
            <p:nvPr/>
          </p:nvSpPr>
          <p:spPr bwMode="auto">
            <a:xfrm>
              <a:off x="3264" y="912"/>
              <a:ext cx="3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400" b="1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l</a:t>
              </a:r>
              <a:endParaRPr lang="ru-RU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12" name="Group 47"/>
          <p:cNvGrpSpPr>
            <a:grpSpLocks/>
          </p:cNvGrpSpPr>
          <p:nvPr/>
        </p:nvGrpSpPr>
        <p:grpSpPr bwMode="auto">
          <a:xfrm>
            <a:off x="5715000" y="1219200"/>
            <a:ext cx="2667000" cy="1371600"/>
            <a:chOff x="3456" y="768"/>
            <a:chExt cx="1680" cy="864"/>
          </a:xfrm>
        </p:grpSpPr>
        <p:sp>
          <p:nvSpPr>
            <p:cNvPr id="291878" name="Freeform 38"/>
            <p:cNvSpPr>
              <a:spLocks/>
            </p:cNvSpPr>
            <p:nvPr/>
          </p:nvSpPr>
          <p:spPr bwMode="auto">
            <a:xfrm flipV="1">
              <a:off x="3456" y="1152"/>
              <a:ext cx="1680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44" y="768"/>
                </a:cxn>
              </a:cxnLst>
              <a:rect l="0" t="0" r="r" b="b"/>
              <a:pathLst>
                <a:path w="1744" h="768">
                  <a:moveTo>
                    <a:pt x="0" y="0"/>
                  </a:moveTo>
                  <a:lnTo>
                    <a:pt x="1744" y="768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1880" name="Text Box 40"/>
            <p:cNvSpPr txBox="1">
              <a:spLocks noChangeArrowheads="1"/>
            </p:cNvSpPr>
            <p:nvPr/>
          </p:nvSpPr>
          <p:spPr bwMode="auto">
            <a:xfrm>
              <a:off x="4800" y="768"/>
              <a:ext cx="3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4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p</a:t>
              </a:r>
              <a:endPara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13" name="Group 58"/>
          <p:cNvGrpSpPr>
            <a:grpSpLocks/>
          </p:cNvGrpSpPr>
          <p:nvPr/>
        </p:nvGrpSpPr>
        <p:grpSpPr bwMode="auto">
          <a:xfrm>
            <a:off x="1219200" y="2819400"/>
            <a:ext cx="1219200" cy="762000"/>
            <a:chOff x="4080" y="2160"/>
            <a:chExt cx="768" cy="480"/>
          </a:xfrm>
        </p:grpSpPr>
        <p:sp>
          <p:nvSpPr>
            <p:cNvPr id="291849" name="Text Box 9"/>
            <p:cNvSpPr txBox="1">
              <a:spLocks noChangeArrowheads="1"/>
            </p:cNvSpPr>
            <p:nvPr/>
          </p:nvSpPr>
          <p:spPr bwMode="auto">
            <a:xfrm>
              <a:off x="4080" y="2160"/>
              <a:ext cx="301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400" b="1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n</a:t>
              </a:r>
              <a:endParaRPr lang="ru-RU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91888" name="Freeform 48"/>
            <p:cNvSpPr>
              <a:spLocks/>
            </p:cNvSpPr>
            <p:nvPr/>
          </p:nvSpPr>
          <p:spPr bwMode="auto">
            <a:xfrm>
              <a:off x="4416" y="2352"/>
              <a:ext cx="96" cy="192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17" y="48"/>
                </a:cxn>
                <a:cxn ang="0">
                  <a:pos x="48" y="0"/>
                </a:cxn>
                <a:cxn ang="0">
                  <a:pos x="81" y="48"/>
                </a:cxn>
                <a:cxn ang="0">
                  <a:pos x="102" y="233"/>
                </a:cxn>
              </a:cxnLst>
              <a:rect l="0" t="0" r="r" b="b"/>
              <a:pathLst>
                <a:path w="102" h="240">
                  <a:moveTo>
                    <a:pt x="0" y="240"/>
                  </a:moveTo>
                  <a:cubicBezTo>
                    <a:pt x="3" y="208"/>
                    <a:pt x="9" y="88"/>
                    <a:pt x="17" y="48"/>
                  </a:cubicBezTo>
                  <a:cubicBezTo>
                    <a:pt x="25" y="8"/>
                    <a:pt x="37" y="0"/>
                    <a:pt x="48" y="0"/>
                  </a:cubicBezTo>
                  <a:cubicBezTo>
                    <a:pt x="59" y="0"/>
                    <a:pt x="72" y="9"/>
                    <a:pt x="81" y="48"/>
                  </a:cubicBezTo>
                  <a:cubicBezTo>
                    <a:pt x="90" y="87"/>
                    <a:pt x="98" y="195"/>
                    <a:pt x="102" y="233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1889" name="Text Box 49"/>
            <p:cNvSpPr txBox="1">
              <a:spLocks noChangeArrowheads="1"/>
            </p:cNvSpPr>
            <p:nvPr/>
          </p:nvSpPr>
          <p:spPr bwMode="auto">
            <a:xfrm>
              <a:off x="4547" y="2160"/>
              <a:ext cx="301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400" b="1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m</a:t>
              </a:r>
              <a:endParaRPr lang="ru-RU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14" name="Group 59"/>
          <p:cNvGrpSpPr>
            <a:grpSpLocks/>
          </p:cNvGrpSpPr>
          <p:nvPr/>
        </p:nvGrpSpPr>
        <p:grpSpPr bwMode="auto">
          <a:xfrm>
            <a:off x="6096000" y="2590800"/>
            <a:ext cx="1193800" cy="800100"/>
            <a:chOff x="4096" y="2688"/>
            <a:chExt cx="752" cy="504"/>
          </a:xfrm>
        </p:grpSpPr>
        <p:sp>
          <p:nvSpPr>
            <p:cNvPr id="291892" name="Text Box 52"/>
            <p:cNvSpPr txBox="1">
              <a:spLocks noChangeArrowheads="1"/>
            </p:cNvSpPr>
            <p:nvPr/>
          </p:nvSpPr>
          <p:spPr bwMode="auto">
            <a:xfrm>
              <a:off x="4096" y="2712"/>
              <a:ext cx="301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400" b="1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l</a:t>
              </a:r>
              <a:endParaRPr lang="ru-RU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91894" name="Text Box 54"/>
            <p:cNvSpPr txBox="1">
              <a:spLocks noChangeArrowheads="1"/>
            </p:cNvSpPr>
            <p:nvPr/>
          </p:nvSpPr>
          <p:spPr bwMode="auto">
            <a:xfrm>
              <a:off x="4547" y="2688"/>
              <a:ext cx="301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400" b="1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p</a:t>
              </a:r>
              <a:endParaRPr lang="ru-RU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91896" name="Text Box 56"/>
            <p:cNvSpPr txBox="1">
              <a:spLocks noChangeArrowheads="1"/>
            </p:cNvSpPr>
            <p:nvPr/>
          </p:nvSpPr>
          <p:spPr bwMode="auto">
            <a:xfrm>
              <a:off x="4304" y="2736"/>
              <a:ext cx="29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II</a:t>
              </a:r>
              <a:endParaRPr lang="ru-RU" sz="4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15" name="Group 63"/>
          <p:cNvGrpSpPr>
            <a:grpSpLocks/>
          </p:cNvGrpSpPr>
          <p:nvPr/>
        </p:nvGrpSpPr>
        <p:grpSpPr bwMode="auto">
          <a:xfrm>
            <a:off x="4413250" y="3505200"/>
            <a:ext cx="603250" cy="2940050"/>
            <a:chOff x="1828" y="2112"/>
            <a:chExt cx="380" cy="1852"/>
          </a:xfrm>
        </p:grpSpPr>
        <p:grpSp>
          <p:nvGrpSpPr>
            <p:cNvPr id="16" name="Group 42"/>
            <p:cNvGrpSpPr>
              <a:grpSpLocks/>
            </p:cNvGrpSpPr>
            <p:nvPr/>
          </p:nvGrpSpPr>
          <p:grpSpPr bwMode="auto">
            <a:xfrm>
              <a:off x="1828" y="2248"/>
              <a:ext cx="270" cy="1716"/>
              <a:chOff x="1828" y="2248"/>
              <a:chExt cx="270" cy="1716"/>
            </a:xfrm>
          </p:grpSpPr>
          <p:sp>
            <p:nvSpPr>
              <p:cNvPr id="291852" name="Freeform 12"/>
              <p:cNvSpPr>
                <a:spLocks/>
              </p:cNvSpPr>
              <p:nvPr/>
            </p:nvSpPr>
            <p:spPr bwMode="auto">
              <a:xfrm>
                <a:off x="1994" y="3306"/>
                <a:ext cx="38" cy="2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8" y="244"/>
                  </a:cxn>
                </a:cxnLst>
                <a:rect l="0" t="0" r="r" b="b"/>
                <a:pathLst>
                  <a:path w="38" h="244">
                    <a:moveTo>
                      <a:pt x="0" y="0"/>
                    </a:moveTo>
                    <a:lnTo>
                      <a:pt x="38" y="244"/>
                    </a:lnTo>
                  </a:path>
                </a:pathLst>
              </a:custGeom>
              <a:noFill/>
              <a:ln w="28575" cap="flat" cmpd="sng">
                <a:solidFill>
                  <a:srgbClr val="0000FF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854" name="Freeform 14"/>
              <p:cNvSpPr>
                <a:spLocks/>
              </p:cNvSpPr>
              <p:nvPr/>
            </p:nvSpPr>
            <p:spPr bwMode="auto">
              <a:xfrm>
                <a:off x="1828" y="2248"/>
                <a:ext cx="158" cy="10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8" y="1012"/>
                  </a:cxn>
                </a:cxnLst>
                <a:rect l="0" t="0" r="r" b="b"/>
                <a:pathLst>
                  <a:path w="158" h="1012">
                    <a:moveTo>
                      <a:pt x="0" y="0"/>
                    </a:moveTo>
                    <a:lnTo>
                      <a:pt x="158" y="1012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855" name="Oval 15"/>
              <p:cNvSpPr>
                <a:spLocks noChangeArrowheads="1"/>
              </p:cNvSpPr>
              <p:nvPr/>
            </p:nvSpPr>
            <p:spPr bwMode="auto">
              <a:xfrm>
                <a:off x="1934" y="3216"/>
                <a:ext cx="96" cy="96"/>
              </a:xfrm>
              <a:prstGeom prst="ellipse">
                <a:avLst/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1856" name="Freeform 16"/>
              <p:cNvSpPr>
                <a:spLocks/>
              </p:cNvSpPr>
              <p:nvPr/>
            </p:nvSpPr>
            <p:spPr bwMode="auto">
              <a:xfrm>
                <a:off x="2040" y="3588"/>
                <a:ext cx="58" cy="3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8" y="376"/>
                  </a:cxn>
                </a:cxnLst>
                <a:rect l="0" t="0" r="r" b="b"/>
                <a:pathLst>
                  <a:path w="58" h="376">
                    <a:moveTo>
                      <a:pt x="0" y="0"/>
                    </a:moveTo>
                    <a:lnTo>
                      <a:pt x="58" y="376"/>
                    </a:lnTo>
                  </a:path>
                </a:pathLst>
              </a:cu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91902" name="Text Box 62"/>
            <p:cNvSpPr txBox="1">
              <a:spLocks noChangeArrowheads="1"/>
            </p:cNvSpPr>
            <p:nvPr/>
          </p:nvSpPr>
          <p:spPr bwMode="auto">
            <a:xfrm>
              <a:off x="1872" y="2112"/>
              <a:ext cx="3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400" b="1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</a:t>
              </a:r>
              <a:endParaRPr lang="ru-RU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52" name="Номер слайда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2209800"/>
            <a:ext cx="5257800" cy="1905000"/>
            <a:chOff x="336" y="2024"/>
            <a:chExt cx="4280" cy="1152"/>
          </a:xfrm>
        </p:grpSpPr>
        <p:sp>
          <p:nvSpPr>
            <p:cNvPr id="238595" name="Freeform 3"/>
            <p:cNvSpPr>
              <a:spLocks/>
            </p:cNvSpPr>
            <p:nvPr/>
          </p:nvSpPr>
          <p:spPr bwMode="auto">
            <a:xfrm>
              <a:off x="336" y="2040"/>
              <a:ext cx="4280" cy="1136"/>
            </a:xfrm>
            <a:custGeom>
              <a:avLst/>
              <a:gdLst/>
              <a:ahLst/>
              <a:cxnLst>
                <a:cxn ang="0">
                  <a:pos x="0" y="1088"/>
                </a:cxn>
                <a:cxn ang="0">
                  <a:pos x="904" y="80"/>
                </a:cxn>
                <a:cxn ang="0">
                  <a:pos x="4280" y="0"/>
                </a:cxn>
                <a:cxn ang="0">
                  <a:pos x="3432" y="1088"/>
                </a:cxn>
                <a:cxn ang="0">
                  <a:pos x="6" y="1091"/>
                </a:cxn>
                <a:cxn ang="0">
                  <a:pos x="6" y="1123"/>
                </a:cxn>
                <a:cxn ang="0">
                  <a:pos x="3448" y="1120"/>
                </a:cxn>
                <a:cxn ang="0">
                  <a:pos x="3448" y="1136"/>
                </a:cxn>
                <a:cxn ang="0">
                  <a:pos x="3464" y="1104"/>
                </a:cxn>
                <a:cxn ang="0">
                  <a:pos x="3448" y="1104"/>
                </a:cxn>
                <a:cxn ang="0">
                  <a:pos x="4264" y="48"/>
                </a:cxn>
                <a:cxn ang="0">
                  <a:pos x="4264" y="48"/>
                </a:cxn>
                <a:cxn ang="0">
                  <a:pos x="3448" y="1088"/>
                </a:cxn>
                <a:cxn ang="0">
                  <a:pos x="6" y="1091"/>
                </a:cxn>
              </a:cxnLst>
              <a:rect l="0" t="0" r="r" b="b"/>
              <a:pathLst>
                <a:path w="4280" h="1136">
                  <a:moveTo>
                    <a:pt x="0" y="1088"/>
                  </a:moveTo>
                  <a:lnTo>
                    <a:pt x="904" y="80"/>
                  </a:lnTo>
                  <a:lnTo>
                    <a:pt x="4280" y="0"/>
                  </a:lnTo>
                  <a:lnTo>
                    <a:pt x="3432" y="1088"/>
                  </a:lnTo>
                  <a:lnTo>
                    <a:pt x="6" y="1091"/>
                  </a:lnTo>
                  <a:lnTo>
                    <a:pt x="6" y="1123"/>
                  </a:lnTo>
                  <a:lnTo>
                    <a:pt x="3448" y="1120"/>
                  </a:lnTo>
                  <a:lnTo>
                    <a:pt x="3448" y="1136"/>
                  </a:lnTo>
                  <a:lnTo>
                    <a:pt x="3464" y="1104"/>
                  </a:lnTo>
                  <a:lnTo>
                    <a:pt x="3448" y="1104"/>
                  </a:lnTo>
                  <a:lnTo>
                    <a:pt x="4264" y="48"/>
                  </a:lnTo>
                  <a:lnTo>
                    <a:pt x="4264" y="48"/>
                  </a:lnTo>
                  <a:lnTo>
                    <a:pt x="3448" y="1088"/>
                  </a:lnTo>
                  <a:lnTo>
                    <a:pt x="6" y="1091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8596" name="Freeform 4"/>
            <p:cNvSpPr>
              <a:spLocks/>
            </p:cNvSpPr>
            <p:nvPr/>
          </p:nvSpPr>
          <p:spPr bwMode="auto">
            <a:xfrm>
              <a:off x="3768" y="2024"/>
              <a:ext cx="848" cy="1138"/>
            </a:xfrm>
            <a:custGeom>
              <a:avLst/>
              <a:gdLst/>
              <a:ahLst/>
              <a:cxnLst>
                <a:cxn ang="0">
                  <a:pos x="848" y="0"/>
                </a:cxn>
                <a:cxn ang="0">
                  <a:pos x="848" y="64"/>
                </a:cxn>
                <a:cxn ang="0">
                  <a:pos x="12" y="1138"/>
                </a:cxn>
                <a:cxn ang="0">
                  <a:pos x="0" y="1090"/>
                </a:cxn>
                <a:cxn ang="0">
                  <a:pos x="848" y="0"/>
                </a:cxn>
              </a:cxnLst>
              <a:rect l="0" t="0" r="r" b="b"/>
              <a:pathLst>
                <a:path w="848" h="1138">
                  <a:moveTo>
                    <a:pt x="848" y="0"/>
                  </a:moveTo>
                  <a:lnTo>
                    <a:pt x="848" y="64"/>
                  </a:lnTo>
                  <a:lnTo>
                    <a:pt x="12" y="1138"/>
                  </a:lnTo>
                  <a:lnTo>
                    <a:pt x="0" y="1090"/>
                  </a:lnTo>
                  <a:lnTo>
                    <a:pt x="848" y="0"/>
                  </a:ln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8597" name="Freeform 5"/>
            <p:cNvSpPr>
              <a:spLocks/>
            </p:cNvSpPr>
            <p:nvPr/>
          </p:nvSpPr>
          <p:spPr bwMode="auto">
            <a:xfrm>
              <a:off x="336" y="3109"/>
              <a:ext cx="3444" cy="59"/>
            </a:xfrm>
            <a:custGeom>
              <a:avLst/>
              <a:gdLst/>
              <a:ahLst/>
              <a:cxnLst>
                <a:cxn ang="0">
                  <a:pos x="6" y="22"/>
                </a:cxn>
                <a:cxn ang="0">
                  <a:pos x="3432" y="5"/>
                </a:cxn>
                <a:cxn ang="0">
                  <a:pos x="3444" y="53"/>
                </a:cxn>
                <a:cxn ang="0">
                  <a:pos x="0" y="59"/>
                </a:cxn>
                <a:cxn ang="0">
                  <a:pos x="6" y="22"/>
                </a:cxn>
              </a:cxnLst>
              <a:rect l="0" t="0" r="r" b="b"/>
              <a:pathLst>
                <a:path w="3444" h="59">
                  <a:moveTo>
                    <a:pt x="6" y="22"/>
                  </a:moveTo>
                  <a:cubicBezTo>
                    <a:pt x="2207" y="27"/>
                    <a:pt x="2859" y="0"/>
                    <a:pt x="3432" y="5"/>
                  </a:cubicBezTo>
                  <a:lnTo>
                    <a:pt x="3444" y="53"/>
                  </a:lnTo>
                  <a:lnTo>
                    <a:pt x="0" y="59"/>
                  </a:lnTo>
                  <a:lnTo>
                    <a:pt x="6" y="22"/>
                  </a:ln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38598" name="Freeform 6"/>
          <p:cNvSpPr>
            <a:spLocks/>
          </p:cNvSpPr>
          <p:nvPr/>
        </p:nvSpPr>
        <p:spPr bwMode="auto">
          <a:xfrm>
            <a:off x="1460500" y="1714500"/>
            <a:ext cx="622300" cy="1714500"/>
          </a:xfrm>
          <a:custGeom>
            <a:avLst/>
            <a:gdLst/>
            <a:ahLst/>
            <a:cxnLst>
              <a:cxn ang="0">
                <a:pos x="392" y="0"/>
              </a:cxn>
              <a:cxn ang="0">
                <a:pos x="0" y="1080"/>
              </a:cxn>
            </a:cxnLst>
            <a:rect l="0" t="0" r="r" b="b"/>
            <a:pathLst>
              <a:path w="392" h="1080">
                <a:moveTo>
                  <a:pt x="392" y="0"/>
                </a:moveTo>
                <a:lnTo>
                  <a:pt x="0" y="1080"/>
                </a:ln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3" name="Group 41"/>
          <p:cNvGrpSpPr>
            <a:grpSpLocks/>
          </p:cNvGrpSpPr>
          <p:nvPr/>
        </p:nvGrpSpPr>
        <p:grpSpPr bwMode="auto">
          <a:xfrm>
            <a:off x="2247900" y="1997075"/>
            <a:ext cx="2768600" cy="1698625"/>
            <a:chOff x="1416" y="1258"/>
            <a:chExt cx="1744" cy="1070"/>
          </a:xfrm>
        </p:grpSpPr>
        <p:sp>
          <p:nvSpPr>
            <p:cNvPr id="238599" name="Text Box 7"/>
            <p:cNvSpPr txBox="1">
              <a:spLocks noChangeArrowheads="1"/>
            </p:cNvSpPr>
            <p:nvPr/>
          </p:nvSpPr>
          <p:spPr bwMode="auto">
            <a:xfrm>
              <a:off x="2816" y="1258"/>
              <a:ext cx="301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400" b="1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</a:t>
              </a:r>
              <a:endParaRPr lang="ru-RU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38601" name="Freeform 9"/>
            <p:cNvSpPr>
              <a:spLocks/>
            </p:cNvSpPr>
            <p:nvPr/>
          </p:nvSpPr>
          <p:spPr bwMode="auto">
            <a:xfrm>
              <a:off x="1416" y="1672"/>
              <a:ext cx="1744" cy="656"/>
            </a:xfrm>
            <a:custGeom>
              <a:avLst/>
              <a:gdLst/>
              <a:ahLst/>
              <a:cxnLst>
                <a:cxn ang="0">
                  <a:pos x="1744" y="0"/>
                </a:cxn>
                <a:cxn ang="0">
                  <a:pos x="0" y="656"/>
                </a:cxn>
              </a:cxnLst>
              <a:rect l="0" t="0" r="r" b="b"/>
              <a:pathLst>
                <a:path w="1744" h="656">
                  <a:moveTo>
                    <a:pt x="1744" y="0"/>
                  </a:moveTo>
                  <a:lnTo>
                    <a:pt x="0" y="656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1219200" y="990600"/>
            <a:ext cx="4419600" cy="701675"/>
            <a:chOff x="768" y="624"/>
            <a:chExt cx="2784" cy="442"/>
          </a:xfrm>
        </p:grpSpPr>
        <p:sp>
          <p:nvSpPr>
            <p:cNvPr id="238602" name="Freeform 10"/>
            <p:cNvSpPr>
              <a:spLocks/>
            </p:cNvSpPr>
            <p:nvPr/>
          </p:nvSpPr>
          <p:spPr bwMode="auto">
            <a:xfrm>
              <a:off x="768" y="778"/>
              <a:ext cx="2784" cy="240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0" y="896"/>
                </a:cxn>
              </a:cxnLst>
              <a:rect l="0" t="0" r="r" b="b"/>
              <a:pathLst>
                <a:path w="160" h="896">
                  <a:moveTo>
                    <a:pt x="160" y="0"/>
                  </a:moveTo>
                  <a:lnTo>
                    <a:pt x="0" y="896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8603" name="Text Box 11"/>
            <p:cNvSpPr txBox="1">
              <a:spLocks noChangeArrowheads="1"/>
            </p:cNvSpPr>
            <p:nvPr/>
          </p:nvSpPr>
          <p:spPr bwMode="auto">
            <a:xfrm>
              <a:off x="1008" y="624"/>
              <a:ext cx="30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4000" b="1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с</a:t>
              </a:r>
            </a:p>
          </p:txBody>
        </p:sp>
      </p:grpSp>
      <p:sp>
        <p:nvSpPr>
          <p:cNvPr id="238604" name="Text Box 12"/>
          <p:cNvSpPr txBox="1">
            <a:spLocks noChangeArrowheads="1"/>
          </p:cNvSpPr>
          <p:nvPr/>
        </p:nvSpPr>
        <p:spPr bwMode="auto">
          <a:xfrm>
            <a:off x="0" y="15240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Три случая взаимного расположения прямой и плоскости</a:t>
            </a:r>
          </a:p>
        </p:txBody>
      </p:sp>
      <p:pic>
        <p:nvPicPr>
          <p:cNvPr id="238610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673475"/>
            <a:ext cx="53022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38622" name="Rectangle 30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846" name="Формула" r:id="rId5" imgW="0" imgH="0" progId="Equation.3">
                  <p:embed/>
                </p:oleObj>
              </mc:Choice>
              <mc:Fallback>
                <p:oleObj name="Формула" r:id="rId5" imgW="0" imgH="0" progId="Equation.3">
                  <p:embed/>
                  <p:pic>
                    <p:nvPicPr>
                      <p:cNvPr id="0" name="Rectangle 2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8623" name="Object 31"/>
          <p:cNvGraphicFramePr>
            <a:graphicFrameLocks noChangeAspect="1"/>
          </p:cNvGraphicFramePr>
          <p:nvPr/>
        </p:nvGraphicFramePr>
        <p:xfrm>
          <a:off x="6096000" y="1524000"/>
          <a:ext cx="1981200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847" name="Формула" r:id="rId6" imgW="406080" imgH="139680" progId="Equation.3">
                  <p:embed/>
                </p:oleObj>
              </mc:Choice>
              <mc:Fallback>
                <p:oleObj name="Формула" r:id="rId6" imgW="406080" imgH="1396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524000"/>
                        <a:ext cx="1981200" cy="681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8624" name="Object 32"/>
          <p:cNvGraphicFramePr>
            <a:graphicFrameLocks noChangeAspect="1"/>
          </p:cNvGraphicFramePr>
          <p:nvPr/>
        </p:nvGraphicFramePr>
        <p:xfrm>
          <a:off x="5553075" y="2486025"/>
          <a:ext cx="3219450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848" name="Формула" r:id="rId8" imgW="660240" imgH="177480" progId="Equation.3">
                  <p:embed/>
                </p:oleObj>
              </mc:Choice>
              <mc:Fallback>
                <p:oleObj name="Формула" r:id="rId8" imgW="66024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3075" y="2486025"/>
                        <a:ext cx="3219450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5715000" y="3657600"/>
            <a:ext cx="2105025" cy="914400"/>
            <a:chOff x="3561" y="2064"/>
            <a:chExt cx="1326" cy="576"/>
          </a:xfrm>
        </p:grpSpPr>
        <p:graphicFrame>
          <p:nvGraphicFramePr>
            <p:cNvPr id="238625" name="Object 33"/>
            <p:cNvGraphicFramePr>
              <a:graphicFrameLocks noChangeAspect="1"/>
            </p:cNvGraphicFramePr>
            <p:nvPr/>
          </p:nvGraphicFramePr>
          <p:xfrm>
            <a:off x="3561" y="2121"/>
            <a:ext cx="1326" cy="5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1849" name="Формула" r:id="rId10" imgW="431640" imgH="164880" progId="Equation.3">
                    <p:embed/>
                  </p:oleObj>
                </mc:Choice>
                <mc:Fallback>
                  <p:oleObj name="Формула" r:id="rId10" imgW="431640" imgH="1648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1" y="2121"/>
                          <a:ext cx="1326" cy="5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8626" name="Text Box 34"/>
            <p:cNvSpPr txBox="1">
              <a:spLocks noChangeArrowheads="1"/>
            </p:cNvSpPr>
            <p:nvPr/>
          </p:nvSpPr>
          <p:spPr bwMode="auto">
            <a:xfrm>
              <a:off x="3984" y="2064"/>
              <a:ext cx="356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5400"/>
                <a:t>II</a:t>
              </a:r>
              <a:endParaRPr lang="ru-RU" sz="5400"/>
            </a:p>
          </p:txBody>
        </p:sp>
      </p:grp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228600" y="4127500"/>
            <a:ext cx="977900" cy="1816100"/>
            <a:chOff x="384" y="2600"/>
            <a:chExt cx="616" cy="1144"/>
          </a:xfrm>
        </p:grpSpPr>
        <p:sp>
          <p:nvSpPr>
            <p:cNvPr id="238600" name="Text Box 8"/>
            <p:cNvSpPr txBox="1">
              <a:spLocks noChangeArrowheads="1"/>
            </p:cNvSpPr>
            <p:nvPr/>
          </p:nvSpPr>
          <p:spPr bwMode="auto">
            <a:xfrm>
              <a:off x="384" y="3264"/>
              <a:ext cx="301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400" b="1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b</a:t>
              </a:r>
              <a:endParaRPr lang="ru-RU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38630" name="Freeform 38"/>
            <p:cNvSpPr>
              <a:spLocks/>
            </p:cNvSpPr>
            <p:nvPr/>
          </p:nvSpPr>
          <p:spPr bwMode="auto">
            <a:xfrm>
              <a:off x="616" y="2600"/>
              <a:ext cx="384" cy="1088"/>
            </a:xfrm>
            <a:custGeom>
              <a:avLst/>
              <a:gdLst/>
              <a:ahLst/>
              <a:cxnLst>
                <a:cxn ang="0">
                  <a:pos x="384" y="0"/>
                </a:cxn>
                <a:cxn ang="0">
                  <a:pos x="0" y="1088"/>
                </a:cxn>
              </a:cxnLst>
              <a:rect l="0" t="0" r="r" b="b"/>
              <a:pathLst>
                <a:path w="384" h="1088">
                  <a:moveTo>
                    <a:pt x="384" y="0"/>
                  </a:moveTo>
                  <a:lnTo>
                    <a:pt x="0" y="1088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38629" name="Freeform 37"/>
          <p:cNvSpPr>
            <a:spLocks/>
          </p:cNvSpPr>
          <p:nvPr/>
        </p:nvSpPr>
        <p:spPr bwMode="auto">
          <a:xfrm>
            <a:off x="1219200" y="3390900"/>
            <a:ext cx="254000" cy="711200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0" y="448"/>
              </a:cxn>
            </a:cxnLst>
            <a:rect l="0" t="0" r="r" b="b"/>
            <a:pathLst>
              <a:path w="160" h="448">
                <a:moveTo>
                  <a:pt x="160" y="0"/>
                </a:moveTo>
                <a:lnTo>
                  <a:pt x="0" y="448"/>
                </a:lnTo>
              </a:path>
            </a:pathLst>
          </a:custGeom>
          <a:noFill/>
          <a:ln w="28575" cap="flat" cmpd="sng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838200" y="3200400"/>
            <a:ext cx="685800" cy="519113"/>
            <a:chOff x="768" y="2016"/>
            <a:chExt cx="432" cy="327"/>
          </a:xfrm>
        </p:grpSpPr>
        <p:sp>
          <p:nvSpPr>
            <p:cNvPr id="238609" name="Text Box 17"/>
            <p:cNvSpPr txBox="1">
              <a:spLocks noChangeArrowheads="1"/>
            </p:cNvSpPr>
            <p:nvPr/>
          </p:nvSpPr>
          <p:spPr bwMode="auto">
            <a:xfrm>
              <a:off x="768" y="2016"/>
              <a:ext cx="25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К</a:t>
              </a:r>
            </a:p>
          </p:txBody>
        </p:sp>
        <p:sp>
          <p:nvSpPr>
            <p:cNvPr id="238608" name="Oval 16"/>
            <p:cNvSpPr>
              <a:spLocks noChangeArrowheads="1"/>
            </p:cNvSpPr>
            <p:nvPr/>
          </p:nvSpPr>
          <p:spPr bwMode="auto">
            <a:xfrm>
              <a:off x="1104" y="2160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8635" name="Text Box 43"/>
          <p:cNvSpPr txBox="1">
            <a:spLocks noChangeArrowheads="1"/>
          </p:cNvSpPr>
          <p:nvPr/>
        </p:nvSpPr>
        <p:spPr bwMode="auto">
          <a:xfrm>
            <a:off x="647700" y="5486400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Прямая и плоскость называются параллельными, если они не имеют общих точек.</a:t>
            </a:r>
            <a:endParaRPr lang="ru-RU" b="1" i="1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Номер слайда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8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8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38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8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8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8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38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38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8" grpId="0" animBg="1"/>
      <p:bldP spid="238629" grpId="0" animBg="1"/>
      <p:bldP spid="2386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72" name="Freeform 20" descr="Контурные ромбики"/>
          <p:cNvSpPr>
            <a:spLocks/>
          </p:cNvSpPr>
          <p:nvPr/>
        </p:nvSpPr>
        <p:spPr bwMode="auto">
          <a:xfrm>
            <a:off x="2584790" y="1844780"/>
            <a:ext cx="3327400" cy="2286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96" y="0"/>
              </a:cxn>
              <a:cxn ang="0">
                <a:pos x="2080" y="1424"/>
              </a:cxn>
              <a:cxn ang="0">
                <a:pos x="16" y="1440"/>
              </a:cxn>
              <a:cxn ang="0">
                <a:pos x="0" y="0"/>
              </a:cxn>
            </a:cxnLst>
            <a:rect l="0" t="0" r="r" b="b"/>
            <a:pathLst>
              <a:path w="2096" h="1440">
                <a:moveTo>
                  <a:pt x="0" y="0"/>
                </a:moveTo>
                <a:lnTo>
                  <a:pt x="2096" y="0"/>
                </a:lnTo>
                <a:lnTo>
                  <a:pt x="2080" y="1424"/>
                </a:lnTo>
                <a:lnTo>
                  <a:pt x="16" y="1440"/>
                </a:lnTo>
                <a:lnTo>
                  <a:pt x="0" y="0"/>
                </a:lnTo>
                <a:close/>
              </a:path>
            </a:pathLst>
          </a:custGeom>
          <a:pattFill prst="openDmnd">
            <a:fgClr>
              <a:srgbClr val="0000FF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3971" name="Freeform 19" descr="Контурные ромбики"/>
          <p:cNvSpPr>
            <a:spLocks/>
          </p:cNvSpPr>
          <p:nvPr/>
        </p:nvSpPr>
        <p:spPr bwMode="auto">
          <a:xfrm>
            <a:off x="4896190" y="1844780"/>
            <a:ext cx="990600" cy="3276600"/>
          </a:xfrm>
          <a:custGeom>
            <a:avLst/>
            <a:gdLst/>
            <a:ahLst/>
            <a:cxnLst>
              <a:cxn ang="0">
                <a:pos x="0" y="624"/>
              </a:cxn>
              <a:cxn ang="0">
                <a:pos x="624" y="0"/>
              </a:cxn>
              <a:cxn ang="0">
                <a:pos x="608" y="1456"/>
              </a:cxn>
              <a:cxn ang="0">
                <a:pos x="0" y="2064"/>
              </a:cxn>
              <a:cxn ang="0">
                <a:pos x="0" y="624"/>
              </a:cxn>
            </a:cxnLst>
            <a:rect l="0" t="0" r="r" b="b"/>
            <a:pathLst>
              <a:path w="624" h="2064">
                <a:moveTo>
                  <a:pt x="0" y="624"/>
                </a:moveTo>
                <a:lnTo>
                  <a:pt x="624" y="0"/>
                </a:lnTo>
                <a:lnTo>
                  <a:pt x="608" y="1456"/>
                </a:lnTo>
                <a:lnTo>
                  <a:pt x="0" y="2064"/>
                </a:lnTo>
                <a:lnTo>
                  <a:pt x="0" y="624"/>
                </a:lnTo>
                <a:close/>
              </a:path>
            </a:pathLst>
          </a:custGeom>
          <a:pattFill prst="openDmnd">
            <a:fgClr>
              <a:srgbClr val="0000FF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3960" name="Freeform 8" descr="Контурные ромбики"/>
          <p:cNvSpPr>
            <a:spLocks/>
          </p:cNvSpPr>
          <p:nvPr/>
        </p:nvSpPr>
        <p:spPr bwMode="auto">
          <a:xfrm>
            <a:off x="1619590" y="4130780"/>
            <a:ext cx="4267200" cy="990600"/>
          </a:xfrm>
          <a:custGeom>
            <a:avLst/>
            <a:gdLst/>
            <a:ahLst/>
            <a:cxnLst>
              <a:cxn ang="0">
                <a:pos x="0" y="624"/>
              </a:cxn>
              <a:cxn ang="0">
                <a:pos x="624" y="0"/>
              </a:cxn>
              <a:cxn ang="0">
                <a:pos x="2688" y="0"/>
              </a:cxn>
              <a:cxn ang="0">
                <a:pos x="2064" y="624"/>
              </a:cxn>
              <a:cxn ang="0">
                <a:pos x="0" y="624"/>
              </a:cxn>
            </a:cxnLst>
            <a:rect l="0" t="0" r="r" b="b"/>
            <a:pathLst>
              <a:path w="2688" h="624">
                <a:moveTo>
                  <a:pt x="0" y="624"/>
                </a:moveTo>
                <a:lnTo>
                  <a:pt x="624" y="0"/>
                </a:lnTo>
                <a:lnTo>
                  <a:pt x="2688" y="0"/>
                </a:lnTo>
                <a:lnTo>
                  <a:pt x="2064" y="624"/>
                </a:lnTo>
                <a:lnTo>
                  <a:pt x="0" y="624"/>
                </a:lnTo>
                <a:close/>
              </a:path>
            </a:pathLst>
          </a:custGeom>
          <a:pattFill prst="openDmnd">
            <a:fgClr>
              <a:srgbClr val="FF0000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3956" name="AutoShape 4"/>
          <p:cNvSpPr>
            <a:spLocks noChangeArrowheads="1"/>
          </p:cNvSpPr>
          <p:nvPr/>
        </p:nvSpPr>
        <p:spPr bwMode="auto">
          <a:xfrm>
            <a:off x="1619590" y="1844780"/>
            <a:ext cx="4267200" cy="3276600"/>
          </a:xfrm>
          <a:prstGeom prst="cube">
            <a:avLst>
              <a:gd name="adj" fmla="val 3013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3957" name="Freeform 5"/>
          <p:cNvSpPr>
            <a:spLocks/>
          </p:cNvSpPr>
          <p:nvPr/>
        </p:nvSpPr>
        <p:spPr bwMode="auto">
          <a:xfrm>
            <a:off x="2597490" y="4130780"/>
            <a:ext cx="3289300" cy="1588"/>
          </a:xfrm>
          <a:custGeom>
            <a:avLst/>
            <a:gdLst/>
            <a:ahLst/>
            <a:cxnLst>
              <a:cxn ang="0">
                <a:pos x="2072" y="0"/>
              </a:cxn>
              <a:cxn ang="0">
                <a:pos x="0" y="0"/>
              </a:cxn>
            </a:cxnLst>
            <a:rect l="0" t="0" r="r" b="b"/>
            <a:pathLst>
              <a:path w="2072" h="1">
                <a:moveTo>
                  <a:pt x="2072" y="0"/>
                </a:moveTo>
                <a:lnTo>
                  <a:pt x="0" y="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3958" name="Line 6"/>
          <p:cNvSpPr>
            <a:spLocks noChangeShapeType="1"/>
          </p:cNvSpPr>
          <p:nvPr/>
        </p:nvSpPr>
        <p:spPr bwMode="auto">
          <a:xfrm>
            <a:off x="2610190" y="184478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3959" name="Freeform 7"/>
          <p:cNvSpPr>
            <a:spLocks/>
          </p:cNvSpPr>
          <p:nvPr/>
        </p:nvSpPr>
        <p:spPr bwMode="auto">
          <a:xfrm>
            <a:off x="1619590" y="4105380"/>
            <a:ext cx="1003300" cy="1016000"/>
          </a:xfrm>
          <a:custGeom>
            <a:avLst/>
            <a:gdLst/>
            <a:ahLst/>
            <a:cxnLst>
              <a:cxn ang="0">
                <a:pos x="632" y="0"/>
              </a:cxn>
              <a:cxn ang="0">
                <a:pos x="0" y="640"/>
              </a:cxn>
            </a:cxnLst>
            <a:rect l="0" t="0" r="r" b="b"/>
            <a:pathLst>
              <a:path w="632" h="640">
                <a:moveTo>
                  <a:pt x="632" y="0"/>
                </a:moveTo>
                <a:lnTo>
                  <a:pt x="0" y="64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3961" name="Text Box 9"/>
          <p:cNvSpPr txBox="1">
            <a:spLocks noChangeArrowheads="1"/>
          </p:cNvSpPr>
          <p:nvPr/>
        </p:nvSpPr>
        <p:spPr bwMode="auto">
          <a:xfrm>
            <a:off x="1331550" y="515724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/>
              <a:t>А</a:t>
            </a:r>
          </a:p>
        </p:txBody>
      </p:sp>
      <p:sp>
        <p:nvSpPr>
          <p:cNvPr id="253962" name="Text Box 10"/>
          <p:cNvSpPr txBox="1">
            <a:spLocks noChangeArrowheads="1"/>
          </p:cNvSpPr>
          <p:nvPr/>
        </p:nvSpPr>
        <p:spPr bwMode="auto">
          <a:xfrm>
            <a:off x="4644010" y="515724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В</a:t>
            </a:r>
          </a:p>
        </p:txBody>
      </p:sp>
      <p:sp>
        <p:nvSpPr>
          <p:cNvPr id="253963" name="Text Box 11"/>
          <p:cNvSpPr txBox="1">
            <a:spLocks noChangeArrowheads="1"/>
          </p:cNvSpPr>
          <p:nvPr/>
        </p:nvSpPr>
        <p:spPr bwMode="auto">
          <a:xfrm>
            <a:off x="5886790" y="397838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С</a:t>
            </a:r>
          </a:p>
        </p:txBody>
      </p:sp>
      <p:sp>
        <p:nvSpPr>
          <p:cNvPr id="253964" name="Text Box 12"/>
          <p:cNvSpPr txBox="1">
            <a:spLocks noChangeArrowheads="1"/>
          </p:cNvSpPr>
          <p:nvPr/>
        </p:nvSpPr>
        <p:spPr bwMode="auto">
          <a:xfrm>
            <a:off x="2229190" y="3749780"/>
            <a:ext cx="4413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/>
              <a:t>D</a:t>
            </a:r>
            <a:endParaRPr lang="ru-RU" sz="2800"/>
          </a:p>
        </p:txBody>
      </p:sp>
      <p:sp>
        <p:nvSpPr>
          <p:cNvPr id="253965" name="Text Box 13"/>
          <p:cNvSpPr txBox="1">
            <a:spLocks noChangeArrowheads="1"/>
          </p:cNvSpPr>
          <p:nvPr/>
        </p:nvSpPr>
        <p:spPr bwMode="auto">
          <a:xfrm>
            <a:off x="2076790" y="1401868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/>
              <a:t>D</a:t>
            </a:r>
            <a:r>
              <a:rPr lang="ru-RU" sz="2800" baseline="-25000"/>
              <a:t>1</a:t>
            </a:r>
            <a:endParaRPr lang="ru-RU" sz="2800"/>
          </a:p>
        </p:txBody>
      </p:sp>
      <p:sp>
        <p:nvSpPr>
          <p:cNvPr id="253966" name="Text Box 14"/>
          <p:cNvSpPr txBox="1">
            <a:spLocks noChangeArrowheads="1"/>
          </p:cNvSpPr>
          <p:nvPr/>
        </p:nvSpPr>
        <p:spPr bwMode="auto">
          <a:xfrm>
            <a:off x="5810590" y="1401868"/>
            <a:ext cx="5762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С</a:t>
            </a:r>
            <a:r>
              <a:rPr lang="ru-RU" sz="2800" baseline="-25000"/>
              <a:t>1</a:t>
            </a:r>
            <a:endParaRPr lang="ru-RU" sz="2800"/>
          </a:p>
        </p:txBody>
      </p:sp>
      <p:sp>
        <p:nvSpPr>
          <p:cNvPr id="253967" name="Text Box 15"/>
          <p:cNvSpPr txBox="1">
            <a:spLocks noChangeArrowheads="1"/>
          </p:cNvSpPr>
          <p:nvPr/>
        </p:nvSpPr>
        <p:spPr bwMode="auto">
          <a:xfrm>
            <a:off x="4896190" y="2606780"/>
            <a:ext cx="555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В</a:t>
            </a:r>
            <a:r>
              <a:rPr lang="ru-RU" sz="2800" baseline="-25000"/>
              <a:t>1</a:t>
            </a:r>
            <a:endParaRPr lang="ru-RU" sz="2800"/>
          </a:p>
        </p:txBody>
      </p:sp>
      <p:sp>
        <p:nvSpPr>
          <p:cNvPr id="253968" name="Text Box 16"/>
          <p:cNvSpPr txBox="1">
            <a:spLocks noChangeArrowheads="1"/>
          </p:cNvSpPr>
          <p:nvPr/>
        </p:nvSpPr>
        <p:spPr bwMode="auto">
          <a:xfrm>
            <a:off x="1162390" y="2378180"/>
            <a:ext cx="555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А</a:t>
            </a:r>
            <a:r>
              <a:rPr lang="ru-RU" sz="2800" baseline="-25000"/>
              <a:t>1</a:t>
            </a:r>
            <a:endParaRPr lang="ru-RU" sz="2800"/>
          </a:p>
        </p:txBody>
      </p:sp>
      <p:sp>
        <p:nvSpPr>
          <p:cNvPr id="253969" name="Text Box 17"/>
          <p:cNvSpPr txBox="1">
            <a:spLocks noChangeArrowheads="1"/>
          </p:cNvSpPr>
          <p:nvPr/>
        </p:nvSpPr>
        <p:spPr bwMode="auto">
          <a:xfrm>
            <a:off x="2186217" y="228599"/>
            <a:ext cx="541994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1. Напишите </a:t>
            </a: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прямые, </a:t>
            </a:r>
            <a:endParaRPr lang="ru-RU" sz="28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параллельные </a:t>
            </a: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данной плоскости</a:t>
            </a: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539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3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539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539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72" grpId="0" animBg="1"/>
      <p:bldP spid="253972" grpId="1" animBg="1"/>
      <p:bldP spid="253971" grpId="0" animBg="1"/>
      <p:bldP spid="253971" grpId="1" animBg="1"/>
      <p:bldP spid="25396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46" name="Freeform 38"/>
          <p:cNvSpPr>
            <a:spLocks/>
          </p:cNvSpPr>
          <p:nvPr/>
        </p:nvSpPr>
        <p:spPr bwMode="auto">
          <a:xfrm>
            <a:off x="5194300" y="2514600"/>
            <a:ext cx="3276600" cy="2298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64" y="8"/>
              </a:cxn>
              <a:cxn ang="0">
                <a:pos x="1975" y="125"/>
              </a:cxn>
              <a:cxn ang="0">
                <a:pos x="1968" y="152"/>
              </a:cxn>
              <a:cxn ang="0">
                <a:pos x="1975" y="170"/>
              </a:cxn>
              <a:cxn ang="0">
                <a:pos x="2046" y="251"/>
              </a:cxn>
              <a:cxn ang="0">
                <a:pos x="2056" y="272"/>
              </a:cxn>
              <a:cxn ang="0">
                <a:pos x="2053" y="302"/>
              </a:cxn>
              <a:cxn ang="0">
                <a:pos x="1989" y="431"/>
              </a:cxn>
              <a:cxn ang="0">
                <a:pos x="1984" y="464"/>
              </a:cxn>
              <a:cxn ang="0">
                <a:pos x="1992" y="497"/>
              </a:cxn>
              <a:cxn ang="0">
                <a:pos x="2047" y="614"/>
              </a:cxn>
              <a:cxn ang="0">
                <a:pos x="2056" y="648"/>
              </a:cxn>
              <a:cxn ang="0">
                <a:pos x="2046" y="681"/>
              </a:cxn>
              <a:cxn ang="0">
                <a:pos x="1975" y="780"/>
              </a:cxn>
              <a:cxn ang="0">
                <a:pos x="1968" y="808"/>
              </a:cxn>
              <a:cxn ang="0">
                <a:pos x="1975" y="839"/>
              </a:cxn>
              <a:cxn ang="0">
                <a:pos x="2031" y="930"/>
              </a:cxn>
              <a:cxn ang="0">
                <a:pos x="2040" y="960"/>
              </a:cxn>
              <a:cxn ang="0">
                <a:pos x="2031" y="987"/>
              </a:cxn>
              <a:cxn ang="0">
                <a:pos x="1960" y="1107"/>
              </a:cxn>
              <a:cxn ang="0">
                <a:pos x="1952" y="1136"/>
              </a:cxn>
              <a:cxn ang="0">
                <a:pos x="1966" y="1160"/>
              </a:cxn>
              <a:cxn ang="0">
                <a:pos x="2038" y="1238"/>
              </a:cxn>
              <a:cxn ang="0">
                <a:pos x="2056" y="1264"/>
              </a:cxn>
              <a:cxn ang="0">
                <a:pos x="2043" y="1295"/>
              </a:cxn>
              <a:cxn ang="0">
                <a:pos x="1975" y="1356"/>
              </a:cxn>
              <a:cxn ang="0">
                <a:pos x="1972" y="1374"/>
              </a:cxn>
              <a:cxn ang="0">
                <a:pos x="1981" y="1391"/>
              </a:cxn>
              <a:cxn ang="0">
                <a:pos x="2064" y="1448"/>
              </a:cxn>
              <a:cxn ang="0">
                <a:pos x="0" y="1440"/>
              </a:cxn>
              <a:cxn ang="0">
                <a:pos x="0" y="0"/>
              </a:cxn>
            </a:cxnLst>
            <a:rect l="0" t="0" r="r" b="b"/>
            <a:pathLst>
              <a:path w="2064" h="1448">
                <a:moveTo>
                  <a:pt x="0" y="0"/>
                </a:moveTo>
                <a:lnTo>
                  <a:pt x="2064" y="8"/>
                </a:lnTo>
                <a:lnTo>
                  <a:pt x="1975" y="125"/>
                </a:lnTo>
                <a:lnTo>
                  <a:pt x="1968" y="152"/>
                </a:lnTo>
                <a:lnTo>
                  <a:pt x="1975" y="170"/>
                </a:lnTo>
                <a:lnTo>
                  <a:pt x="2046" y="251"/>
                </a:lnTo>
                <a:lnTo>
                  <a:pt x="2056" y="272"/>
                </a:lnTo>
                <a:lnTo>
                  <a:pt x="2053" y="302"/>
                </a:lnTo>
                <a:lnTo>
                  <a:pt x="1989" y="431"/>
                </a:lnTo>
                <a:lnTo>
                  <a:pt x="1984" y="464"/>
                </a:lnTo>
                <a:lnTo>
                  <a:pt x="1992" y="497"/>
                </a:lnTo>
                <a:lnTo>
                  <a:pt x="2047" y="614"/>
                </a:lnTo>
                <a:lnTo>
                  <a:pt x="2056" y="648"/>
                </a:lnTo>
                <a:lnTo>
                  <a:pt x="2046" y="681"/>
                </a:lnTo>
                <a:lnTo>
                  <a:pt x="1975" y="780"/>
                </a:lnTo>
                <a:lnTo>
                  <a:pt x="1968" y="808"/>
                </a:lnTo>
                <a:lnTo>
                  <a:pt x="1975" y="839"/>
                </a:lnTo>
                <a:lnTo>
                  <a:pt x="2031" y="930"/>
                </a:lnTo>
                <a:lnTo>
                  <a:pt x="2040" y="960"/>
                </a:lnTo>
                <a:lnTo>
                  <a:pt x="2031" y="987"/>
                </a:lnTo>
                <a:lnTo>
                  <a:pt x="1960" y="1107"/>
                </a:lnTo>
                <a:lnTo>
                  <a:pt x="1952" y="1136"/>
                </a:lnTo>
                <a:lnTo>
                  <a:pt x="1966" y="1160"/>
                </a:lnTo>
                <a:lnTo>
                  <a:pt x="2038" y="1238"/>
                </a:lnTo>
                <a:lnTo>
                  <a:pt x="2056" y="1264"/>
                </a:lnTo>
                <a:lnTo>
                  <a:pt x="2043" y="1295"/>
                </a:lnTo>
                <a:lnTo>
                  <a:pt x="1975" y="1356"/>
                </a:lnTo>
                <a:lnTo>
                  <a:pt x="1972" y="1374"/>
                </a:lnTo>
                <a:lnTo>
                  <a:pt x="1981" y="1391"/>
                </a:lnTo>
                <a:lnTo>
                  <a:pt x="2064" y="1448"/>
                </a:lnTo>
                <a:lnTo>
                  <a:pt x="0" y="1440"/>
                </a:lnTo>
                <a:lnTo>
                  <a:pt x="0" y="0"/>
                </a:lnTo>
                <a:close/>
              </a:path>
            </a:pathLst>
          </a:custGeom>
          <a:solidFill>
            <a:srgbClr val="33CCFF">
              <a:alpha val="60001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9011" name="Freeform 3"/>
          <p:cNvSpPr>
            <a:spLocks/>
          </p:cNvSpPr>
          <p:nvPr/>
        </p:nvSpPr>
        <p:spPr bwMode="auto">
          <a:xfrm>
            <a:off x="1905000" y="2501900"/>
            <a:ext cx="3276600" cy="2298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64" y="8"/>
              </a:cxn>
              <a:cxn ang="0">
                <a:pos x="2064" y="1448"/>
              </a:cxn>
              <a:cxn ang="0">
                <a:pos x="0" y="1440"/>
              </a:cxn>
              <a:cxn ang="0">
                <a:pos x="0" y="0"/>
              </a:cxn>
            </a:cxnLst>
            <a:rect l="0" t="0" r="r" b="b"/>
            <a:pathLst>
              <a:path w="2064" h="1448">
                <a:moveTo>
                  <a:pt x="0" y="0"/>
                </a:moveTo>
                <a:lnTo>
                  <a:pt x="2064" y="8"/>
                </a:lnTo>
                <a:lnTo>
                  <a:pt x="2064" y="1448"/>
                </a:lnTo>
                <a:lnTo>
                  <a:pt x="0" y="1440"/>
                </a:lnTo>
                <a:lnTo>
                  <a:pt x="0" y="0"/>
                </a:lnTo>
                <a:close/>
              </a:path>
            </a:pathLst>
          </a:custGeom>
          <a:solidFill>
            <a:srgbClr val="33CCFF">
              <a:alpha val="60001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9012" name="AutoShape 4"/>
          <p:cNvSpPr>
            <a:spLocks noChangeArrowheads="1"/>
          </p:cNvSpPr>
          <p:nvPr/>
        </p:nvSpPr>
        <p:spPr bwMode="auto">
          <a:xfrm>
            <a:off x="914400" y="2514600"/>
            <a:ext cx="4267200" cy="3276600"/>
          </a:xfrm>
          <a:prstGeom prst="cube">
            <a:avLst>
              <a:gd name="adj" fmla="val 3013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9013" name="Freeform 5"/>
          <p:cNvSpPr>
            <a:spLocks/>
          </p:cNvSpPr>
          <p:nvPr/>
        </p:nvSpPr>
        <p:spPr bwMode="auto">
          <a:xfrm>
            <a:off x="1892300" y="4800600"/>
            <a:ext cx="3289300" cy="1588"/>
          </a:xfrm>
          <a:custGeom>
            <a:avLst/>
            <a:gdLst/>
            <a:ahLst/>
            <a:cxnLst>
              <a:cxn ang="0">
                <a:pos x="2072" y="0"/>
              </a:cxn>
              <a:cxn ang="0">
                <a:pos x="0" y="0"/>
              </a:cxn>
            </a:cxnLst>
            <a:rect l="0" t="0" r="r" b="b"/>
            <a:pathLst>
              <a:path w="2072" h="1">
                <a:moveTo>
                  <a:pt x="2072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9014" name="Line 6"/>
          <p:cNvSpPr>
            <a:spLocks noChangeShapeType="1"/>
          </p:cNvSpPr>
          <p:nvPr/>
        </p:nvSpPr>
        <p:spPr bwMode="auto">
          <a:xfrm>
            <a:off x="1905000" y="2514600"/>
            <a:ext cx="0" cy="22860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9015" name="Freeform 7"/>
          <p:cNvSpPr>
            <a:spLocks/>
          </p:cNvSpPr>
          <p:nvPr/>
        </p:nvSpPr>
        <p:spPr bwMode="auto">
          <a:xfrm>
            <a:off x="914400" y="4775200"/>
            <a:ext cx="1003300" cy="1016000"/>
          </a:xfrm>
          <a:custGeom>
            <a:avLst/>
            <a:gdLst/>
            <a:ahLst/>
            <a:cxnLst>
              <a:cxn ang="0">
                <a:pos x="632" y="0"/>
              </a:cxn>
              <a:cxn ang="0">
                <a:pos x="0" y="640"/>
              </a:cxn>
            </a:cxnLst>
            <a:rect l="0" t="0" r="r" b="b"/>
            <a:pathLst>
              <a:path w="632" h="640">
                <a:moveTo>
                  <a:pt x="632" y="0"/>
                </a:moveTo>
                <a:lnTo>
                  <a:pt x="0" y="64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9016" name="Text Box 8"/>
          <p:cNvSpPr txBox="1">
            <a:spLocks noChangeArrowheads="1"/>
          </p:cNvSpPr>
          <p:nvPr/>
        </p:nvSpPr>
        <p:spPr bwMode="auto">
          <a:xfrm>
            <a:off x="685800" y="57912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А</a:t>
            </a:r>
          </a:p>
        </p:txBody>
      </p:sp>
      <p:sp>
        <p:nvSpPr>
          <p:cNvPr id="299017" name="Text Box 9"/>
          <p:cNvSpPr txBox="1">
            <a:spLocks noChangeArrowheads="1"/>
          </p:cNvSpPr>
          <p:nvPr/>
        </p:nvSpPr>
        <p:spPr bwMode="auto">
          <a:xfrm>
            <a:off x="4038600" y="57150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D</a:t>
            </a:r>
            <a:endParaRPr lang="ru-RU" sz="2800"/>
          </a:p>
        </p:txBody>
      </p:sp>
      <p:sp>
        <p:nvSpPr>
          <p:cNvPr id="299018" name="Text Box 10"/>
          <p:cNvSpPr txBox="1">
            <a:spLocks noChangeArrowheads="1"/>
          </p:cNvSpPr>
          <p:nvPr/>
        </p:nvSpPr>
        <p:spPr bwMode="auto">
          <a:xfrm>
            <a:off x="5105400" y="47386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С</a:t>
            </a:r>
          </a:p>
        </p:txBody>
      </p:sp>
      <p:sp>
        <p:nvSpPr>
          <p:cNvPr id="299019" name="Text Box 11"/>
          <p:cNvSpPr txBox="1">
            <a:spLocks noChangeArrowheads="1"/>
          </p:cNvSpPr>
          <p:nvPr/>
        </p:nvSpPr>
        <p:spPr bwMode="auto">
          <a:xfrm>
            <a:off x="1524000" y="4419600"/>
            <a:ext cx="4413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/>
              <a:t>В</a:t>
            </a:r>
          </a:p>
        </p:txBody>
      </p:sp>
      <p:sp>
        <p:nvSpPr>
          <p:cNvPr id="299020" name="Text Box 12"/>
          <p:cNvSpPr txBox="1">
            <a:spLocks noChangeArrowheads="1"/>
          </p:cNvSpPr>
          <p:nvPr/>
        </p:nvSpPr>
        <p:spPr bwMode="auto">
          <a:xfrm>
            <a:off x="1371600" y="2071688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/>
              <a:t>B</a:t>
            </a:r>
            <a:r>
              <a:rPr lang="ru-RU" sz="2800" baseline="-25000"/>
              <a:t>1</a:t>
            </a:r>
            <a:endParaRPr lang="ru-RU" sz="2800"/>
          </a:p>
        </p:txBody>
      </p:sp>
      <p:sp>
        <p:nvSpPr>
          <p:cNvPr id="299021" name="Text Box 13"/>
          <p:cNvSpPr txBox="1">
            <a:spLocks noChangeArrowheads="1"/>
          </p:cNvSpPr>
          <p:nvPr/>
        </p:nvSpPr>
        <p:spPr bwMode="auto">
          <a:xfrm>
            <a:off x="5105400" y="2071688"/>
            <a:ext cx="5762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С</a:t>
            </a:r>
            <a:r>
              <a:rPr lang="ru-RU" sz="2800" baseline="-25000"/>
              <a:t>1</a:t>
            </a:r>
            <a:endParaRPr lang="ru-RU" sz="2800"/>
          </a:p>
        </p:txBody>
      </p:sp>
      <p:sp>
        <p:nvSpPr>
          <p:cNvPr id="299022" name="Text Box 14"/>
          <p:cNvSpPr txBox="1">
            <a:spLocks noChangeArrowheads="1"/>
          </p:cNvSpPr>
          <p:nvPr/>
        </p:nvSpPr>
        <p:spPr bwMode="auto">
          <a:xfrm>
            <a:off x="4114800" y="3352800"/>
            <a:ext cx="576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D</a:t>
            </a:r>
            <a:r>
              <a:rPr lang="ru-RU" sz="2800" baseline="-25000"/>
              <a:t>1</a:t>
            </a:r>
            <a:endParaRPr lang="ru-RU" sz="2800"/>
          </a:p>
        </p:txBody>
      </p:sp>
      <p:sp>
        <p:nvSpPr>
          <p:cNvPr id="299023" name="Text Box 15"/>
          <p:cNvSpPr txBox="1">
            <a:spLocks noChangeArrowheads="1"/>
          </p:cNvSpPr>
          <p:nvPr/>
        </p:nvSpPr>
        <p:spPr bwMode="auto">
          <a:xfrm>
            <a:off x="457200" y="3048000"/>
            <a:ext cx="555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А</a:t>
            </a:r>
            <a:r>
              <a:rPr lang="ru-RU" sz="2800" baseline="-25000"/>
              <a:t>1</a:t>
            </a:r>
            <a:endParaRPr lang="ru-RU" sz="2800"/>
          </a:p>
        </p:txBody>
      </p:sp>
      <p:sp>
        <p:nvSpPr>
          <p:cNvPr id="299024" name="Text Box 16"/>
          <p:cNvSpPr txBox="1">
            <a:spLocks noChangeArrowheads="1"/>
          </p:cNvSpPr>
          <p:nvPr/>
        </p:nvSpPr>
        <p:spPr bwMode="auto">
          <a:xfrm>
            <a:off x="286436" y="381000"/>
            <a:ext cx="800045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2</a:t>
            </a:r>
          </a:p>
          <a:p>
            <a:pPr algn="ctr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Каково </a:t>
            </a: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взаимное положение прямых </a:t>
            </a: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(написать)</a:t>
            </a:r>
            <a:endParaRPr lang="ru-RU" sz="28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800" b="1" i="1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DC</a:t>
            </a:r>
            <a:r>
              <a:rPr lang="en-US" sz="2800" b="1" i="1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  </a:t>
            </a: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DC, </a:t>
            </a:r>
            <a:r>
              <a:rPr lang="en-US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AB</a:t>
            </a:r>
            <a:r>
              <a:rPr lang="ru-RU" sz="2800" b="1" i="1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М</a:t>
            </a:r>
            <a:r>
              <a:rPr lang="en-US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MN  </a:t>
            </a: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 ВС?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 rot="-48601">
            <a:off x="5181600" y="3200400"/>
            <a:ext cx="1319213" cy="1116013"/>
            <a:chOff x="519" y="587"/>
            <a:chExt cx="951" cy="1168"/>
          </a:xfrm>
        </p:grpSpPr>
        <p:sp>
          <p:nvSpPr>
            <p:cNvPr id="299033" name="Freeform 25"/>
            <p:cNvSpPr>
              <a:spLocks/>
            </p:cNvSpPr>
            <p:nvPr/>
          </p:nvSpPr>
          <p:spPr bwMode="auto">
            <a:xfrm>
              <a:off x="519" y="587"/>
              <a:ext cx="951" cy="1168"/>
            </a:xfrm>
            <a:custGeom>
              <a:avLst/>
              <a:gdLst/>
              <a:ahLst/>
              <a:cxnLst>
                <a:cxn ang="0">
                  <a:pos x="864" y="0"/>
                </a:cxn>
                <a:cxn ang="0">
                  <a:pos x="951" y="84"/>
                </a:cxn>
                <a:cxn ang="0">
                  <a:pos x="209" y="1009"/>
                </a:cxn>
                <a:cxn ang="0">
                  <a:pos x="0" y="1168"/>
                </a:cxn>
                <a:cxn ang="0">
                  <a:pos x="118" y="935"/>
                </a:cxn>
                <a:cxn ang="0">
                  <a:pos x="864" y="0"/>
                </a:cxn>
              </a:cxnLst>
              <a:rect l="0" t="0" r="r" b="b"/>
              <a:pathLst>
                <a:path w="951" h="1168">
                  <a:moveTo>
                    <a:pt x="864" y="0"/>
                  </a:moveTo>
                  <a:lnTo>
                    <a:pt x="951" y="84"/>
                  </a:lnTo>
                  <a:lnTo>
                    <a:pt x="209" y="1009"/>
                  </a:lnTo>
                  <a:lnTo>
                    <a:pt x="0" y="1168"/>
                  </a:lnTo>
                  <a:lnTo>
                    <a:pt x="118" y="935"/>
                  </a:lnTo>
                  <a:lnTo>
                    <a:pt x="864" y="0"/>
                  </a:lnTo>
                  <a:close/>
                </a:path>
              </a:pathLst>
            </a:cu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9034" name="Freeform 26"/>
            <p:cNvSpPr>
              <a:spLocks/>
            </p:cNvSpPr>
            <p:nvPr/>
          </p:nvSpPr>
          <p:spPr bwMode="auto">
            <a:xfrm>
              <a:off x="524" y="1500"/>
              <a:ext cx="220" cy="248"/>
            </a:xfrm>
            <a:custGeom>
              <a:avLst/>
              <a:gdLst/>
              <a:ahLst/>
              <a:cxnLst>
                <a:cxn ang="0">
                  <a:pos x="0" y="248"/>
                </a:cxn>
                <a:cxn ang="0">
                  <a:pos x="220" y="84"/>
                </a:cxn>
                <a:cxn ang="0">
                  <a:pos x="128" y="0"/>
                </a:cxn>
                <a:cxn ang="0">
                  <a:pos x="0" y="248"/>
                </a:cxn>
              </a:cxnLst>
              <a:rect l="0" t="0" r="r" b="b"/>
              <a:pathLst>
                <a:path w="220" h="248">
                  <a:moveTo>
                    <a:pt x="0" y="248"/>
                  </a:moveTo>
                  <a:lnTo>
                    <a:pt x="220" y="84"/>
                  </a:lnTo>
                  <a:lnTo>
                    <a:pt x="128" y="0"/>
                  </a:lnTo>
                  <a:lnTo>
                    <a:pt x="0" y="24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9035" name="Freeform 27"/>
            <p:cNvSpPr>
              <a:spLocks/>
            </p:cNvSpPr>
            <p:nvPr/>
          </p:nvSpPr>
          <p:spPr bwMode="auto">
            <a:xfrm>
              <a:off x="524" y="1640"/>
              <a:ext cx="96" cy="104"/>
            </a:xfrm>
            <a:custGeom>
              <a:avLst/>
              <a:gdLst/>
              <a:ahLst/>
              <a:cxnLst>
                <a:cxn ang="0">
                  <a:pos x="96" y="39"/>
                </a:cxn>
                <a:cxn ang="0">
                  <a:pos x="56" y="0"/>
                </a:cxn>
                <a:cxn ang="0">
                  <a:pos x="0" y="104"/>
                </a:cxn>
                <a:cxn ang="0">
                  <a:pos x="96" y="39"/>
                </a:cxn>
              </a:cxnLst>
              <a:rect l="0" t="0" r="r" b="b"/>
              <a:pathLst>
                <a:path w="96" h="104">
                  <a:moveTo>
                    <a:pt x="96" y="39"/>
                  </a:moveTo>
                  <a:lnTo>
                    <a:pt x="56" y="0"/>
                  </a:lnTo>
                  <a:lnTo>
                    <a:pt x="0" y="104"/>
                  </a:lnTo>
                  <a:lnTo>
                    <a:pt x="96" y="3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9036" name="Freeform 28"/>
            <p:cNvSpPr>
              <a:spLocks/>
            </p:cNvSpPr>
            <p:nvPr/>
          </p:nvSpPr>
          <p:spPr bwMode="auto">
            <a:xfrm>
              <a:off x="676" y="612"/>
              <a:ext cx="736" cy="912"/>
            </a:xfrm>
            <a:custGeom>
              <a:avLst/>
              <a:gdLst/>
              <a:ahLst/>
              <a:cxnLst>
                <a:cxn ang="0">
                  <a:pos x="736" y="0"/>
                </a:cxn>
                <a:cxn ang="0">
                  <a:pos x="0" y="912"/>
                </a:cxn>
              </a:cxnLst>
              <a:rect l="0" t="0" r="r" b="b"/>
              <a:pathLst>
                <a:path w="736" h="912">
                  <a:moveTo>
                    <a:pt x="736" y="0"/>
                  </a:moveTo>
                  <a:lnTo>
                    <a:pt x="0" y="91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9037" name="Freeform 29"/>
            <p:cNvSpPr>
              <a:spLocks/>
            </p:cNvSpPr>
            <p:nvPr/>
          </p:nvSpPr>
          <p:spPr bwMode="auto">
            <a:xfrm>
              <a:off x="704" y="644"/>
              <a:ext cx="736" cy="908"/>
            </a:xfrm>
            <a:custGeom>
              <a:avLst/>
              <a:gdLst/>
              <a:ahLst/>
              <a:cxnLst>
                <a:cxn ang="0">
                  <a:pos x="736" y="0"/>
                </a:cxn>
                <a:cxn ang="0">
                  <a:pos x="0" y="908"/>
                </a:cxn>
              </a:cxnLst>
              <a:rect l="0" t="0" r="r" b="b"/>
              <a:pathLst>
                <a:path w="736" h="908">
                  <a:moveTo>
                    <a:pt x="736" y="0"/>
                  </a:moveTo>
                  <a:lnTo>
                    <a:pt x="0" y="90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41"/>
          <p:cNvGrpSpPr>
            <a:grpSpLocks/>
          </p:cNvGrpSpPr>
          <p:nvPr/>
        </p:nvGrpSpPr>
        <p:grpSpPr bwMode="auto">
          <a:xfrm>
            <a:off x="5181600" y="4419600"/>
            <a:ext cx="2349500" cy="1098550"/>
            <a:chOff x="3264" y="2784"/>
            <a:chExt cx="1480" cy="692"/>
          </a:xfrm>
        </p:grpSpPr>
        <p:sp>
          <p:nvSpPr>
            <p:cNvPr id="299029" name="Freeform 21"/>
            <p:cNvSpPr>
              <a:spLocks/>
            </p:cNvSpPr>
            <p:nvPr/>
          </p:nvSpPr>
          <p:spPr bwMode="auto">
            <a:xfrm>
              <a:off x="3264" y="3024"/>
              <a:ext cx="1480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80" y="0"/>
                </a:cxn>
              </a:cxnLst>
              <a:rect l="0" t="0" r="r" b="b"/>
              <a:pathLst>
                <a:path w="1480" h="1">
                  <a:moveTo>
                    <a:pt x="0" y="0"/>
                  </a:moveTo>
                  <a:lnTo>
                    <a:pt x="148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9030" name="Freeform 22"/>
            <p:cNvSpPr>
              <a:spLocks/>
            </p:cNvSpPr>
            <p:nvPr/>
          </p:nvSpPr>
          <p:spPr bwMode="auto">
            <a:xfrm>
              <a:off x="3280" y="2784"/>
              <a:ext cx="1176" cy="376"/>
            </a:xfrm>
            <a:custGeom>
              <a:avLst/>
              <a:gdLst/>
              <a:ahLst/>
              <a:cxnLst>
                <a:cxn ang="0">
                  <a:pos x="1176" y="376"/>
                </a:cxn>
                <a:cxn ang="0">
                  <a:pos x="0" y="0"/>
                </a:cxn>
              </a:cxnLst>
              <a:rect l="0" t="0" r="r" b="b"/>
              <a:pathLst>
                <a:path w="1176" h="376">
                  <a:moveTo>
                    <a:pt x="1176" y="376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30"/>
            <p:cNvGrpSpPr>
              <a:grpSpLocks/>
            </p:cNvGrpSpPr>
            <p:nvPr/>
          </p:nvGrpSpPr>
          <p:grpSpPr bwMode="auto">
            <a:xfrm>
              <a:off x="3984" y="2880"/>
              <a:ext cx="528" cy="596"/>
              <a:chOff x="1584" y="1008"/>
              <a:chExt cx="528" cy="596"/>
            </a:xfrm>
          </p:grpSpPr>
          <p:sp>
            <p:nvSpPr>
              <p:cNvPr id="299039" name="Oval 31"/>
              <p:cNvSpPr>
                <a:spLocks noChangeArrowheads="1"/>
              </p:cNvSpPr>
              <p:nvPr/>
            </p:nvSpPr>
            <p:spPr bwMode="auto">
              <a:xfrm>
                <a:off x="1584" y="1104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9040" name="Text Box 32"/>
              <p:cNvSpPr txBox="1">
                <a:spLocks noChangeArrowheads="1"/>
              </p:cNvSpPr>
              <p:nvPr/>
            </p:nvSpPr>
            <p:spPr bwMode="auto">
              <a:xfrm>
                <a:off x="1632" y="1008"/>
                <a:ext cx="480" cy="5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ru-RU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  <a:p>
                <a:r>
                  <a:rPr lang="en-US" sz="28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R</a:t>
                </a:r>
                <a:endParaRPr lang="ru-RU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</p:grpSp>
      <p:sp>
        <p:nvSpPr>
          <p:cNvPr id="299042" name="Freeform 34"/>
          <p:cNvSpPr>
            <a:spLocks/>
          </p:cNvSpPr>
          <p:nvPr/>
        </p:nvSpPr>
        <p:spPr bwMode="auto">
          <a:xfrm>
            <a:off x="927100" y="2527300"/>
            <a:ext cx="990600" cy="3251200"/>
          </a:xfrm>
          <a:custGeom>
            <a:avLst/>
            <a:gdLst/>
            <a:ahLst/>
            <a:cxnLst>
              <a:cxn ang="0">
                <a:pos x="624" y="0"/>
              </a:cxn>
              <a:cxn ang="0">
                <a:pos x="0" y="2048"/>
              </a:cxn>
            </a:cxnLst>
            <a:rect l="0" t="0" r="r" b="b"/>
            <a:pathLst>
              <a:path w="624" h="2048">
                <a:moveTo>
                  <a:pt x="624" y="0"/>
                </a:moveTo>
                <a:lnTo>
                  <a:pt x="0" y="2048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9043" name="Freeform 35"/>
          <p:cNvSpPr>
            <a:spLocks/>
          </p:cNvSpPr>
          <p:nvPr/>
        </p:nvSpPr>
        <p:spPr bwMode="auto">
          <a:xfrm>
            <a:off x="4191000" y="2527300"/>
            <a:ext cx="977900" cy="3251200"/>
          </a:xfrm>
          <a:custGeom>
            <a:avLst/>
            <a:gdLst/>
            <a:ahLst/>
            <a:cxnLst>
              <a:cxn ang="0">
                <a:pos x="616" y="0"/>
              </a:cxn>
              <a:cxn ang="0">
                <a:pos x="0" y="2048"/>
              </a:cxn>
            </a:cxnLst>
            <a:rect l="0" t="0" r="r" b="b"/>
            <a:pathLst>
              <a:path w="616" h="2048">
                <a:moveTo>
                  <a:pt x="616" y="0"/>
                </a:moveTo>
                <a:lnTo>
                  <a:pt x="0" y="2048"/>
                </a:lnTo>
              </a:path>
            </a:pathLst>
          </a:custGeom>
          <a:noFill/>
          <a:ln w="38100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1828800" y="2743200"/>
            <a:ext cx="3870325" cy="1738313"/>
            <a:chOff x="1152" y="1728"/>
            <a:chExt cx="2438" cy="1095"/>
          </a:xfrm>
        </p:grpSpPr>
        <p:sp>
          <p:nvSpPr>
            <p:cNvPr id="299027" name="Freeform 19"/>
            <p:cNvSpPr>
              <a:spLocks/>
            </p:cNvSpPr>
            <p:nvPr/>
          </p:nvSpPr>
          <p:spPr bwMode="auto">
            <a:xfrm>
              <a:off x="1216" y="2024"/>
              <a:ext cx="2064" cy="752"/>
            </a:xfrm>
            <a:custGeom>
              <a:avLst/>
              <a:gdLst/>
              <a:ahLst/>
              <a:cxnLst>
                <a:cxn ang="0">
                  <a:pos x="2064" y="752"/>
                </a:cxn>
                <a:cxn ang="0">
                  <a:pos x="0" y="0"/>
                </a:cxn>
              </a:cxnLst>
              <a:rect l="0" t="0" r="r" b="b"/>
              <a:pathLst>
                <a:path w="2064" h="752">
                  <a:moveTo>
                    <a:pt x="2064" y="752"/>
                  </a:moveTo>
                  <a:lnTo>
                    <a:pt x="0" y="0"/>
                  </a:lnTo>
                </a:path>
              </a:pathLst>
            </a:custGeom>
            <a:noFill/>
            <a:ln w="38100" cap="flat" cmpd="sng">
              <a:solidFill>
                <a:srgbClr val="0000FF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9025" name="Text Box 17"/>
            <p:cNvSpPr txBox="1">
              <a:spLocks noChangeArrowheads="1"/>
            </p:cNvSpPr>
            <p:nvPr/>
          </p:nvSpPr>
          <p:spPr bwMode="auto">
            <a:xfrm>
              <a:off x="3312" y="2496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/>
                <a:t>N</a:t>
              </a:r>
              <a:endParaRPr lang="ru-RU" sz="2800"/>
            </a:p>
          </p:txBody>
        </p:sp>
        <p:sp>
          <p:nvSpPr>
            <p:cNvPr id="299026" name="Text Box 18"/>
            <p:cNvSpPr txBox="1">
              <a:spLocks noChangeArrowheads="1"/>
            </p:cNvSpPr>
            <p:nvPr/>
          </p:nvSpPr>
          <p:spPr bwMode="auto">
            <a:xfrm>
              <a:off x="1152" y="1728"/>
              <a:ext cx="30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/>
                <a:t>M</a:t>
              </a:r>
              <a:endParaRPr lang="ru-RU" sz="2800"/>
            </a:p>
          </p:txBody>
        </p:sp>
        <p:sp>
          <p:nvSpPr>
            <p:cNvPr id="299045" name="Oval 37"/>
            <p:cNvSpPr>
              <a:spLocks noChangeArrowheads="1"/>
            </p:cNvSpPr>
            <p:nvPr/>
          </p:nvSpPr>
          <p:spPr bwMode="auto">
            <a:xfrm>
              <a:off x="3240" y="2752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9044" name="Oval 36"/>
            <p:cNvSpPr>
              <a:spLocks noChangeArrowheads="1"/>
            </p:cNvSpPr>
            <p:nvPr/>
          </p:nvSpPr>
          <p:spPr bwMode="auto">
            <a:xfrm>
              <a:off x="1184" y="2000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8" name="Номер слайда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9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9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0.15295 0.0743 " pathEditMode="relative" rAng="0" ptsTypes="AA">
                                      <p:cBhvr>
                                        <p:cTn id="3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00" y="37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35" presetClass="emph" presetSubtype="0" repeatCount="9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500" fill="hold"/>
                                        <p:tgtEl>
                                          <p:spTgt spid="299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90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9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99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9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46" grpId="0" animBg="1"/>
      <p:bldP spid="299046" grpId="1" animBg="1"/>
      <p:bldP spid="299011" grpId="0" animBg="1"/>
      <p:bldP spid="299011" grpId="1" animBg="1"/>
      <p:bldP spid="2990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58" name="Rectangle 14"/>
          <p:cNvSpPr>
            <a:spLocks noChangeArrowheads="1"/>
          </p:cNvSpPr>
          <p:nvPr/>
        </p:nvSpPr>
        <p:spPr bwMode="auto">
          <a:xfrm>
            <a:off x="5562600" y="1728977"/>
            <a:ext cx="3048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Дано: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││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b    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Доказать: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││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04800" y="2514600"/>
            <a:ext cx="5257800" cy="1905000"/>
            <a:chOff x="336" y="2024"/>
            <a:chExt cx="4280" cy="1152"/>
          </a:xfrm>
        </p:grpSpPr>
        <p:sp>
          <p:nvSpPr>
            <p:cNvPr id="236547" name="Freeform 3"/>
            <p:cNvSpPr>
              <a:spLocks/>
            </p:cNvSpPr>
            <p:nvPr/>
          </p:nvSpPr>
          <p:spPr bwMode="auto">
            <a:xfrm>
              <a:off x="336" y="2040"/>
              <a:ext cx="4280" cy="1136"/>
            </a:xfrm>
            <a:custGeom>
              <a:avLst/>
              <a:gdLst/>
              <a:ahLst/>
              <a:cxnLst>
                <a:cxn ang="0">
                  <a:pos x="0" y="1088"/>
                </a:cxn>
                <a:cxn ang="0">
                  <a:pos x="904" y="80"/>
                </a:cxn>
                <a:cxn ang="0">
                  <a:pos x="4280" y="0"/>
                </a:cxn>
                <a:cxn ang="0">
                  <a:pos x="3432" y="1088"/>
                </a:cxn>
                <a:cxn ang="0">
                  <a:pos x="6" y="1091"/>
                </a:cxn>
                <a:cxn ang="0">
                  <a:pos x="6" y="1123"/>
                </a:cxn>
                <a:cxn ang="0">
                  <a:pos x="3448" y="1120"/>
                </a:cxn>
                <a:cxn ang="0">
                  <a:pos x="3448" y="1136"/>
                </a:cxn>
                <a:cxn ang="0">
                  <a:pos x="3464" y="1104"/>
                </a:cxn>
                <a:cxn ang="0">
                  <a:pos x="3448" y="1104"/>
                </a:cxn>
                <a:cxn ang="0">
                  <a:pos x="4264" y="48"/>
                </a:cxn>
                <a:cxn ang="0">
                  <a:pos x="4264" y="48"/>
                </a:cxn>
                <a:cxn ang="0">
                  <a:pos x="3448" y="1088"/>
                </a:cxn>
                <a:cxn ang="0">
                  <a:pos x="6" y="1091"/>
                </a:cxn>
              </a:cxnLst>
              <a:rect l="0" t="0" r="r" b="b"/>
              <a:pathLst>
                <a:path w="4280" h="1136">
                  <a:moveTo>
                    <a:pt x="0" y="1088"/>
                  </a:moveTo>
                  <a:lnTo>
                    <a:pt x="904" y="80"/>
                  </a:lnTo>
                  <a:lnTo>
                    <a:pt x="4280" y="0"/>
                  </a:lnTo>
                  <a:lnTo>
                    <a:pt x="3432" y="1088"/>
                  </a:lnTo>
                  <a:lnTo>
                    <a:pt x="6" y="1091"/>
                  </a:lnTo>
                  <a:lnTo>
                    <a:pt x="6" y="1123"/>
                  </a:lnTo>
                  <a:lnTo>
                    <a:pt x="3448" y="1120"/>
                  </a:lnTo>
                  <a:lnTo>
                    <a:pt x="3448" y="1136"/>
                  </a:lnTo>
                  <a:lnTo>
                    <a:pt x="3464" y="1104"/>
                  </a:lnTo>
                  <a:lnTo>
                    <a:pt x="3448" y="1104"/>
                  </a:lnTo>
                  <a:lnTo>
                    <a:pt x="4264" y="48"/>
                  </a:lnTo>
                  <a:lnTo>
                    <a:pt x="4264" y="48"/>
                  </a:lnTo>
                  <a:lnTo>
                    <a:pt x="3448" y="1088"/>
                  </a:lnTo>
                  <a:lnTo>
                    <a:pt x="6" y="1091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548" name="Freeform 4"/>
            <p:cNvSpPr>
              <a:spLocks/>
            </p:cNvSpPr>
            <p:nvPr/>
          </p:nvSpPr>
          <p:spPr bwMode="auto">
            <a:xfrm>
              <a:off x="3768" y="2024"/>
              <a:ext cx="848" cy="1138"/>
            </a:xfrm>
            <a:custGeom>
              <a:avLst/>
              <a:gdLst/>
              <a:ahLst/>
              <a:cxnLst>
                <a:cxn ang="0">
                  <a:pos x="848" y="0"/>
                </a:cxn>
                <a:cxn ang="0">
                  <a:pos x="848" y="64"/>
                </a:cxn>
                <a:cxn ang="0">
                  <a:pos x="12" y="1138"/>
                </a:cxn>
                <a:cxn ang="0">
                  <a:pos x="0" y="1090"/>
                </a:cxn>
                <a:cxn ang="0">
                  <a:pos x="848" y="0"/>
                </a:cxn>
              </a:cxnLst>
              <a:rect l="0" t="0" r="r" b="b"/>
              <a:pathLst>
                <a:path w="848" h="1138">
                  <a:moveTo>
                    <a:pt x="848" y="0"/>
                  </a:moveTo>
                  <a:lnTo>
                    <a:pt x="848" y="64"/>
                  </a:lnTo>
                  <a:lnTo>
                    <a:pt x="12" y="1138"/>
                  </a:lnTo>
                  <a:lnTo>
                    <a:pt x="0" y="1090"/>
                  </a:lnTo>
                  <a:lnTo>
                    <a:pt x="848" y="0"/>
                  </a:ln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549" name="Freeform 5"/>
            <p:cNvSpPr>
              <a:spLocks/>
            </p:cNvSpPr>
            <p:nvPr/>
          </p:nvSpPr>
          <p:spPr bwMode="auto">
            <a:xfrm>
              <a:off x="336" y="3109"/>
              <a:ext cx="3444" cy="59"/>
            </a:xfrm>
            <a:custGeom>
              <a:avLst/>
              <a:gdLst/>
              <a:ahLst/>
              <a:cxnLst>
                <a:cxn ang="0">
                  <a:pos x="6" y="22"/>
                </a:cxn>
                <a:cxn ang="0">
                  <a:pos x="3432" y="5"/>
                </a:cxn>
                <a:cxn ang="0">
                  <a:pos x="3444" y="53"/>
                </a:cxn>
                <a:cxn ang="0">
                  <a:pos x="0" y="59"/>
                </a:cxn>
                <a:cxn ang="0">
                  <a:pos x="6" y="22"/>
                </a:cxn>
              </a:cxnLst>
              <a:rect l="0" t="0" r="r" b="b"/>
              <a:pathLst>
                <a:path w="3444" h="59">
                  <a:moveTo>
                    <a:pt x="6" y="22"/>
                  </a:moveTo>
                  <a:cubicBezTo>
                    <a:pt x="2207" y="27"/>
                    <a:pt x="2859" y="0"/>
                    <a:pt x="3432" y="5"/>
                  </a:cubicBezTo>
                  <a:lnTo>
                    <a:pt x="3444" y="53"/>
                  </a:lnTo>
                  <a:lnTo>
                    <a:pt x="0" y="59"/>
                  </a:lnTo>
                  <a:lnTo>
                    <a:pt x="6" y="22"/>
                  </a:ln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36550" name="Freeform 6"/>
          <p:cNvSpPr>
            <a:spLocks/>
          </p:cNvSpPr>
          <p:nvPr/>
        </p:nvSpPr>
        <p:spPr bwMode="auto">
          <a:xfrm>
            <a:off x="914400" y="3505200"/>
            <a:ext cx="4038600" cy="307975"/>
          </a:xfrm>
          <a:custGeom>
            <a:avLst/>
            <a:gdLst/>
            <a:ahLst/>
            <a:cxnLst>
              <a:cxn ang="0">
                <a:pos x="2544" y="0"/>
              </a:cxn>
              <a:cxn ang="0">
                <a:pos x="0" y="194"/>
              </a:cxn>
            </a:cxnLst>
            <a:rect l="0" t="0" r="r" b="b"/>
            <a:pathLst>
              <a:path w="2544" h="194">
                <a:moveTo>
                  <a:pt x="2544" y="0"/>
                </a:moveTo>
                <a:lnTo>
                  <a:pt x="0" y="194"/>
                </a:ln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6551" name="Text Box 7"/>
          <p:cNvSpPr txBox="1">
            <a:spLocks noChangeArrowheads="1"/>
          </p:cNvSpPr>
          <p:nvPr/>
        </p:nvSpPr>
        <p:spPr bwMode="auto">
          <a:xfrm>
            <a:off x="4267200" y="1447800"/>
            <a:ext cx="4778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</a:t>
            </a:r>
            <a:endParaRPr lang="ru-RU" sz="4400" b="1" i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6552" name="Text Box 8"/>
          <p:cNvSpPr txBox="1">
            <a:spLocks noChangeArrowheads="1"/>
          </p:cNvSpPr>
          <p:nvPr/>
        </p:nvSpPr>
        <p:spPr bwMode="auto">
          <a:xfrm>
            <a:off x="4343400" y="2895600"/>
            <a:ext cx="4778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</a:t>
            </a:r>
            <a:endParaRPr lang="ru-RU" sz="4400" b="1" i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6553" name="Freeform 9"/>
          <p:cNvSpPr>
            <a:spLocks/>
          </p:cNvSpPr>
          <p:nvPr/>
        </p:nvSpPr>
        <p:spPr bwMode="auto">
          <a:xfrm>
            <a:off x="990600" y="2057400"/>
            <a:ext cx="3860800" cy="314325"/>
          </a:xfrm>
          <a:custGeom>
            <a:avLst/>
            <a:gdLst/>
            <a:ahLst/>
            <a:cxnLst>
              <a:cxn ang="0">
                <a:pos x="2432" y="0"/>
              </a:cxn>
              <a:cxn ang="0">
                <a:pos x="0" y="198"/>
              </a:cxn>
            </a:cxnLst>
            <a:rect l="0" t="0" r="r" b="b"/>
            <a:pathLst>
              <a:path w="2432" h="198">
                <a:moveTo>
                  <a:pt x="2432" y="0"/>
                </a:moveTo>
                <a:lnTo>
                  <a:pt x="0" y="198"/>
                </a:ln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6556" name="Text Box 12"/>
          <p:cNvSpPr txBox="1">
            <a:spLocks noChangeArrowheads="1"/>
          </p:cNvSpPr>
          <p:nvPr/>
        </p:nvSpPr>
        <p:spPr bwMode="auto">
          <a:xfrm>
            <a:off x="3467100" y="76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Теорема</a:t>
            </a:r>
          </a:p>
        </p:txBody>
      </p:sp>
      <p:sp>
        <p:nvSpPr>
          <p:cNvPr id="236557" name="Text Box 13"/>
          <p:cNvSpPr txBox="1">
            <a:spLocks noChangeArrowheads="1"/>
          </p:cNvSpPr>
          <p:nvPr/>
        </p:nvSpPr>
        <p:spPr bwMode="auto">
          <a:xfrm>
            <a:off x="152400" y="533400"/>
            <a:ext cx="838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прямая не лежащая в данной плоскости, параллельна какой-нибудь прямой, лежащей в этой плоскости, то она параллельна этой плоскости.</a:t>
            </a:r>
          </a:p>
        </p:txBody>
      </p:sp>
      <p:pic>
        <p:nvPicPr>
          <p:cNvPr id="236562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962400"/>
            <a:ext cx="53022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6564" name="Text Box 20"/>
          <p:cNvSpPr txBox="1">
            <a:spLocks noChangeArrowheads="1"/>
          </p:cNvSpPr>
          <p:nvPr/>
        </p:nvSpPr>
        <p:spPr bwMode="auto">
          <a:xfrm>
            <a:off x="5715000" y="3429000"/>
            <a:ext cx="3124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Применим способ от противного</a:t>
            </a:r>
          </a:p>
        </p:txBody>
      </p:sp>
      <p:grpSp>
        <p:nvGrpSpPr>
          <p:cNvPr id="3" name="Group 41"/>
          <p:cNvGrpSpPr>
            <a:grpSpLocks/>
          </p:cNvGrpSpPr>
          <p:nvPr/>
        </p:nvGrpSpPr>
        <p:grpSpPr bwMode="auto">
          <a:xfrm>
            <a:off x="152400" y="4514637"/>
            <a:ext cx="8839200" cy="2082803"/>
            <a:chOff x="48" y="2976"/>
            <a:chExt cx="5568" cy="1312"/>
          </a:xfrm>
        </p:grpSpPr>
        <p:sp>
          <p:nvSpPr>
            <p:cNvPr id="236563" name="Text Box 19"/>
            <p:cNvSpPr txBox="1">
              <a:spLocks noChangeArrowheads="1"/>
            </p:cNvSpPr>
            <p:nvPr/>
          </p:nvSpPr>
          <p:spPr bwMode="auto">
            <a:xfrm>
              <a:off x="48" y="2976"/>
              <a:ext cx="5568" cy="1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    Предположим</a:t>
              </a:r>
              <a:r>
                <a:rPr lang="ru-RU" sz="24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, что </a:t>
              </a:r>
              <a:r>
                <a:rPr lang="ru-RU" sz="2400" b="1" i="1" dirty="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прямая а пересекает плоскость</a:t>
              </a:r>
              <a:r>
                <a:rPr lang="ru-RU" sz="24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     .</a:t>
              </a:r>
            </a:p>
            <a:p>
              <a:r>
                <a:rPr lang="ru-RU" sz="24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   Тогда </a:t>
              </a:r>
              <a:r>
                <a:rPr lang="ru-RU" sz="24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по лемме о пересечении плоскости параллельными прямыми прямая </a:t>
              </a:r>
              <a:r>
                <a:rPr lang="en-US" sz="24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b </a:t>
              </a:r>
              <a:r>
                <a:rPr lang="ru-RU" sz="24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также пересекает       </a:t>
              </a:r>
              <a:r>
                <a:rPr lang="ru-RU" sz="24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  .  </a:t>
              </a:r>
              <a:endParaRPr lang="ru-RU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24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        </a:t>
              </a:r>
              <a:r>
                <a:rPr lang="ru-RU" sz="24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Это </a:t>
              </a:r>
              <a:r>
                <a:rPr lang="ru-RU" sz="24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противоречит условию </a:t>
              </a:r>
              <a:r>
                <a:rPr lang="ru-RU" sz="24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теоремы:</a:t>
              </a:r>
            </a:p>
            <a:p>
              <a:r>
                <a:rPr lang="ru-RU" sz="24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Значит</a:t>
              </a:r>
              <a:r>
                <a:rPr lang="ru-RU" sz="24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, наше предположение не верно,                 </a:t>
              </a:r>
            </a:p>
          </p:txBody>
        </p:sp>
        <p:pic>
          <p:nvPicPr>
            <p:cNvPr id="236579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11" y="2981"/>
              <a:ext cx="334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36580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03" y="3434"/>
              <a:ext cx="334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aphicFrame>
          <p:nvGraphicFramePr>
            <p:cNvPr id="236581" name="Object 37"/>
            <p:cNvGraphicFramePr>
              <a:graphicFrameLocks noChangeAspect="1"/>
            </p:cNvGraphicFramePr>
            <p:nvPr/>
          </p:nvGraphicFramePr>
          <p:xfrm>
            <a:off x="3921" y="3616"/>
            <a:ext cx="816" cy="3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0823" name="Формула" r:id="rId5" imgW="393480" imgH="177480" progId="Equation.3">
                    <p:embed/>
                  </p:oleObj>
                </mc:Choice>
                <mc:Fallback>
                  <p:oleObj name="Формула" r:id="rId5" imgW="393480" imgH="1774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1" y="3616"/>
                          <a:ext cx="816" cy="3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" name="Group 38"/>
            <p:cNvGrpSpPr>
              <a:grpSpLocks/>
            </p:cNvGrpSpPr>
            <p:nvPr/>
          </p:nvGrpSpPr>
          <p:grpSpPr bwMode="auto">
            <a:xfrm>
              <a:off x="3468" y="3903"/>
              <a:ext cx="719" cy="385"/>
              <a:chOff x="1246" y="3073"/>
              <a:chExt cx="615" cy="373"/>
            </a:xfrm>
          </p:grpSpPr>
          <p:graphicFrame>
            <p:nvGraphicFramePr>
              <p:cNvPr id="236583" name="Object 39"/>
              <p:cNvGraphicFramePr>
                <a:graphicFrameLocks noChangeAspect="1"/>
              </p:cNvGraphicFramePr>
              <p:nvPr/>
            </p:nvGraphicFramePr>
            <p:xfrm>
              <a:off x="1246" y="3073"/>
              <a:ext cx="615" cy="37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0824" name="Формула" r:id="rId7" imgW="368280" imgH="164880" progId="Equation.3">
                      <p:embed/>
                    </p:oleObj>
                  </mc:Choice>
                  <mc:Fallback>
                    <p:oleObj name="Формула" r:id="rId7" imgW="368280" imgH="164880" progId="Equation.3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46" y="3073"/>
                            <a:ext cx="615" cy="37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36584" name="Text Box 40"/>
              <p:cNvSpPr txBox="1">
                <a:spLocks noChangeArrowheads="1"/>
              </p:cNvSpPr>
              <p:nvPr/>
            </p:nvSpPr>
            <p:spPr bwMode="auto">
              <a:xfrm flipV="1">
                <a:off x="1346" y="3084"/>
                <a:ext cx="310" cy="2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sz="2400" b="1" i="1" dirty="0">
                    <a:latin typeface="Arial" pitchFamily="34" charset="0"/>
                    <a:cs typeface="Arial" pitchFamily="34" charset="0"/>
                  </a:rPr>
                  <a:t>II</a:t>
                </a:r>
                <a:endParaRPr lang="ru-RU" sz="2400" b="1" i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aphicFrame>
        <p:nvGraphicFramePr>
          <p:cNvPr id="236589" name="Object 45"/>
          <p:cNvGraphicFramePr>
            <a:graphicFrameLocks noChangeAspect="1"/>
          </p:cNvGraphicFramePr>
          <p:nvPr/>
        </p:nvGraphicFramePr>
        <p:xfrm>
          <a:off x="8374215" y="1873490"/>
          <a:ext cx="739305" cy="505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825" name="Формула" r:id="rId9" imgW="241200" imgH="164880" progId="Equation.3">
                  <p:embed/>
                </p:oleObj>
              </mc:Choice>
              <mc:Fallback>
                <p:oleObj name="Формула" r:id="rId9" imgW="241200" imgH="164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74215" y="1873490"/>
                        <a:ext cx="739305" cy="5058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6591" name="Object 47"/>
          <p:cNvGraphicFramePr>
            <a:graphicFrameLocks noChangeAspect="1"/>
          </p:cNvGraphicFramePr>
          <p:nvPr/>
        </p:nvGraphicFramePr>
        <p:xfrm>
          <a:off x="8395390" y="2780910"/>
          <a:ext cx="457625" cy="419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826" name="Формула" r:id="rId11" imgW="152280" imgH="139680" progId="Equation.3">
                  <p:embed/>
                </p:oleObj>
              </mc:Choice>
              <mc:Fallback>
                <p:oleObj name="Формула" r:id="rId11" imgW="152280" imgH="139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95390" y="2780910"/>
                        <a:ext cx="457625" cy="4194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824" name="Freeform 40"/>
          <p:cNvSpPr>
            <a:spLocks/>
          </p:cNvSpPr>
          <p:nvPr/>
        </p:nvSpPr>
        <p:spPr bwMode="auto">
          <a:xfrm rot="15491503" flipV="1">
            <a:off x="4448176" y="4214812"/>
            <a:ext cx="328612" cy="2132013"/>
          </a:xfrm>
          <a:custGeom>
            <a:avLst/>
            <a:gdLst/>
            <a:ahLst/>
            <a:cxnLst>
              <a:cxn ang="0">
                <a:pos x="848" y="0"/>
              </a:cxn>
              <a:cxn ang="0">
                <a:pos x="848" y="64"/>
              </a:cxn>
              <a:cxn ang="0">
                <a:pos x="12" y="1138"/>
              </a:cxn>
              <a:cxn ang="0">
                <a:pos x="0" y="1090"/>
              </a:cxn>
              <a:cxn ang="0">
                <a:pos x="848" y="0"/>
              </a:cxn>
            </a:cxnLst>
            <a:rect l="0" t="0" r="r" b="b"/>
            <a:pathLst>
              <a:path w="848" h="1138">
                <a:moveTo>
                  <a:pt x="848" y="0"/>
                </a:moveTo>
                <a:lnTo>
                  <a:pt x="848" y="64"/>
                </a:lnTo>
                <a:lnTo>
                  <a:pt x="12" y="1138"/>
                </a:lnTo>
                <a:lnTo>
                  <a:pt x="0" y="1090"/>
                </a:lnTo>
                <a:lnTo>
                  <a:pt x="848" y="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3576638" y="4445000"/>
            <a:ext cx="2036762" cy="2525713"/>
            <a:chOff x="2253" y="2800"/>
            <a:chExt cx="1283" cy="1591"/>
          </a:xfrm>
        </p:grpSpPr>
        <p:sp>
          <p:nvSpPr>
            <p:cNvPr id="246823" name="Freeform 39"/>
            <p:cNvSpPr>
              <a:spLocks/>
            </p:cNvSpPr>
            <p:nvPr/>
          </p:nvSpPr>
          <p:spPr bwMode="auto">
            <a:xfrm>
              <a:off x="2253" y="2800"/>
              <a:ext cx="1283" cy="1586"/>
            </a:xfrm>
            <a:custGeom>
              <a:avLst/>
              <a:gdLst/>
              <a:ahLst/>
              <a:cxnLst>
                <a:cxn ang="0">
                  <a:pos x="229" y="1579"/>
                </a:cxn>
                <a:cxn ang="0">
                  <a:pos x="1283" y="976"/>
                </a:cxn>
                <a:cxn ang="0">
                  <a:pos x="1123" y="0"/>
                </a:cxn>
                <a:cxn ang="0">
                  <a:pos x="51" y="752"/>
                </a:cxn>
                <a:cxn ang="0">
                  <a:pos x="51" y="752"/>
                </a:cxn>
                <a:cxn ang="0">
                  <a:pos x="225" y="1579"/>
                </a:cxn>
                <a:cxn ang="0">
                  <a:pos x="187" y="1586"/>
                </a:cxn>
                <a:cxn ang="0">
                  <a:pos x="19" y="761"/>
                </a:cxn>
                <a:cxn ang="0">
                  <a:pos x="0" y="765"/>
                </a:cxn>
                <a:cxn ang="0">
                  <a:pos x="37" y="754"/>
                </a:cxn>
                <a:cxn ang="0">
                  <a:pos x="38" y="758"/>
                </a:cxn>
                <a:cxn ang="0">
                  <a:pos x="1216" y="307"/>
                </a:cxn>
                <a:cxn ang="0">
                  <a:pos x="1216" y="307"/>
                </a:cxn>
                <a:cxn ang="0">
                  <a:pos x="56" y="754"/>
                </a:cxn>
                <a:cxn ang="0">
                  <a:pos x="225" y="1579"/>
                </a:cxn>
              </a:cxnLst>
              <a:rect l="0" t="0" r="r" b="b"/>
              <a:pathLst>
                <a:path w="1283" h="1586">
                  <a:moveTo>
                    <a:pt x="229" y="1579"/>
                  </a:moveTo>
                  <a:lnTo>
                    <a:pt x="1283" y="976"/>
                  </a:lnTo>
                  <a:lnTo>
                    <a:pt x="1123" y="0"/>
                  </a:lnTo>
                  <a:lnTo>
                    <a:pt x="51" y="752"/>
                  </a:lnTo>
                  <a:lnTo>
                    <a:pt x="51" y="752"/>
                  </a:lnTo>
                  <a:lnTo>
                    <a:pt x="225" y="1579"/>
                  </a:lnTo>
                  <a:lnTo>
                    <a:pt x="187" y="1586"/>
                  </a:lnTo>
                  <a:lnTo>
                    <a:pt x="19" y="761"/>
                  </a:lnTo>
                  <a:lnTo>
                    <a:pt x="0" y="765"/>
                  </a:lnTo>
                  <a:lnTo>
                    <a:pt x="37" y="754"/>
                  </a:lnTo>
                  <a:lnTo>
                    <a:pt x="38" y="758"/>
                  </a:lnTo>
                  <a:lnTo>
                    <a:pt x="1216" y="307"/>
                  </a:lnTo>
                  <a:lnTo>
                    <a:pt x="1216" y="307"/>
                  </a:lnTo>
                  <a:lnTo>
                    <a:pt x="56" y="754"/>
                  </a:lnTo>
                  <a:lnTo>
                    <a:pt x="225" y="1579"/>
                  </a:lnTo>
                </a:path>
              </a:pathLst>
            </a:custGeom>
            <a:gradFill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825" name="Freeform 41"/>
            <p:cNvSpPr>
              <a:spLocks/>
            </p:cNvSpPr>
            <p:nvPr/>
          </p:nvSpPr>
          <p:spPr bwMode="auto">
            <a:xfrm rot="15491503" flipV="1">
              <a:off x="1961" y="3935"/>
              <a:ext cx="842" cy="70"/>
            </a:xfrm>
            <a:custGeom>
              <a:avLst/>
              <a:gdLst/>
              <a:ahLst/>
              <a:cxnLst>
                <a:cxn ang="0">
                  <a:pos x="6" y="22"/>
                </a:cxn>
                <a:cxn ang="0">
                  <a:pos x="3432" y="5"/>
                </a:cxn>
                <a:cxn ang="0">
                  <a:pos x="3444" y="53"/>
                </a:cxn>
                <a:cxn ang="0">
                  <a:pos x="0" y="59"/>
                </a:cxn>
                <a:cxn ang="0">
                  <a:pos x="6" y="22"/>
                </a:cxn>
              </a:cxnLst>
              <a:rect l="0" t="0" r="r" b="b"/>
              <a:pathLst>
                <a:path w="3444" h="59">
                  <a:moveTo>
                    <a:pt x="6" y="22"/>
                  </a:moveTo>
                  <a:cubicBezTo>
                    <a:pt x="2207" y="27"/>
                    <a:pt x="2859" y="0"/>
                    <a:pt x="3432" y="5"/>
                  </a:cubicBezTo>
                  <a:lnTo>
                    <a:pt x="3444" y="53"/>
                  </a:lnTo>
                  <a:lnTo>
                    <a:pt x="0" y="59"/>
                  </a:lnTo>
                  <a:lnTo>
                    <a:pt x="6" y="2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981200" y="4343400"/>
            <a:ext cx="5257800" cy="1371600"/>
            <a:chOff x="336" y="2024"/>
            <a:chExt cx="4280" cy="1152"/>
          </a:xfrm>
        </p:grpSpPr>
        <p:sp>
          <p:nvSpPr>
            <p:cNvPr id="246788" name="Freeform 4"/>
            <p:cNvSpPr>
              <a:spLocks/>
            </p:cNvSpPr>
            <p:nvPr/>
          </p:nvSpPr>
          <p:spPr bwMode="auto">
            <a:xfrm>
              <a:off x="336" y="2040"/>
              <a:ext cx="4280" cy="1136"/>
            </a:xfrm>
            <a:custGeom>
              <a:avLst/>
              <a:gdLst/>
              <a:ahLst/>
              <a:cxnLst>
                <a:cxn ang="0">
                  <a:pos x="0" y="1088"/>
                </a:cxn>
                <a:cxn ang="0">
                  <a:pos x="904" y="80"/>
                </a:cxn>
                <a:cxn ang="0">
                  <a:pos x="4280" y="0"/>
                </a:cxn>
                <a:cxn ang="0">
                  <a:pos x="3432" y="1088"/>
                </a:cxn>
                <a:cxn ang="0">
                  <a:pos x="6" y="1091"/>
                </a:cxn>
                <a:cxn ang="0">
                  <a:pos x="6" y="1123"/>
                </a:cxn>
                <a:cxn ang="0">
                  <a:pos x="3448" y="1120"/>
                </a:cxn>
                <a:cxn ang="0">
                  <a:pos x="3448" y="1136"/>
                </a:cxn>
                <a:cxn ang="0">
                  <a:pos x="3464" y="1104"/>
                </a:cxn>
                <a:cxn ang="0">
                  <a:pos x="3448" y="1104"/>
                </a:cxn>
                <a:cxn ang="0">
                  <a:pos x="4264" y="48"/>
                </a:cxn>
                <a:cxn ang="0">
                  <a:pos x="4264" y="48"/>
                </a:cxn>
                <a:cxn ang="0">
                  <a:pos x="3448" y="1088"/>
                </a:cxn>
                <a:cxn ang="0">
                  <a:pos x="6" y="1091"/>
                </a:cxn>
              </a:cxnLst>
              <a:rect l="0" t="0" r="r" b="b"/>
              <a:pathLst>
                <a:path w="4280" h="1136">
                  <a:moveTo>
                    <a:pt x="0" y="1088"/>
                  </a:moveTo>
                  <a:lnTo>
                    <a:pt x="904" y="80"/>
                  </a:lnTo>
                  <a:lnTo>
                    <a:pt x="4280" y="0"/>
                  </a:lnTo>
                  <a:lnTo>
                    <a:pt x="3432" y="1088"/>
                  </a:lnTo>
                  <a:lnTo>
                    <a:pt x="6" y="1091"/>
                  </a:lnTo>
                  <a:lnTo>
                    <a:pt x="6" y="1123"/>
                  </a:lnTo>
                  <a:lnTo>
                    <a:pt x="3448" y="1120"/>
                  </a:lnTo>
                  <a:lnTo>
                    <a:pt x="3448" y="1136"/>
                  </a:lnTo>
                  <a:lnTo>
                    <a:pt x="3464" y="1104"/>
                  </a:lnTo>
                  <a:lnTo>
                    <a:pt x="3448" y="1104"/>
                  </a:lnTo>
                  <a:lnTo>
                    <a:pt x="4264" y="48"/>
                  </a:lnTo>
                  <a:lnTo>
                    <a:pt x="4264" y="48"/>
                  </a:lnTo>
                  <a:lnTo>
                    <a:pt x="3448" y="1088"/>
                  </a:lnTo>
                  <a:lnTo>
                    <a:pt x="6" y="1091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CC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789" name="Freeform 5"/>
            <p:cNvSpPr>
              <a:spLocks/>
            </p:cNvSpPr>
            <p:nvPr/>
          </p:nvSpPr>
          <p:spPr bwMode="auto">
            <a:xfrm>
              <a:off x="3768" y="2024"/>
              <a:ext cx="848" cy="1138"/>
            </a:xfrm>
            <a:custGeom>
              <a:avLst/>
              <a:gdLst/>
              <a:ahLst/>
              <a:cxnLst>
                <a:cxn ang="0">
                  <a:pos x="848" y="0"/>
                </a:cxn>
                <a:cxn ang="0">
                  <a:pos x="848" y="64"/>
                </a:cxn>
                <a:cxn ang="0">
                  <a:pos x="12" y="1138"/>
                </a:cxn>
                <a:cxn ang="0">
                  <a:pos x="0" y="1090"/>
                </a:cxn>
                <a:cxn ang="0">
                  <a:pos x="848" y="0"/>
                </a:cxn>
              </a:cxnLst>
              <a:rect l="0" t="0" r="r" b="b"/>
              <a:pathLst>
                <a:path w="848" h="1138">
                  <a:moveTo>
                    <a:pt x="848" y="0"/>
                  </a:moveTo>
                  <a:lnTo>
                    <a:pt x="848" y="64"/>
                  </a:lnTo>
                  <a:lnTo>
                    <a:pt x="12" y="1138"/>
                  </a:lnTo>
                  <a:lnTo>
                    <a:pt x="0" y="1090"/>
                  </a:lnTo>
                  <a:lnTo>
                    <a:pt x="84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100000">
                  <a:srgbClr val="9966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790" name="Freeform 6"/>
            <p:cNvSpPr>
              <a:spLocks/>
            </p:cNvSpPr>
            <p:nvPr/>
          </p:nvSpPr>
          <p:spPr bwMode="auto">
            <a:xfrm>
              <a:off x="336" y="3109"/>
              <a:ext cx="3444" cy="59"/>
            </a:xfrm>
            <a:custGeom>
              <a:avLst/>
              <a:gdLst/>
              <a:ahLst/>
              <a:cxnLst>
                <a:cxn ang="0">
                  <a:pos x="6" y="22"/>
                </a:cxn>
                <a:cxn ang="0">
                  <a:pos x="3432" y="5"/>
                </a:cxn>
                <a:cxn ang="0">
                  <a:pos x="3444" y="53"/>
                </a:cxn>
                <a:cxn ang="0">
                  <a:pos x="0" y="59"/>
                </a:cxn>
                <a:cxn ang="0">
                  <a:pos x="6" y="22"/>
                </a:cxn>
              </a:cxnLst>
              <a:rect l="0" t="0" r="r" b="b"/>
              <a:pathLst>
                <a:path w="3444" h="59">
                  <a:moveTo>
                    <a:pt x="6" y="22"/>
                  </a:moveTo>
                  <a:cubicBezTo>
                    <a:pt x="2207" y="27"/>
                    <a:pt x="2859" y="0"/>
                    <a:pt x="3432" y="5"/>
                  </a:cubicBezTo>
                  <a:lnTo>
                    <a:pt x="3444" y="53"/>
                  </a:lnTo>
                  <a:lnTo>
                    <a:pt x="0" y="59"/>
                  </a:lnTo>
                  <a:lnTo>
                    <a:pt x="6" y="22"/>
                  </a:ln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100000">
                  <a:srgbClr val="9966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3200400" y="1676400"/>
            <a:ext cx="2130425" cy="3810000"/>
            <a:chOff x="2016" y="1056"/>
            <a:chExt cx="1342" cy="2400"/>
          </a:xfrm>
        </p:grpSpPr>
        <p:grpSp>
          <p:nvGrpSpPr>
            <p:cNvPr id="5" name="Group 26"/>
            <p:cNvGrpSpPr>
              <a:grpSpLocks/>
            </p:cNvGrpSpPr>
            <p:nvPr/>
          </p:nvGrpSpPr>
          <p:grpSpPr bwMode="auto">
            <a:xfrm rot="15506541" flipV="1">
              <a:off x="1487" y="1585"/>
              <a:ext cx="2400" cy="1342"/>
              <a:chOff x="336" y="2024"/>
              <a:chExt cx="4280" cy="1152"/>
            </a:xfrm>
          </p:grpSpPr>
          <p:sp>
            <p:nvSpPr>
              <p:cNvPr id="246811" name="Freeform 27"/>
              <p:cNvSpPr>
                <a:spLocks/>
              </p:cNvSpPr>
              <p:nvPr/>
            </p:nvSpPr>
            <p:spPr bwMode="auto">
              <a:xfrm>
                <a:off x="336" y="2040"/>
                <a:ext cx="4280" cy="1136"/>
              </a:xfrm>
              <a:custGeom>
                <a:avLst/>
                <a:gdLst/>
                <a:ahLst/>
                <a:cxnLst>
                  <a:cxn ang="0">
                    <a:pos x="0" y="1088"/>
                  </a:cxn>
                  <a:cxn ang="0">
                    <a:pos x="904" y="80"/>
                  </a:cxn>
                  <a:cxn ang="0">
                    <a:pos x="4280" y="0"/>
                  </a:cxn>
                  <a:cxn ang="0">
                    <a:pos x="3432" y="1088"/>
                  </a:cxn>
                  <a:cxn ang="0">
                    <a:pos x="6" y="1091"/>
                  </a:cxn>
                  <a:cxn ang="0">
                    <a:pos x="6" y="1123"/>
                  </a:cxn>
                  <a:cxn ang="0">
                    <a:pos x="3448" y="1120"/>
                  </a:cxn>
                  <a:cxn ang="0">
                    <a:pos x="3448" y="1136"/>
                  </a:cxn>
                  <a:cxn ang="0">
                    <a:pos x="3464" y="1104"/>
                  </a:cxn>
                  <a:cxn ang="0">
                    <a:pos x="3448" y="1104"/>
                  </a:cxn>
                  <a:cxn ang="0">
                    <a:pos x="4264" y="48"/>
                  </a:cxn>
                  <a:cxn ang="0">
                    <a:pos x="4264" y="48"/>
                  </a:cxn>
                  <a:cxn ang="0">
                    <a:pos x="3448" y="1088"/>
                  </a:cxn>
                  <a:cxn ang="0">
                    <a:pos x="6" y="1091"/>
                  </a:cxn>
                </a:cxnLst>
                <a:rect l="0" t="0" r="r" b="b"/>
                <a:pathLst>
                  <a:path w="4280" h="1136">
                    <a:moveTo>
                      <a:pt x="0" y="1088"/>
                    </a:moveTo>
                    <a:lnTo>
                      <a:pt x="904" y="80"/>
                    </a:lnTo>
                    <a:lnTo>
                      <a:pt x="4280" y="0"/>
                    </a:lnTo>
                    <a:lnTo>
                      <a:pt x="3432" y="1088"/>
                    </a:lnTo>
                    <a:lnTo>
                      <a:pt x="6" y="1091"/>
                    </a:lnTo>
                    <a:lnTo>
                      <a:pt x="6" y="1123"/>
                    </a:lnTo>
                    <a:lnTo>
                      <a:pt x="3448" y="1120"/>
                    </a:lnTo>
                    <a:lnTo>
                      <a:pt x="3448" y="1136"/>
                    </a:lnTo>
                    <a:lnTo>
                      <a:pt x="3464" y="1104"/>
                    </a:lnTo>
                    <a:lnTo>
                      <a:pt x="3448" y="1104"/>
                    </a:lnTo>
                    <a:lnTo>
                      <a:pt x="4264" y="48"/>
                    </a:lnTo>
                    <a:lnTo>
                      <a:pt x="4264" y="48"/>
                    </a:lnTo>
                    <a:lnTo>
                      <a:pt x="3448" y="1088"/>
                    </a:lnTo>
                    <a:lnTo>
                      <a:pt x="6" y="1091"/>
                    </a:lnTo>
                  </a:path>
                </a:pathLst>
              </a:custGeom>
              <a:gradFill rotWithShape="1">
                <a:gsLst>
                  <a:gs pos="0">
                    <a:srgbClr val="FFFFCC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812" name="Freeform 28"/>
              <p:cNvSpPr>
                <a:spLocks/>
              </p:cNvSpPr>
              <p:nvPr/>
            </p:nvSpPr>
            <p:spPr bwMode="auto">
              <a:xfrm>
                <a:off x="3768" y="2024"/>
                <a:ext cx="848" cy="1138"/>
              </a:xfrm>
              <a:custGeom>
                <a:avLst/>
                <a:gdLst/>
                <a:ahLst/>
                <a:cxnLst>
                  <a:cxn ang="0">
                    <a:pos x="848" y="0"/>
                  </a:cxn>
                  <a:cxn ang="0">
                    <a:pos x="848" y="64"/>
                  </a:cxn>
                  <a:cxn ang="0">
                    <a:pos x="12" y="1138"/>
                  </a:cxn>
                  <a:cxn ang="0">
                    <a:pos x="0" y="1090"/>
                  </a:cxn>
                  <a:cxn ang="0">
                    <a:pos x="848" y="0"/>
                  </a:cxn>
                </a:cxnLst>
                <a:rect l="0" t="0" r="r" b="b"/>
                <a:pathLst>
                  <a:path w="848" h="1138">
                    <a:moveTo>
                      <a:pt x="848" y="0"/>
                    </a:moveTo>
                    <a:lnTo>
                      <a:pt x="848" y="64"/>
                    </a:lnTo>
                    <a:lnTo>
                      <a:pt x="12" y="1138"/>
                    </a:lnTo>
                    <a:lnTo>
                      <a:pt x="0" y="1090"/>
                    </a:lnTo>
                    <a:lnTo>
                      <a:pt x="848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813" name="Freeform 29"/>
              <p:cNvSpPr>
                <a:spLocks/>
              </p:cNvSpPr>
              <p:nvPr/>
            </p:nvSpPr>
            <p:spPr bwMode="auto">
              <a:xfrm>
                <a:off x="336" y="3109"/>
                <a:ext cx="3444" cy="59"/>
              </a:xfrm>
              <a:custGeom>
                <a:avLst/>
                <a:gdLst/>
                <a:ahLst/>
                <a:cxnLst>
                  <a:cxn ang="0">
                    <a:pos x="6" y="22"/>
                  </a:cxn>
                  <a:cxn ang="0">
                    <a:pos x="3432" y="5"/>
                  </a:cxn>
                  <a:cxn ang="0">
                    <a:pos x="3444" y="53"/>
                  </a:cxn>
                  <a:cxn ang="0">
                    <a:pos x="0" y="59"/>
                  </a:cxn>
                  <a:cxn ang="0">
                    <a:pos x="6" y="22"/>
                  </a:cxn>
                </a:cxnLst>
                <a:rect l="0" t="0" r="r" b="b"/>
                <a:pathLst>
                  <a:path w="3444" h="59">
                    <a:moveTo>
                      <a:pt x="6" y="22"/>
                    </a:moveTo>
                    <a:cubicBezTo>
                      <a:pt x="2207" y="27"/>
                      <a:pt x="2859" y="0"/>
                      <a:pt x="3432" y="5"/>
                    </a:cubicBezTo>
                    <a:lnTo>
                      <a:pt x="3444" y="53"/>
                    </a:lnTo>
                    <a:lnTo>
                      <a:pt x="0" y="59"/>
                    </a:lnTo>
                    <a:lnTo>
                      <a:pt x="6" y="22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aphicFrame>
          <p:nvGraphicFramePr>
            <p:cNvPr id="246816" name="Object 32"/>
            <p:cNvGraphicFramePr>
              <a:graphicFrameLocks noChangeAspect="1"/>
            </p:cNvGraphicFramePr>
            <p:nvPr/>
          </p:nvGraphicFramePr>
          <p:xfrm>
            <a:off x="2016" y="1536"/>
            <a:ext cx="408" cy="5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3885" name="Формула" r:id="rId4" imgW="152280" imgH="203040" progId="Equation.3">
                    <p:embed/>
                  </p:oleObj>
                </mc:Choice>
                <mc:Fallback>
                  <p:oleObj name="Формула" r:id="rId4" imgW="152280" imgH="20304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16" y="1536"/>
                          <a:ext cx="408" cy="5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6795" name="Text Box 11"/>
          <p:cNvSpPr txBox="1">
            <a:spLocks noChangeArrowheads="1"/>
          </p:cNvSpPr>
          <p:nvPr/>
        </p:nvSpPr>
        <p:spPr bwMode="auto">
          <a:xfrm>
            <a:off x="228600" y="1905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Следствие </a:t>
            </a:r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2400" b="1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6796" name="Text Box 12"/>
          <p:cNvSpPr txBox="1">
            <a:spLocks noChangeArrowheads="1"/>
          </p:cNvSpPr>
          <p:nvPr/>
        </p:nvSpPr>
        <p:spPr bwMode="auto">
          <a:xfrm>
            <a:off x="533400" y="76200"/>
            <a:ext cx="8382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плоскость проходит через данную прямую, параллельную другой плоскости, и пересекает эту плоскость, то линия пересечения плоскостей параллельна данной прямой.</a:t>
            </a:r>
          </a:p>
        </p:txBody>
      </p:sp>
      <p:pic>
        <p:nvPicPr>
          <p:cNvPr id="246797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4343400"/>
            <a:ext cx="53022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6794" name="Freeform 10"/>
          <p:cNvSpPr>
            <a:spLocks/>
          </p:cNvSpPr>
          <p:nvPr/>
        </p:nvSpPr>
        <p:spPr bwMode="auto">
          <a:xfrm>
            <a:off x="3441700" y="2895600"/>
            <a:ext cx="1663700" cy="1155700"/>
          </a:xfrm>
          <a:custGeom>
            <a:avLst/>
            <a:gdLst/>
            <a:ahLst/>
            <a:cxnLst>
              <a:cxn ang="0">
                <a:pos x="1048" y="0"/>
              </a:cxn>
              <a:cxn ang="0">
                <a:pos x="0" y="728"/>
              </a:cxn>
            </a:cxnLst>
            <a:rect l="0" t="0" r="r" b="b"/>
            <a:pathLst>
              <a:path w="1048" h="728">
                <a:moveTo>
                  <a:pt x="1048" y="0"/>
                </a:moveTo>
                <a:lnTo>
                  <a:pt x="0" y="728"/>
                </a:ln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6" name="Group 44"/>
          <p:cNvGrpSpPr>
            <a:grpSpLocks/>
          </p:cNvGrpSpPr>
          <p:nvPr/>
        </p:nvGrpSpPr>
        <p:grpSpPr bwMode="auto">
          <a:xfrm>
            <a:off x="3352800" y="4318000"/>
            <a:ext cx="2230438" cy="1549400"/>
            <a:chOff x="2112" y="2720"/>
            <a:chExt cx="1405" cy="976"/>
          </a:xfrm>
        </p:grpSpPr>
        <p:sp>
          <p:nvSpPr>
            <p:cNvPr id="246793" name="Text Box 9"/>
            <p:cNvSpPr txBox="1">
              <a:spLocks noChangeArrowheads="1"/>
            </p:cNvSpPr>
            <p:nvPr/>
          </p:nvSpPr>
          <p:spPr bwMode="auto">
            <a:xfrm>
              <a:off x="3216" y="2784"/>
              <a:ext cx="301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4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b</a:t>
              </a:r>
              <a:endPara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46791" name="Freeform 7"/>
            <p:cNvSpPr>
              <a:spLocks/>
            </p:cNvSpPr>
            <p:nvPr/>
          </p:nvSpPr>
          <p:spPr bwMode="auto">
            <a:xfrm>
              <a:off x="2112" y="2720"/>
              <a:ext cx="1376" cy="976"/>
            </a:xfrm>
            <a:custGeom>
              <a:avLst/>
              <a:gdLst/>
              <a:ahLst/>
              <a:cxnLst>
                <a:cxn ang="0">
                  <a:pos x="1376" y="0"/>
                </a:cxn>
                <a:cxn ang="0">
                  <a:pos x="0" y="976"/>
                </a:cxn>
              </a:cxnLst>
              <a:rect l="0" t="0" r="r" b="b"/>
              <a:pathLst>
                <a:path w="1376" h="976">
                  <a:moveTo>
                    <a:pt x="1376" y="0"/>
                  </a:moveTo>
                  <a:lnTo>
                    <a:pt x="0" y="976"/>
                  </a:ln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46792" name="Text Box 8"/>
          <p:cNvSpPr txBox="1">
            <a:spLocks noChangeArrowheads="1"/>
          </p:cNvSpPr>
          <p:nvPr/>
        </p:nvSpPr>
        <p:spPr bwMode="auto">
          <a:xfrm>
            <a:off x="4572000" y="2362200"/>
            <a:ext cx="4778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</a:t>
            </a:r>
            <a:endParaRPr lang="ru-RU" sz="4400" b="1" i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6629400" y="1752600"/>
            <a:ext cx="1828800" cy="914400"/>
            <a:chOff x="3216" y="1152"/>
            <a:chExt cx="1152" cy="576"/>
          </a:xfrm>
        </p:grpSpPr>
        <p:sp>
          <p:nvSpPr>
            <p:cNvPr id="246818" name="Text Box 34"/>
            <p:cNvSpPr txBox="1">
              <a:spLocks noChangeArrowheads="1"/>
            </p:cNvSpPr>
            <p:nvPr/>
          </p:nvSpPr>
          <p:spPr bwMode="auto">
            <a:xfrm>
              <a:off x="3216" y="1152"/>
              <a:ext cx="716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5400" i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 </a:t>
              </a:r>
              <a:r>
                <a:rPr lang="en-US" sz="540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II</a:t>
              </a:r>
              <a:endParaRPr lang="ru-RU" sz="5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aphicFrame>
          <p:nvGraphicFramePr>
            <p:cNvPr id="246819" name="Object 35"/>
            <p:cNvGraphicFramePr>
              <a:graphicFrameLocks noChangeAspect="1"/>
            </p:cNvGraphicFramePr>
            <p:nvPr/>
          </p:nvGraphicFramePr>
          <p:xfrm>
            <a:off x="3888" y="1288"/>
            <a:ext cx="480" cy="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3886" name="Формула" r:id="rId7" imgW="152280" imgH="139680" progId="Equation.3">
                    <p:embed/>
                  </p:oleObj>
                </mc:Choice>
                <mc:Fallback>
                  <p:oleObj name="Формула" r:id="rId7" imgW="152280" imgH="13968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1288"/>
                          <a:ext cx="480" cy="4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6830" name="Text Box 46"/>
          <p:cNvSpPr txBox="1">
            <a:spLocks noChangeArrowheads="1"/>
          </p:cNvSpPr>
          <p:nvPr/>
        </p:nvSpPr>
        <p:spPr bwMode="auto">
          <a:xfrm>
            <a:off x="6934200" y="5181600"/>
            <a:ext cx="1708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54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 </a:t>
            </a:r>
            <a:r>
              <a:rPr lang="en-US" sz="5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 </a:t>
            </a:r>
            <a:r>
              <a:rPr lang="en-US" sz="54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endParaRPr lang="ru-RU" sz="5400" i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6629400" y="1752600"/>
            <a:ext cx="1828800" cy="914400"/>
            <a:chOff x="3216" y="1152"/>
            <a:chExt cx="1152" cy="576"/>
          </a:xfrm>
        </p:grpSpPr>
        <p:sp>
          <p:nvSpPr>
            <p:cNvPr id="246833" name="Text Box 49"/>
            <p:cNvSpPr txBox="1">
              <a:spLocks noChangeArrowheads="1"/>
            </p:cNvSpPr>
            <p:nvPr/>
          </p:nvSpPr>
          <p:spPr bwMode="auto">
            <a:xfrm>
              <a:off x="3216" y="1152"/>
              <a:ext cx="716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5400" i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 </a:t>
              </a:r>
              <a:r>
                <a:rPr lang="en-US" sz="540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II</a:t>
              </a:r>
              <a:endParaRPr lang="ru-RU" sz="5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aphicFrame>
          <p:nvGraphicFramePr>
            <p:cNvPr id="246834" name="Object 50"/>
            <p:cNvGraphicFramePr>
              <a:graphicFrameLocks noChangeAspect="1"/>
            </p:cNvGraphicFramePr>
            <p:nvPr/>
          </p:nvGraphicFramePr>
          <p:xfrm>
            <a:off x="3888" y="1288"/>
            <a:ext cx="480" cy="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3887" name="Формула" r:id="rId9" imgW="152280" imgH="139680" progId="Equation.3">
                    <p:embed/>
                  </p:oleObj>
                </mc:Choice>
                <mc:Fallback>
                  <p:oleObj name="Формула" r:id="rId9" imgW="152280" imgH="13968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1288"/>
                          <a:ext cx="480" cy="4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6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6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46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8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48" name="Text Box 16"/>
          <p:cNvSpPr txBox="1">
            <a:spLocks noChangeArrowheads="1"/>
          </p:cNvSpPr>
          <p:nvPr/>
        </p:nvSpPr>
        <p:spPr bwMode="auto">
          <a:xfrm>
            <a:off x="228600" y="1905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Следствие </a:t>
            </a:r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8849" name="Text Box 17"/>
          <p:cNvSpPr txBox="1">
            <a:spLocks noChangeArrowheads="1"/>
          </p:cNvSpPr>
          <p:nvPr/>
        </p:nvSpPr>
        <p:spPr bwMode="auto">
          <a:xfrm>
            <a:off x="152400" y="76200"/>
            <a:ext cx="8839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одна из двух параллельных прямых параллельна данной плоскости, то другая прямая либо также параллельна данной плоскости, либо лежит в этой плоскости.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76200" y="4191000"/>
            <a:ext cx="5257800" cy="1371600"/>
            <a:chOff x="48" y="2640"/>
            <a:chExt cx="3312" cy="864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8" y="2640"/>
              <a:ext cx="3312" cy="864"/>
              <a:chOff x="336" y="2024"/>
              <a:chExt cx="4280" cy="1152"/>
            </a:xfrm>
          </p:grpSpPr>
          <p:sp>
            <p:nvSpPr>
              <p:cNvPr id="248839" name="Freeform 7"/>
              <p:cNvSpPr>
                <a:spLocks/>
              </p:cNvSpPr>
              <p:nvPr/>
            </p:nvSpPr>
            <p:spPr bwMode="auto">
              <a:xfrm>
                <a:off x="336" y="2040"/>
                <a:ext cx="4280" cy="1136"/>
              </a:xfrm>
              <a:custGeom>
                <a:avLst/>
                <a:gdLst/>
                <a:ahLst/>
                <a:cxnLst>
                  <a:cxn ang="0">
                    <a:pos x="0" y="1088"/>
                  </a:cxn>
                  <a:cxn ang="0">
                    <a:pos x="904" y="80"/>
                  </a:cxn>
                  <a:cxn ang="0">
                    <a:pos x="4280" y="0"/>
                  </a:cxn>
                  <a:cxn ang="0">
                    <a:pos x="3432" y="1088"/>
                  </a:cxn>
                  <a:cxn ang="0">
                    <a:pos x="6" y="1091"/>
                  </a:cxn>
                  <a:cxn ang="0">
                    <a:pos x="6" y="1123"/>
                  </a:cxn>
                  <a:cxn ang="0">
                    <a:pos x="3448" y="1120"/>
                  </a:cxn>
                  <a:cxn ang="0">
                    <a:pos x="3448" y="1136"/>
                  </a:cxn>
                  <a:cxn ang="0">
                    <a:pos x="3464" y="1104"/>
                  </a:cxn>
                  <a:cxn ang="0">
                    <a:pos x="3448" y="1104"/>
                  </a:cxn>
                  <a:cxn ang="0">
                    <a:pos x="4264" y="48"/>
                  </a:cxn>
                  <a:cxn ang="0">
                    <a:pos x="4264" y="48"/>
                  </a:cxn>
                  <a:cxn ang="0">
                    <a:pos x="3448" y="1088"/>
                  </a:cxn>
                  <a:cxn ang="0">
                    <a:pos x="6" y="1091"/>
                  </a:cxn>
                </a:cxnLst>
                <a:rect l="0" t="0" r="r" b="b"/>
                <a:pathLst>
                  <a:path w="4280" h="1136">
                    <a:moveTo>
                      <a:pt x="0" y="1088"/>
                    </a:moveTo>
                    <a:lnTo>
                      <a:pt x="904" y="80"/>
                    </a:lnTo>
                    <a:lnTo>
                      <a:pt x="4280" y="0"/>
                    </a:lnTo>
                    <a:lnTo>
                      <a:pt x="3432" y="1088"/>
                    </a:lnTo>
                    <a:lnTo>
                      <a:pt x="6" y="1091"/>
                    </a:lnTo>
                    <a:lnTo>
                      <a:pt x="6" y="1123"/>
                    </a:lnTo>
                    <a:lnTo>
                      <a:pt x="3448" y="1120"/>
                    </a:lnTo>
                    <a:lnTo>
                      <a:pt x="3448" y="1136"/>
                    </a:lnTo>
                    <a:lnTo>
                      <a:pt x="3464" y="1104"/>
                    </a:lnTo>
                    <a:lnTo>
                      <a:pt x="3448" y="1104"/>
                    </a:lnTo>
                    <a:lnTo>
                      <a:pt x="4264" y="48"/>
                    </a:lnTo>
                    <a:lnTo>
                      <a:pt x="4264" y="48"/>
                    </a:lnTo>
                    <a:lnTo>
                      <a:pt x="3448" y="1088"/>
                    </a:lnTo>
                    <a:lnTo>
                      <a:pt x="6" y="1091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CCFF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8840" name="Freeform 8"/>
              <p:cNvSpPr>
                <a:spLocks/>
              </p:cNvSpPr>
              <p:nvPr/>
            </p:nvSpPr>
            <p:spPr bwMode="auto">
              <a:xfrm>
                <a:off x="3768" y="2024"/>
                <a:ext cx="848" cy="1138"/>
              </a:xfrm>
              <a:custGeom>
                <a:avLst/>
                <a:gdLst/>
                <a:ahLst/>
                <a:cxnLst>
                  <a:cxn ang="0">
                    <a:pos x="848" y="0"/>
                  </a:cxn>
                  <a:cxn ang="0">
                    <a:pos x="848" y="64"/>
                  </a:cxn>
                  <a:cxn ang="0">
                    <a:pos x="12" y="1138"/>
                  </a:cxn>
                  <a:cxn ang="0">
                    <a:pos x="0" y="1090"/>
                  </a:cxn>
                  <a:cxn ang="0">
                    <a:pos x="848" y="0"/>
                  </a:cxn>
                </a:cxnLst>
                <a:rect l="0" t="0" r="r" b="b"/>
                <a:pathLst>
                  <a:path w="848" h="1138">
                    <a:moveTo>
                      <a:pt x="848" y="0"/>
                    </a:moveTo>
                    <a:lnTo>
                      <a:pt x="848" y="64"/>
                    </a:lnTo>
                    <a:lnTo>
                      <a:pt x="12" y="1138"/>
                    </a:lnTo>
                    <a:lnTo>
                      <a:pt x="0" y="1090"/>
                    </a:lnTo>
                    <a:lnTo>
                      <a:pt x="84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8841" name="Freeform 9"/>
              <p:cNvSpPr>
                <a:spLocks/>
              </p:cNvSpPr>
              <p:nvPr/>
            </p:nvSpPr>
            <p:spPr bwMode="auto">
              <a:xfrm>
                <a:off x="336" y="3109"/>
                <a:ext cx="3444" cy="59"/>
              </a:xfrm>
              <a:custGeom>
                <a:avLst/>
                <a:gdLst/>
                <a:ahLst/>
                <a:cxnLst>
                  <a:cxn ang="0">
                    <a:pos x="6" y="22"/>
                  </a:cxn>
                  <a:cxn ang="0">
                    <a:pos x="3432" y="5"/>
                  </a:cxn>
                  <a:cxn ang="0">
                    <a:pos x="3444" y="53"/>
                  </a:cxn>
                  <a:cxn ang="0">
                    <a:pos x="0" y="59"/>
                  </a:cxn>
                  <a:cxn ang="0">
                    <a:pos x="6" y="22"/>
                  </a:cxn>
                </a:cxnLst>
                <a:rect l="0" t="0" r="r" b="b"/>
                <a:pathLst>
                  <a:path w="3444" h="59">
                    <a:moveTo>
                      <a:pt x="6" y="22"/>
                    </a:moveTo>
                    <a:cubicBezTo>
                      <a:pt x="2207" y="27"/>
                      <a:pt x="2859" y="0"/>
                      <a:pt x="3432" y="5"/>
                    </a:cubicBezTo>
                    <a:lnTo>
                      <a:pt x="3444" y="53"/>
                    </a:lnTo>
                    <a:lnTo>
                      <a:pt x="0" y="59"/>
                    </a:lnTo>
                    <a:lnTo>
                      <a:pt x="6" y="2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248850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32" y="2640"/>
              <a:ext cx="334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1676400" y="2286000"/>
            <a:ext cx="2230438" cy="1549400"/>
            <a:chOff x="2112" y="2720"/>
            <a:chExt cx="1405" cy="976"/>
          </a:xfrm>
        </p:grpSpPr>
        <p:sp>
          <p:nvSpPr>
            <p:cNvPr id="248853" name="Text Box 21"/>
            <p:cNvSpPr txBox="1">
              <a:spLocks noChangeArrowheads="1"/>
            </p:cNvSpPr>
            <p:nvPr/>
          </p:nvSpPr>
          <p:spPr bwMode="auto">
            <a:xfrm>
              <a:off x="3216" y="2784"/>
              <a:ext cx="301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44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248854" name="Freeform 22"/>
            <p:cNvSpPr>
              <a:spLocks/>
            </p:cNvSpPr>
            <p:nvPr/>
          </p:nvSpPr>
          <p:spPr bwMode="auto">
            <a:xfrm>
              <a:off x="2112" y="2720"/>
              <a:ext cx="1376" cy="976"/>
            </a:xfrm>
            <a:custGeom>
              <a:avLst/>
              <a:gdLst/>
              <a:ahLst/>
              <a:cxnLst>
                <a:cxn ang="0">
                  <a:pos x="1376" y="0"/>
                </a:cxn>
                <a:cxn ang="0">
                  <a:pos x="0" y="976"/>
                </a:cxn>
              </a:cxnLst>
              <a:rect l="0" t="0" r="r" b="b"/>
              <a:pathLst>
                <a:path w="1376" h="976">
                  <a:moveTo>
                    <a:pt x="1376" y="0"/>
                  </a:moveTo>
                  <a:lnTo>
                    <a:pt x="0" y="976"/>
                  </a:ln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3581400" y="2362200"/>
            <a:ext cx="2057400" cy="1524000"/>
            <a:chOff x="2208" y="1536"/>
            <a:chExt cx="1296" cy="960"/>
          </a:xfrm>
        </p:grpSpPr>
        <p:sp>
          <p:nvSpPr>
            <p:cNvPr id="248851" name="Freeform 19"/>
            <p:cNvSpPr>
              <a:spLocks/>
            </p:cNvSpPr>
            <p:nvPr/>
          </p:nvSpPr>
          <p:spPr bwMode="auto">
            <a:xfrm>
              <a:off x="2208" y="1680"/>
              <a:ext cx="1064" cy="816"/>
            </a:xfrm>
            <a:custGeom>
              <a:avLst/>
              <a:gdLst/>
              <a:ahLst/>
              <a:cxnLst>
                <a:cxn ang="0">
                  <a:pos x="1064" y="0"/>
                </a:cxn>
                <a:cxn ang="0">
                  <a:pos x="0" y="816"/>
                </a:cxn>
              </a:cxnLst>
              <a:rect l="0" t="0" r="r" b="b"/>
              <a:pathLst>
                <a:path w="1064" h="816">
                  <a:moveTo>
                    <a:pt x="1064" y="0"/>
                  </a:moveTo>
                  <a:lnTo>
                    <a:pt x="0" y="816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8855" name="Text Box 23"/>
            <p:cNvSpPr txBox="1">
              <a:spLocks noChangeArrowheads="1"/>
            </p:cNvSpPr>
            <p:nvPr/>
          </p:nvSpPr>
          <p:spPr bwMode="auto">
            <a:xfrm>
              <a:off x="3203" y="1536"/>
              <a:ext cx="301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400" b="1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b</a:t>
              </a:r>
              <a:endParaRPr lang="ru-RU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248861" name="Text Box 29"/>
          <p:cNvSpPr txBox="1">
            <a:spLocks noChangeArrowheads="1"/>
          </p:cNvSpPr>
          <p:nvPr/>
        </p:nvSpPr>
        <p:spPr bwMode="auto">
          <a:xfrm>
            <a:off x="6096000" y="1752600"/>
            <a:ext cx="1708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54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sz="5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 </a:t>
            </a:r>
            <a:r>
              <a:rPr lang="en-US" sz="54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endParaRPr lang="ru-RU" sz="5400" i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6096000" y="2819400"/>
            <a:ext cx="1828800" cy="914400"/>
            <a:chOff x="3216" y="1152"/>
            <a:chExt cx="1152" cy="576"/>
          </a:xfrm>
        </p:grpSpPr>
        <p:sp>
          <p:nvSpPr>
            <p:cNvPr id="248863" name="Text Box 31"/>
            <p:cNvSpPr txBox="1">
              <a:spLocks noChangeArrowheads="1"/>
            </p:cNvSpPr>
            <p:nvPr/>
          </p:nvSpPr>
          <p:spPr bwMode="auto">
            <a:xfrm>
              <a:off x="3216" y="1152"/>
              <a:ext cx="716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5400" i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 </a:t>
              </a:r>
              <a:r>
                <a:rPr lang="en-US" sz="540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II</a:t>
              </a:r>
              <a:endParaRPr lang="ru-RU" sz="5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aphicFrame>
          <p:nvGraphicFramePr>
            <p:cNvPr id="248864" name="Object 32"/>
            <p:cNvGraphicFramePr>
              <a:graphicFrameLocks noChangeAspect="1"/>
            </p:cNvGraphicFramePr>
            <p:nvPr/>
          </p:nvGraphicFramePr>
          <p:xfrm>
            <a:off x="3888" y="1288"/>
            <a:ext cx="480" cy="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4909" name="Формула" r:id="rId5" imgW="152280" imgH="139680" progId="Equation.3">
                    <p:embed/>
                  </p:oleObj>
                </mc:Choice>
                <mc:Fallback>
                  <p:oleObj name="Формула" r:id="rId5" imgW="152280" imgH="1396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1288"/>
                          <a:ext cx="480" cy="4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1187530" y="5517290"/>
            <a:ext cx="1828800" cy="914400"/>
            <a:chOff x="3216" y="1152"/>
            <a:chExt cx="1152" cy="576"/>
          </a:xfrm>
        </p:grpSpPr>
        <p:sp>
          <p:nvSpPr>
            <p:cNvPr id="248867" name="Text Box 35"/>
            <p:cNvSpPr txBox="1">
              <a:spLocks noChangeArrowheads="1"/>
            </p:cNvSpPr>
            <p:nvPr/>
          </p:nvSpPr>
          <p:spPr bwMode="auto">
            <a:xfrm>
              <a:off x="3216" y="1152"/>
              <a:ext cx="716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5400" i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 </a:t>
              </a:r>
              <a:r>
                <a:rPr lang="en-US" sz="540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II</a:t>
              </a:r>
              <a:endParaRPr lang="ru-RU" sz="5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aphicFrame>
          <p:nvGraphicFramePr>
            <p:cNvPr id="248868" name="Object 36"/>
            <p:cNvGraphicFramePr>
              <a:graphicFrameLocks noChangeAspect="1"/>
            </p:cNvGraphicFramePr>
            <p:nvPr/>
          </p:nvGraphicFramePr>
          <p:xfrm>
            <a:off x="3888" y="1288"/>
            <a:ext cx="480" cy="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4910" name="Формула" r:id="rId7" imgW="152280" imgH="139680" progId="Equation.3">
                    <p:embed/>
                  </p:oleObj>
                </mc:Choice>
                <mc:Fallback>
                  <p:oleObj name="Формула" r:id="rId7" imgW="152280" imgH="13968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1288"/>
                          <a:ext cx="480" cy="4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5364110" y="5229250"/>
            <a:ext cx="1797050" cy="914400"/>
            <a:chOff x="2592" y="3648"/>
            <a:chExt cx="1132" cy="576"/>
          </a:xfrm>
        </p:grpSpPr>
        <p:sp>
          <p:nvSpPr>
            <p:cNvPr id="248870" name="Text Box 38"/>
            <p:cNvSpPr txBox="1">
              <a:spLocks noChangeArrowheads="1"/>
            </p:cNvSpPr>
            <p:nvPr/>
          </p:nvSpPr>
          <p:spPr bwMode="auto">
            <a:xfrm>
              <a:off x="2592" y="3648"/>
              <a:ext cx="356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5400" i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</a:t>
              </a:r>
              <a:endParaRPr lang="ru-RU" sz="5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aphicFrame>
          <p:nvGraphicFramePr>
            <p:cNvPr id="248871" name="Object 39"/>
            <p:cNvGraphicFramePr>
              <a:graphicFrameLocks noChangeAspect="1"/>
            </p:cNvGraphicFramePr>
            <p:nvPr/>
          </p:nvGraphicFramePr>
          <p:xfrm>
            <a:off x="2880" y="3744"/>
            <a:ext cx="844" cy="4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4911" name="Формула" r:id="rId8" imgW="291960" imgH="139680" progId="Equation.3">
                    <p:embed/>
                  </p:oleObj>
                </mc:Choice>
                <mc:Fallback>
                  <p:oleObj name="Формула" r:id="rId8" imgW="291960" imgH="13968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0" y="3744"/>
                          <a:ext cx="844" cy="4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-0.14167 0.24444 " pathEditMode="relative" ptsTypes="A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Text Box 2"/>
          <p:cNvSpPr txBox="1">
            <a:spLocks noChangeArrowheads="1"/>
          </p:cNvSpPr>
          <p:nvPr/>
        </p:nvSpPr>
        <p:spPr bwMode="auto">
          <a:xfrm>
            <a:off x="304800" y="76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</a:p>
        </p:txBody>
      </p:sp>
      <p:sp>
        <p:nvSpPr>
          <p:cNvPr id="285699" name="Text Box 3"/>
          <p:cNvSpPr txBox="1">
            <a:spLocks noChangeArrowheads="1"/>
          </p:cNvSpPr>
          <p:nvPr/>
        </p:nvSpPr>
        <p:spPr bwMode="auto">
          <a:xfrm>
            <a:off x="152400" y="152400"/>
            <a:ext cx="823613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Признак параллельности прямой и плоскости</a:t>
            </a:r>
          </a:p>
          <a:p>
            <a: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прямая не лежащая в данной плоскости, параллельна какой-нибудь прямой, лежащей в этой плоскости, то она параллельна этой плоскости.</a:t>
            </a:r>
          </a:p>
        </p:txBody>
      </p:sp>
      <p:grpSp>
        <p:nvGrpSpPr>
          <p:cNvPr id="8" name="Group 26"/>
          <p:cNvGrpSpPr>
            <a:grpSpLocks/>
          </p:cNvGrpSpPr>
          <p:nvPr/>
        </p:nvGrpSpPr>
        <p:grpSpPr bwMode="auto">
          <a:xfrm>
            <a:off x="1403560" y="1772771"/>
            <a:ext cx="6253803" cy="3889376"/>
            <a:chOff x="144" y="2064"/>
            <a:chExt cx="2200" cy="1960"/>
          </a:xfrm>
        </p:grpSpPr>
        <p:grpSp>
          <p:nvGrpSpPr>
            <p:cNvPr id="9" name="Group 27"/>
            <p:cNvGrpSpPr>
              <a:grpSpLocks/>
            </p:cNvGrpSpPr>
            <p:nvPr/>
          </p:nvGrpSpPr>
          <p:grpSpPr bwMode="auto">
            <a:xfrm>
              <a:off x="144" y="2064"/>
              <a:ext cx="2200" cy="1960"/>
              <a:chOff x="384" y="1440"/>
              <a:chExt cx="2200" cy="1960"/>
            </a:xfrm>
          </p:grpSpPr>
          <p:grpSp>
            <p:nvGrpSpPr>
              <p:cNvPr id="10" name="Group 28"/>
              <p:cNvGrpSpPr>
                <a:grpSpLocks/>
              </p:cNvGrpSpPr>
              <p:nvPr/>
            </p:nvGrpSpPr>
            <p:grpSpPr bwMode="auto">
              <a:xfrm>
                <a:off x="384" y="2549"/>
                <a:ext cx="2200" cy="763"/>
                <a:chOff x="48" y="2640"/>
                <a:chExt cx="3312" cy="864"/>
              </a:xfrm>
            </p:grpSpPr>
            <p:grpSp>
              <p:nvGrpSpPr>
                <p:cNvPr id="11" name="Group 29"/>
                <p:cNvGrpSpPr>
                  <a:grpSpLocks/>
                </p:cNvGrpSpPr>
                <p:nvPr/>
              </p:nvGrpSpPr>
              <p:grpSpPr bwMode="auto">
                <a:xfrm>
                  <a:off x="48" y="2640"/>
                  <a:ext cx="3312" cy="864"/>
                  <a:chOff x="336" y="2024"/>
                  <a:chExt cx="4280" cy="1152"/>
                </a:xfrm>
              </p:grpSpPr>
              <p:sp>
                <p:nvSpPr>
                  <p:cNvPr id="285726" name="Freeform 30"/>
                  <p:cNvSpPr>
                    <a:spLocks/>
                  </p:cNvSpPr>
                  <p:nvPr/>
                </p:nvSpPr>
                <p:spPr bwMode="auto">
                  <a:xfrm>
                    <a:off x="336" y="2040"/>
                    <a:ext cx="4280" cy="1136"/>
                  </a:xfrm>
                  <a:custGeom>
                    <a:avLst/>
                    <a:gdLst/>
                    <a:ahLst/>
                    <a:cxnLst>
                      <a:cxn ang="0">
                        <a:pos x="0" y="1088"/>
                      </a:cxn>
                      <a:cxn ang="0">
                        <a:pos x="904" y="80"/>
                      </a:cxn>
                      <a:cxn ang="0">
                        <a:pos x="4280" y="0"/>
                      </a:cxn>
                      <a:cxn ang="0">
                        <a:pos x="3432" y="1088"/>
                      </a:cxn>
                      <a:cxn ang="0">
                        <a:pos x="6" y="1091"/>
                      </a:cxn>
                      <a:cxn ang="0">
                        <a:pos x="6" y="1123"/>
                      </a:cxn>
                      <a:cxn ang="0">
                        <a:pos x="3448" y="1120"/>
                      </a:cxn>
                      <a:cxn ang="0">
                        <a:pos x="3448" y="1136"/>
                      </a:cxn>
                      <a:cxn ang="0">
                        <a:pos x="3464" y="1104"/>
                      </a:cxn>
                      <a:cxn ang="0">
                        <a:pos x="3448" y="1104"/>
                      </a:cxn>
                      <a:cxn ang="0">
                        <a:pos x="4264" y="48"/>
                      </a:cxn>
                      <a:cxn ang="0">
                        <a:pos x="4264" y="48"/>
                      </a:cxn>
                      <a:cxn ang="0">
                        <a:pos x="3448" y="1088"/>
                      </a:cxn>
                      <a:cxn ang="0">
                        <a:pos x="6" y="1091"/>
                      </a:cxn>
                    </a:cxnLst>
                    <a:rect l="0" t="0" r="r" b="b"/>
                    <a:pathLst>
                      <a:path w="4280" h="1136">
                        <a:moveTo>
                          <a:pt x="0" y="1088"/>
                        </a:moveTo>
                        <a:lnTo>
                          <a:pt x="904" y="80"/>
                        </a:lnTo>
                        <a:lnTo>
                          <a:pt x="4280" y="0"/>
                        </a:lnTo>
                        <a:lnTo>
                          <a:pt x="3432" y="1088"/>
                        </a:lnTo>
                        <a:lnTo>
                          <a:pt x="6" y="1091"/>
                        </a:lnTo>
                        <a:lnTo>
                          <a:pt x="6" y="1123"/>
                        </a:lnTo>
                        <a:lnTo>
                          <a:pt x="3448" y="1120"/>
                        </a:lnTo>
                        <a:lnTo>
                          <a:pt x="3448" y="1136"/>
                        </a:lnTo>
                        <a:lnTo>
                          <a:pt x="3464" y="1104"/>
                        </a:lnTo>
                        <a:lnTo>
                          <a:pt x="3448" y="1104"/>
                        </a:lnTo>
                        <a:lnTo>
                          <a:pt x="4264" y="48"/>
                        </a:lnTo>
                        <a:lnTo>
                          <a:pt x="4264" y="48"/>
                        </a:lnTo>
                        <a:lnTo>
                          <a:pt x="3448" y="1088"/>
                        </a:lnTo>
                        <a:lnTo>
                          <a:pt x="6" y="1091"/>
                        </a:lnTo>
                      </a:path>
                    </a:pathLst>
                  </a:cu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CCCCFF"/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5727" name="Freeform 31"/>
                  <p:cNvSpPr>
                    <a:spLocks/>
                  </p:cNvSpPr>
                  <p:nvPr/>
                </p:nvSpPr>
                <p:spPr bwMode="auto">
                  <a:xfrm>
                    <a:off x="3768" y="2024"/>
                    <a:ext cx="848" cy="1138"/>
                  </a:xfrm>
                  <a:custGeom>
                    <a:avLst/>
                    <a:gdLst/>
                    <a:ahLst/>
                    <a:cxnLst>
                      <a:cxn ang="0">
                        <a:pos x="848" y="0"/>
                      </a:cxn>
                      <a:cxn ang="0">
                        <a:pos x="848" y="64"/>
                      </a:cxn>
                      <a:cxn ang="0">
                        <a:pos x="12" y="1138"/>
                      </a:cxn>
                      <a:cxn ang="0">
                        <a:pos x="0" y="1090"/>
                      </a:cxn>
                      <a:cxn ang="0">
                        <a:pos x="848" y="0"/>
                      </a:cxn>
                    </a:cxnLst>
                    <a:rect l="0" t="0" r="r" b="b"/>
                    <a:pathLst>
                      <a:path w="848" h="1138">
                        <a:moveTo>
                          <a:pt x="848" y="0"/>
                        </a:moveTo>
                        <a:lnTo>
                          <a:pt x="848" y="64"/>
                        </a:lnTo>
                        <a:lnTo>
                          <a:pt x="12" y="1138"/>
                        </a:lnTo>
                        <a:lnTo>
                          <a:pt x="0" y="1090"/>
                        </a:lnTo>
                        <a:lnTo>
                          <a:pt x="848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CCCFF"/>
                      </a:gs>
                      <a:gs pos="100000">
                        <a:srgbClr val="9966FF"/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5728" name="Freeform 32"/>
                  <p:cNvSpPr>
                    <a:spLocks/>
                  </p:cNvSpPr>
                  <p:nvPr/>
                </p:nvSpPr>
                <p:spPr bwMode="auto">
                  <a:xfrm>
                    <a:off x="336" y="3109"/>
                    <a:ext cx="3444" cy="59"/>
                  </a:xfrm>
                  <a:custGeom>
                    <a:avLst/>
                    <a:gdLst/>
                    <a:ahLst/>
                    <a:cxnLst>
                      <a:cxn ang="0">
                        <a:pos x="6" y="22"/>
                      </a:cxn>
                      <a:cxn ang="0">
                        <a:pos x="3432" y="5"/>
                      </a:cxn>
                      <a:cxn ang="0">
                        <a:pos x="3444" y="53"/>
                      </a:cxn>
                      <a:cxn ang="0">
                        <a:pos x="0" y="59"/>
                      </a:cxn>
                      <a:cxn ang="0">
                        <a:pos x="6" y="22"/>
                      </a:cxn>
                    </a:cxnLst>
                    <a:rect l="0" t="0" r="r" b="b"/>
                    <a:pathLst>
                      <a:path w="3444" h="59">
                        <a:moveTo>
                          <a:pt x="6" y="22"/>
                        </a:moveTo>
                        <a:cubicBezTo>
                          <a:pt x="2207" y="27"/>
                          <a:pt x="2859" y="0"/>
                          <a:pt x="3432" y="5"/>
                        </a:cubicBezTo>
                        <a:lnTo>
                          <a:pt x="3444" y="53"/>
                        </a:lnTo>
                        <a:lnTo>
                          <a:pt x="0" y="59"/>
                        </a:lnTo>
                        <a:lnTo>
                          <a:pt x="6" y="22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CCCFF"/>
                      </a:gs>
                      <a:gs pos="100000">
                        <a:srgbClr val="9966FF"/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285729" name="Picture 3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2832" y="2640"/>
                  <a:ext cx="334" cy="2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285730" name="Freeform 34" descr="Контурные ромбики"/>
              <p:cNvSpPr>
                <a:spLocks/>
              </p:cNvSpPr>
              <p:nvPr/>
            </p:nvSpPr>
            <p:spPr bwMode="auto">
              <a:xfrm>
                <a:off x="990" y="1704"/>
                <a:ext cx="1249" cy="1448"/>
              </a:xfrm>
              <a:custGeom>
                <a:avLst/>
                <a:gdLst/>
                <a:ahLst/>
                <a:cxnLst>
                  <a:cxn ang="0">
                    <a:pos x="816" y="2088"/>
                  </a:cxn>
                  <a:cxn ang="0">
                    <a:pos x="0" y="1368"/>
                  </a:cxn>
                  <a:cxn ang="0">
                    <a:pos x="1368" y="0"/>
                  </a:cxn>
                  <a:cxn ang="0">
                    <a:pos x="1880" y="352"/>
                  </a:cxn>
                  <a:cxn ang="0">
                    <a:pos x="840" y="2096"/>
                  </a:cxn>
                </a:cxnLst>
                <a:rect l="0" t="0" r="r" b="b"/>
                <a:pathLst>
                  <a:path w="1880" h="2096">
                    <a:moveTo>
                      <a:pt x="816" y="2088"/>
                    </a:moveTo>
                    <a:lnTo>
                      <a:pt x="0" y="1368"/>
                    </a:lnTo>
                    <a:lnTo>
                      <a:pt x="1368" y="0"/>
                    </a:lnTo>
                    <a:lnTo>
                      <a:pt x="1880" y="352"/>
                    </a:lnTo>
                    <a:lnTo>
                      <a:pt x="840" y="2096"/>
                    </a:lnTo>
                  </a:path>
                </a:pathLst>
              </a:custGeom>
              <a:pattFill prst="openDmnd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731" name="Text Box 35"/>
              <p:cNvSpPr txBox="1">
                <a:spLocks noChangeArrowheads="1"/>
              </p:cNvSpPr>
              <p:nvPr/>
            </p:nvSpPr>
            <p:spPr bwMode="auto">
              <a:xfrm>
                <a:off x="768" y="2615"/>
                <a:ext cx="25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/>
                  <a:t>A</a:t>
                </a:r>
                <a:endParaRPr lang="ru-RU" sz="2400" b="1"/>
              </a:p>
            </p:txBody>
          </p:sp>
          <p:sp>
            <p:nvSpPr>
              <p:cNvPr id="285732" name="Text Box 36"/>
              <p:cNvSpPr txBox="1">
                <a:spLocks noChangeArrowheads="1"/>
              </p:cNvSpPr>
              <p:nvPr/>
            </p:nvSpPr>
            <p:spPr bwMode="auto">
              <a:xfrm>
                <a:off x="1787" y="1440"/>
                <a:ext cx="25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/>
                  <a:t>В</a:t>
                </a:r>
              </a:p>
            </p:txBody>
          </p:sp>
          <p:sp>
            <p:nvSpPr>
              <p:cNvPr id="285733" name="Text Box 37"/>
              <p:cNvSpPr txBox="1">
                <a:spLocks noChangeArrowheads="1"/>
              </p:cNvSpPr>
              <p:nvPr/>
            </p:nvSpPr>
            <p:spPr bwMode="auto">
              <a:xfrm>
                <a:off x="2208" y="1819"/>
                <a:ext cx="25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/>
                  <a:t>С</a:t>
                </a:r>
              </a:p>
            </p:txBody>
          </p:sp>
          <p:sp>
            <p:nvSpPr>
              <p:cNvPr id="285734" name="Text Box 38"/>
              <p:cNvSpPr txBox="1">
                <a:spLocks noChangeArrowheads="1"/>
              </p:cNvSpPr>
              <p:nvPr/>
            </p:nvSpPr>
            <p:spPr bwMode="auto">
              <a:xfrm>
                <a:off x="1344" y="3112"/>
                <a:ext cx="46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dirty="0"/>
                  <a:t>    </a:t>
                </a:r>
                <a:r>
                  <a:rPr lang="en-US" sz="2400" b="1" dirty="0"/>
                  <a:t>D</a:t>
                </a:r>
                <a:endParaRPr lang="ru-RU" sz="2400" b="1" dirty="0"/>
              </a:p>
            </p:txBody>
          </p:sp>
          <p:grpSp>
            <p:nvGrpSpPr>
              <p:cNvPr id="12" name="Group 39"/>
              <p:cNvGrpSpPr>
                <a:grpSpLocks/>
              </p:cNvGrpSpPr>
              <p:nvPr/>
            </p:nvGrpSpPr>
            <p:grpSpPr bwMode="auto">
              <a:xfrm>
                <a:off x="1436" y="2152"/>
                <a:ext cx="478" cy="397"/>
                <a:chOff x="2352" y="1680"/>
                <a:chExt cx="720" cy="576"/>
              </a:xfrm>
            </p:grpSpPr>
            <p:sp>
              <p:nvSpPr>
                <p:cNvPr id="285736" name="Freeform 40"/>
                <p:cNvSpPr>
                  <a:spLocks/>
                </p:cNvSpPr>
                <p:nvPr/>
              </p:nvSpPr>
              <p:spPr bwMode="auto">
                <a:xfrm>
                  <a:off x="2376" y="1704"/>
                  <a:ext cx="672" cy="52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72" y="528"/>
                    </a:cxn>
                  </a:cxnLst>
                  <a:rect l="0" t="0" r="r" b="b"/>
                  <a:pathLst>
                    <a:path w="672" h="528">
                      <a:moveTo>
                        <a:pt x="0" y="0"/>
                      </a:moveTo>
                      <a:lnTo>
                        <a:pt x="672" y="528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5737" name="Oval 41"/>
                <p:cNvSpPr>
                  <a:spLocks noChangeArrowheads="1"/>
                </p:cNvSpPr>
                <p:nvPr/>
              </p:nvSpPr>
              <p:spPr bwMode="auto">
                <a:xfrm>
                  <a:off x="2352" y="1680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5738" name="Oval 42"/>
                <p:cNvSpPr>
                  <a:spLocks noChangeArrowheads="1"/>
                </p:cNvSpPr>
                <p:nvPr/>
              </p:nvSpPr>
              <p:spPr bwMode="auto">
                <a:xfrm>
                  <a:off x="3024" y="2208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5739" name="Rectangle 43"/>
              <p:cNvSpPr>
                <a:spLocks noChangeArrowheads="1"/>
              </p:cNvSpPr>
              <p:nvPr/>
            </p:nvSpPr>
            <p:spPr bwMode="auto">
              <a:xfrm>
                <a:off x="1200" y="1968"/>
                <a:ext cx="24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>
                    <a:solidFill>
                      <a:srgbClr val="FF0000"/>
                    </a:solidFill>
                  </a:rPr>
                  <a:t>Е</a:t>
                </a:r>
              </a:p>
            </p:txBody>
          </p:sp>
          <p:sp>
            <p:nvSpPr>
              <p:cNvPr id="285740" name="Rectangle 44"/>
              <p:cNvSpPr>
                <a:spLocks noChangeArrowheads="1"/>
              </p:cNvSpPr>
              <p:nvPr/>
            </p:nvSpPr>
            <p:spPr bwMode="auto">
              <a:xfrm>
                <a:off x="1915" y="2416"/>
                <a:ext cx="23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>
                    <a:solidFill>
                      <a:srgbClr val="FF0000"/>
                    </a:solidFill>
                  </a:rPr>
                  <a:t>F</a:t>
                </a:r>
                <a:endParaRPr lang="ru-RU" sz="24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285741" name="Freeform 45"/>
              <p:cNvSpPr>
                <a:spLocks/>
              </p:cNvSpPr>
              <p:nvPr/>
            </p:nvSpPr>
            <p:spPr bwMode="auto">
              <a:xfrm>
                <a:off x="990" y="2649"/>
                <a:ext cx="563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48" y="768"/>
                  </a:cxn>
                </a:cxnLst>
                <a:rect l="0" t="0" r="r" b="b"/>
                <a:pathLst>
                  <a:path w="848" h="768">
                    <a:moveTo>
                      <a:pt x="0" y="0"/>
                    </a:moveTo>
                    <a:lnTo>
                      <a:pt x="848" y="768"/>
                    </a:lnTo>
                  </a:path>
                </a:pathLst>
              </a:custGeom>
              <a:noFill/>
              <a:ln w="38100" cmpd="sng">
                <a:solidFill>
                  <a:srgbClr val="FF0000"/>
                </a:solidFill>
                <a:round/>
                <a:headEnd type="oval" w="med" len="med"/>
                <a:tailEnd type="oval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85742" name="Line 46"/>
            <p:cNvSpPr>
              <a:spLocks noChangeShapeType="1"/>
            </p:cNvSpPr>
            <p:nvPr/>
          </p:nvSpPr>
          <p:spPr bwMode="auto">
            <a:xfrm>
              <a:off x="1440" y="2496"/>
              <a:ext cx="48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85743" name="Line 47"/>
            <p:cNvSpPr>
              <a:spLocks noChangeShapeType="1"/>
            </p:cNvSpPr>
            <p:nvPr/>
          </p:nvSpPr>
          <p:spPr bwMode="auto">
            <a:xfrm>
              <a:off x="960" y="2976"/>
              <a:ext cx="48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3" name="Group 48"/>
            <p:cNvGrpSpPr>
              <a:grpSpLocks/>
            </p:cNvGrpSpPr>
            <p:nvPr/>
          </p:nvGrpSpPr>
          <p:grpSpPr bwMode="auto">
            <a:xfrm>
              <a:off x="1800" y="2784"/>
              <a:ext cx="112" cy="88"/>
              <a:chOff x="1800" y="2784"/>
              <a:chExt cx="112" cy="88"/>
            </a:xfrm>
          </p:grpSpPr>
          <p:sp>
            <p:nvSpPr>
              <p:cNvPr id="285745" name="Freeform 49"/>
              <p:cNvSpPr>
                <a:spLocks/>
              </p:cNvSpPr>
              <p:nvPr/>
            </p:nvSpPr>
            <p:spPr bwMode="auto">
              <a:xfrm>
                <a:off x="1824" y="2784"/>
                <a:ext cx="88" cy="5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8" y="56"/>
                  </a:cxn>
                </a:cxnLst>
                <a:rect l="0" t="0" r="r" b="b"/>
                <a:pathLst>
                  <a:path w="88" h="56">
                    <a:moveTo>
                      <a:pt x="0" y="0"/>
                    </a:moveTo>
                    <a:lnTo>
                      <a:pt x="88" y="56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746" name="Freeform 50"/>
              <p:cNvSpPr>
                <a:spLocks/>
              </p:cNvSpPr>
              <p:nvPr/>
            </p:nvSpPr>
            <p:spPr bwMode="auto">
              <a:xfrm>
                <a:off x="1800" y="2816"/>
                <a:ext cx="88" cy="5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8" y="56"/>
                  </a:cxn>
                </a:cxnLst>
                <a:rect l="0" t="0" r="r" b="b"/>
                <a:pathLst>
                  <a:path w="88" h="56">
                    <a:moveTo>
                      <a:pt x="0" y="0"/>
                    </a:moveTo>
                    <a:lnTo>
                      <a:pt x="88" y="56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" name="Group 51"/>
            <p:cNvGrpSpPr>
              <a:grpSpLocks/>
            </p:cNvGrpSpPr>
            <p:nvPr/>
          </p:nvGrpSpPr>
          <p:grpSpPr bwMode="auto">
            <a:xfrm>
              <a:off x="1408" y="3456"/>
              <a:ext cx="112" cy="88"/>
              <a:chOff x="1800" y="2784"/>
              <a:chExt cx="112" cy="88"/>
            </a:xfrm>
          </p:grpSpPr>
          <p:sp>
            <p:nvSpPr>
              <p:cNvPr id="285748" name="Freeform 52"/>
              <p:cNvSpPr>
                <a:spLocks/>
              </p:cNvSpPr>
              <p:nvPr/>
            </p:nvSpPr>
            <p:spPr bwMode="auto">
              <a:xfrm>
                <a:off x="1824" y="2784"/>
                <a:ext cx="88" cy="5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8" y="56"/>
                  </a:cxn>
                </a:cxnLst>
                <a:rect l="0" t="0" r="r" b="b"/>
                <a:pathLst>
                  <a:path w="88" h="56">
                    <a:moveTo>
                      <a:pt x="0" y="0"/>
                    </a:moveTo>
                    <a:lnTo>
                      <a:pt x="88" y="56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749" name="Freeform 53"/>
              <p:cNvSpPr>
                <a:spLocks/>
              </p:cNvSpPr>
              <p:nvPr/>
            </p:nvSpPr>
            <p:spPr bwMode="auto">
              <a:xfrm>
                <a:off x="1800" y="2816"/>
                <a:ext cx="88" cy="5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8" y="56"/>
                  </a:cxn>
                </a:cxnLst>
                <a:rect l="0" t="0" r="r" b="b"/>
                <a:pathLst>
                  <a:path w="88" h="56">
                    <a:moveTo>
                      <a:pt x="0" y="0"/>
                    </a:moveTo>
                    <a:lnTo>
                      <a:pt x="88" y="56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3" name="Номер слайда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b="1" i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9538</TotalTime>
  <Words>362</Words>
  <Application>Microsoft Office PowerPoint</Application>
  <PresentationFormat>Экран (4:3)</PresentationFormat>
  <Paragraphs>119</Paragraphs>
  <Slides>15</Slides>
  <Notes>12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класс алгебра</dc:title>
  <dc:creator>Кравченко</dc:creator>
  <cp:lastModifiedBy>Пользователь</cp:lastModifiedBy>
  <cp:revision>1035</cp:revision>
  <dcterms:created xsi:type="dcterms:W3CDTF">2011-06-18T13:01:16Z</dcterms:created>
  <dcterms:modified xsi:type="dcterms:W3CDTF">2020-03-23T07:40:33Z</dcterms:modified>
</cp:coreProperties>
</file>