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0" r:id="rId3"/>
    <p:sldId id="261" r:id="rId4"/>
    <p:sldId id="262" r:id="rId5"/>
    <p:sldId id="263" r:id="rId6"/>
    <p:sldId id="264" r:id="rId7"/>
    <p:sldId id="265" r:id="rId8"/>
    <p:sldId id="266" r:id="rId9"/>
    <p:sldId id="272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explosion val="8"/>
          </c:dPt>
          <c:dPt>
            <c:idx val="1"/>
            <c:bubble3D val="0"/>
            <c:explosion val="17"/>
          </c:dPt>
          <c:dPt>
            <c:idx val="2"/>
            <c:bubble3D val="0"/>
            <c:explosion val="0"/>
          </c:dPt>
          <c:dLbls>
            <c:dLbl>
              <c:idx val="0"/>
              <c:layout>
                <c:manualLayout>
                  <c:x val="2.4653142315543889E-2"/>
                  <c:y val="-0.126863387968483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432341790609507E-2"/>
                  <c:y val="2.2049672080836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2763196267133275E-2"/>
                  <c:y val="-0.222361959211774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Международные</c:v>
                </c:pt>
                <c:pt idx="1">
                  <c:v>Всероссийские</c:v>
                </c:pt>
                <c:pt idx="2">
                  <c:v>Другие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150</c:v>
                </c:pt>
                <c:pt idx="1">
                  <c:v>31</c:v>
                </c:pt>
                <c:pt idx="2">
                  <c:v>186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Международные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21</c:v>
                </c:pt>
                <c:pt idx="1">
                  <c:v>12</c:v>
                </c:pt>
                <c:pt idx="2">
                  <c:v>10</c:v>
                </c:pt>
                <c:pt idx="3">
                  <c:v>27</c:v>
                </c:pt>
                <c:pt idx="5">
                  <c:v>9</c:v>
                </c:pt>
                <c:pt idx="6">
                  <c:v>7</c:v>
                </c:pt>
                <c:pt idx="7">
                  <c:v>16</c:v>
                </c:pt>
                <c:pt idx="9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Всероссийские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</c:v>
                </c:pt>
                <c:pt idx="1">
                  <c:v>7</c:v>
                </c:pt>
                <c:pt idx="2">
                  <c:v>5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9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11</c:v>
                </c:pt>
                <c:pt idx="1">
                  <c:v>25</c:v>
                </c:pt>
                <c:pt idx="2">
                  <c:v>12</c:v>
                </c:pt>
                <c:pt idx="3">
                  <c:v>18</c:v>
                </c:pt>
                <c:pt idx="4">
                  <c:v>7</c:v>
                </c:pt>
                <c:pt idx="5">
                  <c:v>19</c:v>
                </c:pt>
                <c:pt idx="6">
                  <c:v>14</c:v>
                </c:pt>
                <c:pt idx="7">
                  <c:v>8</c:v>
                </c:pt>
                <c:pt idx="8">
                  <c:v>18</c:v>
                </c:pt>
                <c:pt idx="9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1509400"/>
        <c:axId val="301509792"/>
      </c:barChart>
      <c:catAx>
        <c:axId val="3015094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01509792"/>
        <c:crosses val="autoZero"/>
        <c:auto val="1"/>
        <c:lblAlgn val="ctr"/>
        <c:lblOffset val="100"/>
        <c:noMultiLvlLbl val="0"/>
      </c:catAx>
      <c:valAx>
        <c:axId val="301509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0150940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 соавторстве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2016 г</c:v>
                </c:pt>
                <c:pt idx="1">
                  <c:v>2017 г</c:v>
                </c:pt>
                <c:pt idx="2">
                  <c:v>2018 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</c:v>
                </c:pt>
                <c:pt idx="1">
                  <c:v>72</c:v>
                </c:pt>
                <c:pt idx="2">
                  <c:v>76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соавторства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2016 г</c:v>
                </c:pt>
                <c:pt idx="1">
                  <c:v>2017 г</c:v>
                </c:pt>
                <c:pt idx="2">
                  <c:v>2018 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112</c:v>
                </c:pt>
                <c:pt idx="1">
                  <c:v>38</c:v>
                </c:pt>
                <c:pt idx="2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1503520"/>
        <c:axId val="301505872"/>
      </c:barChart>
      <c:catAx>
        <c:axId val="301503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1505872"/>
        <c:crosses val="autoZero"/>
        <c:auto val="1"/>
        <c:lblAlgn val="ctr"/>
        <c:lblOffset val="100"/>
        <c:noMultiLvlLbl val="0"/>
      </c:catAx>
      <c:valAx>
        <c:axId val="301505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15035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 соавторстве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17</c:v>
                </c:pt>
                <c:pt idx="1">
                  <c:v>6</c:v>
                </c:pt>
                <c:pt idx="2">
                  <c:v>8</c:v>
                </c:pt>
                <c:pt idx="3">
                  <c:v>8</c:v>
                </c:pt>
                <c:pt idx="4">
                  <c:v>1</c:v>
                </c:pt>
                <c:pt idx="5">
                  <c:v>4</c:v>
                </c:pt>
                <c:pt idx="6">
                  <c:v>1</c:v>
                </c:pt>
                <c:pt idx="7">
                  <c:v>7</c:v>
                </c:pt>
                <c:pt idx="8">
                  <c:v>9</c:v>
                </c:pt>
                <c:pt idx="9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соавторства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8</c:v>
                </c:pt>
                <c:pt idx="1">
                  <c:v>3</c:v>
                </c:pt>
                <c:pt idx="2">
                  <c:v>6</c:v>
                </c:pt>
                <c:pt idx="5">
                  <c:v>11</c:v>
                </c:pt>
                <c:pt idx="6">
                  <c:v>4</c:v>
                </c:pt>
                <c:pt idx="7">
                  <c:v>4</c:v>
                </c:pt>
                <c:pt idx="8">
                  <c:v>9</c:v>
                </c:pt>
                <c:pt idx="9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 центральных изданиях и за рубежом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5">
                  <c:v>6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1506656"/>
        <c:axId val="301504696"/>
      </c:barChart>
      <c:catAx>
        <c:axId val="3015066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01504696"/>
        <c:crosses val="autoZero"/>
        <c:auto val="1"/>
        <c:lblAlgn val="ctr"/>
        <c:lblOffset val="100"/>
        <c:noMultiLvlLbl val="0"/>
      </c:catAx>
      <c:valAx>
        <c:axId val="3015046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0150665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0"/>
          <c:dPt>
            <c:idx val="0"/>
            <c:bubble3D val="0"/>
            <c:explosion val="2"/>
          </c:dPt>
          <c:dPt>
            <c:idx val="1"/>
            <c:bubble3D val="0"/>
            <c:explosion val="7"/>
          </c:dPt>
          <c:dPt>
            <c:idx val="3"/>
            <c:bubble3D val="0"/>
            <c:explosion val="0"/>
          </c:dPt>
          <c:dLbls>
            <c:dLbl>
              <c:idx val="0"/>
              <c:layout>
                <c:manualLayout>
                  <c:x val="4.4160287255759698E-2"/>
                  <c:y val="-7.5016742293297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0170348498104403"/>
                  <c:y val="6.2059720771027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401271021677847E-2"/>
                  <c:y val="-0.175185258916168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865291144162535E-2"/>
                  <c:y val="-7.5841097242730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Международные</c:v>
                </c:pt>
                <c:pt idx="1">
                  <c:v>Всероссийские</c:v>
                </c:pt>
                <c:pt idx="2">
                  <c:v>Другие</c:v>
                </c:pt>
                <c:pt idx="3">
                  <c:v>МО, ФОВ, ПГ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12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Международные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2">
                  <c:v>2</c:v>
                </c:pt>
                <c:pt idx="5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Всероссиййские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3</c:v>
                </c:pt>
                <c:pt idx="2">
                  <c:v>3</c:v>
                </c:pt>
                <c:pt idx="8">
                  <c:v>1</c:v>
                </c:pt>
                <c:pt idx="9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7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МО, ФОГ, ПГ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</c:v>
                </c:pt>
                <c:pt idx="1">
                  <c:v>НЕМО</c:v>
                </c:pt>
                <c:pt idx="2">
                  <c:v>НЯиЛО</c:v>
                </c:pt>
                <c:pt idx="3">
                  <c:v>ТО</c:v>
                </c:pt>
                <c:pt idx="4">
                  <c:v>ПД</c:v>
                </c:pt>
                <c:pt idx="5">
                  <c:v>СПОиР</c:v>
                </c:pt>
                <c:pt idx="6">
                  <c:v>ППиП</c:v>
                </c:pt>
                <c:pt idx="7">
                  <c:v>РТ</c:v>
                </c:pt>
                <c:pt idx="8">
                  <c:v>ЛиП</c:v>
                </c:pt>
                <c:pt idx="9">
                  <c:v>КП</c:v>
                </c:pt>
              </c:strCache>
            </c:strRef>
          </c:cat>
          <c:val>
            <c:numRef>
              <c:f>Лист1!$E$2:$E$11</c:f>
              <c:numCache>
                <c:formatCode>General</c:formatCode>
                <c:ptCount val="10"/>
                <c:pt idx="5">
                  <c:v>1</c:v>
                </c:pt>
                <c:pt idx="6">
                  <c:v>3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1507048"/>
        <c:axId val="301506264"/>
      </c:barChart>
      <c:catAx>
        <c:axId val="3015070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01506264"/>
        <c:crosses val="autoZero"/>
        <c:auto val="1"/>
        <c:lblAlgn val="ctr"/>
        <c:lblOffset val="100"/>
        <c:noMultiLvlLbl val="0"/>
      </c:catAx>
      <c:valAx>
        <c:axId val="3015062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0150704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72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05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3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07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97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20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00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25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78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87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6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2856"/>
            <a:ext cx="8784976" cy="42484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научно-исследовательской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аботы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тудентов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ф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акультета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психолого-педагогического и специального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образования 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за 2018 год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</a:rPr>
              <a:t/>
            </a:r>
            <a:br>
              <a:rPr lang="ru-RU" dirty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404664"/>
            <a:ext cx="8928992" cy="1752600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ru-RU" sz="5500" cap="all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Минобрнауки России</a:t>
            </a:r>
            <a:r>
              <a:rPr lang="ru-RU" sz="55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  </a:t>
            </a:r>
            <a:endParaRPr lang="ru-RU" sz="5500" dirty="0">
              <a:solidFill>
                <a:schemeClr val="tx2">
                  <a:lumMod val="50000"/>
                </a:schemeClr>
              </a:solidFill>
              <a:latin typeface="Times New Roman"/>
              <a:ea typeface="Calibri"/>
            </a:endParaRPr>
          </a:p>
          <a:p>
            <a:pPr>
              <a:spcBef>
                <a:spcPts val="600"/>
              </a:spcBef>
            </a:pPr>
            <a:r>
              <a:rPr lang="ru-RU" sz="5500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ФГБОУ ВО «САРАТОВСКИЙ </a:t>
            </a:r>
            <a:r>
              <a:rPr lang="ru-RU" sz="5500" cap="all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национальный исследовательский</a:t>
            </a:r>
            <a:r>
              <a:rPr lang="ru-RU" sz="55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 ГОСУДАРСТВЕННЫЙ УНИВЕРСИТЕТ ИМЕНИ </a:t>
            </a:r>
            <a:endParaRPr lang="ru-RU" sz="5500" dirty="0">
              <a:solidFill>
                <a:schemeClr val="tx2">
                  <a:lumMod val="50000"/>
                </a:schemeClr>
              </a:solidFill>
              <a:latin typeface="Times New Roman"/>
              <a:ea typeface="Calibri"/>
            </a:endParaRPr>
          </a:p>
          <a:p>
            <a:pPr>
              <a:spcBef>
                <a:spcPts val="300"/>
              </a:spcBef>
            </a:pPr>
            <a:r>
              <a:rPr lang="ru-RU" sz="55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Н.Г. ЧЕРНЫШЕВСКОГО»</a:t>
            </a:r>
            <a:endParaRPr lang="ru-RU" sz="5500" dirty="0">
              <a:solidFill>
                <a:schemeClr val="tx2">
                  <a:lumMod val="50000"/>
                </a:schemeClr>
              </a:solidFill>
              <a:latin typeface="Times New Roman"/>
              <a:ea typeface="Calibri"/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71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Планы НИРС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ru-RU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НИО на кафедрах 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НСО факультета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Ближайшие мероприятия:</a:t>
            </a:r>
          </a:p>
          <a:p>
            <a:pPr algn="ctr">
              <a:buFontTx/>
              <a:buChar char="-"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Марта 2019г. Исторический квест</a:t>
            </a:r>
          </a:p>
          <a:p>
            <a:pPr algn="ctr">
              <a:buFontTx/>
              <a:buChar char="-"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Марта 2019г. Кейс-Чемпионат </a:t>
            </a:r>
          </a:p>
          <a:p>
            <a:pPr marL="0" indent="0" algn="ctr">
              <a:buNone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 страницам истории: к 110-летию Саратовского госуниверситета»</a:t>
            </a:r>
          </a:p>
          <a:p>
            <a:pPr algn="ctr">
              <a:buFontTx/>
              <a:buChar char="-"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апреля 2019г. </a:t>
            </a:r>
          </a:p>
          <a:p>
            <a:pPr marL="0" indent="0" algn="ctr">
              <a:buNone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студенческая конференция </a:t>
            </a:r>
          </a:p>
          <a:p>
            <a:pPr>
              <a:buFont typeface="Arial" charset="0"/>
              <a:buChar char="•"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56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НИРС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</a:t>
            </a:r>
            <a:endParaRPr lang="ru-RU" sz="4000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256584"/>
          </a:xfrm>
        </p:spPr>
        <p:txBody>
          <a:bodyPr>
            <a:normAutofit fontScale="92500" lnSpcReduction="20000"/>
          </a:bodyPr>
          <a:lstStyle/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факультете утверждено 30 студенческих научно-исследовательских групп студентов, в работе которых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задействовано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251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3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НСО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 45 студентов (Оксфордские стипендиаты , стипендиаты Правительства РФ  и др.)</a:t>
            </a: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3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367 докладов на научных конференциях, 131 публикация,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дипломов и грамот различного уровня</a:t>
            </a:r>
          </a:p>
          <a:p>
            <a:pPr marL="36576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участника конкурсов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лучшую НИР (1 – по приказу Минобрнауки, 1 -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приказам Федеральных органов исполнительной власти,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при поддержке Фонда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президентских грантов, 6 – международного уровня, 12 – всероссийского)</a:t>
            </a:r>
          </a:p>
          <a:p>
            <a:pPr marL="109728" lvl="0" indent="0" algn="just">
              <a:spcBef>
                <a:spcPts val="0"/>
              </a:spcBef>
              <a:buClr>
                <a:srgbClr val="A04DA3"/>
              </a:buClr>
              <a:buNone/>
              <a:defRPr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>
              <a:spcBef>
                <a:spcPts val="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студентов в олимпиадах (в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результатами на сайте ВСО),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педагогических конкурсах различного уровня.</a:t>
            </a:r>
          </a:p>
          <a:p>
            <a:pPr marL="365760" lvl="0" indent="-256032" algn="just">
              <a:spcBef>
                <a:spcPts val="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9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412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Доклады на научных конференциях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874390"/>
              </p:ext>
            </p:extLst>
          </p:nvPr>
        </p:nvGraphicFramePr>
        <p:xfrm>
          <a:off x="539552" y="191683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308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Доклады на научных конференциях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0948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223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публикации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3831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644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публикации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6837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00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конкурсов НИР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1811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6613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конкурсов НИР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7728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1436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НИРС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</a:t>
            </a:r>
            <a:endParaRPr lang="ru-RU" sz="4000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256584"/>
          </a:xfrm>
        </p:spPr>
        <p:txBody>
          <a:bodyPr>
            <a:normAutofit fontScale="92500" lnSpcReduction="20000"/>
          </a:bodyPr>
          <a:lstStyle/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факультете утверждено 30 студенческих научно-исследовательских групп студентов, в работе которых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задействовано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251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3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НСО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 45 студентов (Оксфордские стипендиаты , стипендиаты Правительства РФ  и др.)</a:t>
            </a: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3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367 докладов на научных конференциях, 131 публикация,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дипломов и грамот различного уровня</a:t>
            </a:r>
          </a:p>
          <a:p>
            <a:pPr marL="36576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участника конкурсов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лучшую НИР (1 – по приказу Минобрнауки, 1 -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приказам Федеральных органов исполнительной власти,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при поддержке Фонда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президентских грантов, 6 – международного уровня, 12 – всероссийского)</a:t>
            </a:r>
          </a:p>
          <a:p>
            <a:pPr marL="109728" lvl="0" indent="0" algn="just">
              <a:spcBef>
                <a:spcPts val="0"/>
              </a:spcBef>
              <a:buClr>
                <a:srgbClr val="A04DA3"/>
              </a:buClr>
              <a:buNone/>
              <a:defRPr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>
              <a:spcBef>
                <a:spcPts val="0"/>
              </a:spcBef>
              <a:buClr>
                <a:srgbClr val="A04DA3"/>
              </a:buClr>
              <a:buFont typeface="Georgia"/>
              <a:buChar char="•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студентов в олимпиадах (в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результатами на сайте ВСО),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педагогических конкурсах различного уровня.</a:t>
            </a:r>
          </a:p>
          <a:p>
            <a:pPr marL="365760" lvl="0" indent="-256032" algn="just">
              <a:spcBef>
                <a:spcPts val="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9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 algn="just">
              <a:spcBef>
                <a:spcPts val="300"/>
              </a:spcBef>
              <a:buClr>
                <a:srgbClr val="A04DA3"/>
              </a:buClr>
              <a:buFont typeface="Georgia"/>
              <a:buChar char="•"/>
              <a:defRPr/>
            </a:pPr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773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286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Times New Roman</vt:lpstr>
      <vt:lpstr>Тема Office</vt:lpstr>
      <vt:lpstr> Итоги  научно-исследовательской работы студентов  факультета психолого-педагогического и специального образования  за 2018 год   </vt:lpstr>
      <vt:lpstr>НИРС факультета</vt:lpstr>
      <vt:lpstr>Доклады на научных конференциях</vt:lpstr>
      <vt:lpstr>Доклады на научных конференциях</vt:lpstr>
      <vt:lpstr>Научные публикации</vt:lpstr>
      <vt:lpstr>Научные публикации</vt:lpstr>
      <vt:lpstr>Участники конкурсов НИР</vt:lpstr>
      <vt:lpstr>Участники конкурсов НИР</vt:lpstr>
      <vt:lpstr>НИРС факультета</vt:lpstr>
      <vt:lpstr>Планы НИРС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Пользователь Windows</cp:lastModifiedBy>
  <cp:revision>40</cp:revision>
  <dcterms:created xsi:type="dcterms:W3CDTF">2019-02-06T19:51:54Z</dcterms:created>
  <dcterms:modified xsi:type="dcterms:W3CDTF">2019-03-05T17:46:35Z</dcterms:modified>
</cp:coreProperties>
</file>