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5">
  <p:sldMasterIdLst>
    <p:sldMasterId id="2147483684" r:id="rId1"/>
  </p:sldMasterIdLst>
  <p:notesMasterIdLst>
    <p:notesMasterId r:id="rId9"/>
  </p:notesMasterIdLst>
  <p:sldIdLst>
    <p:sldId id="309" r:id="rId2"/>
    <p:sldId id="314" r:id="rId3"/>
    <p:sldId id="315" r:id="rId4"/>
    <p:sldId id="319" r:id="rId5"/>
    <p:sldId id="320" r:id="rId6"/>
    <p:sldId id="318" r:id="rId7"/>
    <p:sldId id="316" r:id="rId8"/>
  </p:sldIdLst>
  <p:sldSz cx="9144000" cy="6858000" type="screen4x3"/>
  <p:notesSz cx="6797675" cy="9928225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00"/>
    <a:srgbClr val="003382"/>
    <a:srgbClr val="003399"/>
    <a:srgbClr val="0033CC"/>
    <a:srgbClr val="FF0000"/>
    <a:srgbClr val="FF5050"/>
    <a:srgbClr val="FF6600"/>
    <a:srgbClr val="FF3300"/>
    <a:srgbClr val="F79443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91" autoAdjust="0"/>
    <p:restoredTop sz="94639" autoAdjust="0"/>
  </p:normalViewPr>
  <p:slideViewPr>
    <p:cSldViewPr>
      <p:cViewPr varScale="1">
        <p:scale>
          <a:sx n="117" d="100"/>
          <a:sy n="117" d="100"/>
        </p:scale>
        <p:origin x="816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6B29DF-3148-40FF-817B-6E96A43B1DD8}" type="doc">
      <dgm:prSet loTypeId="urn:microsoft.com/office/officeart/2005/8/layout/bProcess3" loCatId="process" qsTypeId="urn:microsoft.com/office/officeart/2005/8/quickstyle/3d1" qsCatId="3D" csTypeId="urn:microsoft.com/office/officeart/2005/8/colors/colorful1#1" csCatId="colorful" phldr="1"/>
      <dgm:spPr/>
      <dgm:t>
        <a:bodyPr/>
        <a:lstStyle/>
        <a:p>
          <a:endParaRPr lang="ru-RU"/>
        </a:p>
      </dgm:t>
    </dgm:pt>
    <dgm:pt modelId="{8732DEFB-2011-442A-B34A-940331FBABC4}">
      <dgm:prSet phldrT="[Текст]"/>
      <dgm:spPr/>
      <dgm:t>
        <a:bodyPr/>
        <a:lstStyle/>
        <a:p>
          <a:r>
            <a:rPr lang="ru-RU" dirty="0" smtClean="0"/>
            <a:t>Студент регистрируется на сайте </a:t>
          </a:r>
          <a:r>
            <a:rPr lang="en-US" b="1" u="sng" dirty="0" smtClean="0"/>
            <a:t>rzd-bonus.ru</a:t>
          </a:r>
          <a:endParaRPr lang="ru-RU" b="1" u="sng" dirty="0" smtClean="0"/>
        </a:p>
        <a:p>
          <a:endParaRPr lang="ru-RU" dirty="0"/>
        </a:p>
      </dgm:t>
    </dgm:pt>
    <dgm:pt modelId="{ED1547D5-9612-4422-8985-13841B863583}" type="parTrans" cxnId="{5F58674B-C54D-4652-8EA3-B7B884C64775}">
      <dgm:prSet/>
      <dgm:spPr/>
      <dgm:t>
        <a:bodyPr/>
        <a:lstStyle/>
        <a:p>
          <a:endParaRPr lang="ru-RU"/>
        </a:p>
      </dgm:t>
    </dgm:pt>
    <dgm:pt modelId="{0406E083-BD42-447C-95C3-940BB3240EE6}" type="sibTrans" cxnId="{5F58674B-C54D-4652-8EA3-B7B884C64775}">
      <dgm:prSet/>
      <dgm:spPr/>
      <dgm:t>
        <a:bodyPr/>
        <a:lstStyle/>
        <a:p>
          <a:endParaRPr lang="ru-RU"/>
        </a:p>
      </dgm:t>
    </dgm:pt>
    <dgm:pt modelId="{7792DB41-D155-44AA-942F-124EBD8AF1B2}">
      <dgm:prSet phldrT="[Текст]"/>
      <dgm:spPr/>
      <dgm:t>
        <a:bodyPr/>
        <a:lstStyle/>
        <a:p>
          <a:r>
            <a:rPr lang="ru-RU" dirty="0" smtClean="0"/>
            <a:t>Студент передает присвоенный номер в Профсоюз своего ВУЗа </a:t>
          </a:r>
          <a:endParaRPr lang="ru-RU" dirty="0"/>
        </a:p>
      </dgm:t>
    </dgm:pt>
    <dgm:pt modelId="{F2D4EF02-3E62-48E7-8C4E-2A5975F414E6}" type="parTrans" cxnId="{05BF4110-3168-494F-9431-1ADB0A9F1E4C}">
      <dgm:prSet/>
      <dgm:spPr/>
      <dgm:t>
        <a:bodyPr/>
        <a:lstStyle/>
        <a:p>
          <a:endParaRPr lang="ru-RU"/>
        </a:p>
      </dgm:t>
    </dgm:pt>
    <dgm:pt modelId="{68F6451C-E8C4-4457-BDC4-F50CF040C0AF}" type="sibTrans" cxnId="{05BF4110-3168-494F-9431-1ADB0A9F1E4C}">
      <dgm:prSet/>
      <dgm:spPr/>
      <dgm:t>
        <a:bodyPr/>
        <a:lstStyle/>
        <a:p>
          <a:endParaRPr lang="ru-RU"/>
        </a:p>
      </dgm:t>
    </dgm:pt>
    <dgm:pt modelId="{3D6235CB-0FA2-450B-82A0-EED0CACFDE27}">
      <dgm:prSet phldrT="[Текст]"/>
      <dgm:spPr/>
      <dgm:t>
        <a:bodyPr/>
        <a:lstStyle/>
        <a:p>
          <a:r>
            <a:rPr lang="ru-RU" dirty="0" smtClean="0"/>
            <a:t>Профсоюз ВУЗа формирует списки для направления в Профсоюз образования на электронный адрес </a:t>
          </a:r>
        </a:p>
        <a:p>
          <a:r>
            <a:rPr lang="en-US" b="1" u="sng" dirty="0" smtClean="0"/>
            <a:t>rzd-sks@mail.ru</a:t>
          </a:r>
          <a:endParaRPr lang="ru-RU" b="1" u="sng" dirty="0"/>
        </a:p>
      </dgm:t>
    </dgm:pt>
    <dgm:pt modelId="{39C7C195-9A77-475B-8682-9C091F49D8B6}" type="parTrans" cxnId="{330C3A26-1442-449D-85CF-EBAAE736CC18}">
      <dgm:prSet/>
      <dgm:spPr/>
      <dgm:t>
        <a:bodyPr/>
        <a:lstStyle/>
        <a:p>
          <a:endParaRPr lang="ru-RU"/>
        </a:p>
      </dgm:t>
    </dgm:pt>
    <dgm:pt modelId="{F4390F56-7CEC-442F-B3B8-3A60F510C190}" type="sibTrans" cxnId="{330C3A26-1442-449D-85CF-EBAAE736CC18}">
      <dgm:prSet/>
      <dgm:spPr/>
      <dgm:t>
        <a:bodyPr/>
        <a:lstStyle/>
        <a:p>
          <a:endParaRPr lang="ru-RU"/>
        </a:p>
      </dgm:t>
    </dgm:pt>
    <dgm:pt modelId="{B0B459F6-730C-4ACB-8B38-6C140D3CDD9E}">
      <dgm:prSet phldrT="[Текст]"/>
      <dgm:spPr/>
      <dgm:t>
        <a:bodyPr/>
        <a:lstStyle/>
        <a:p>
          <a:r>
            <a:rPr lang="ru-RU" dirty="0" smtClean="0"/>
            <a:t>Профсоюз образования консолидирует списки для направления сотруднику программы лояльности</a:t>
          </a:r>
          <a:endParaRPr lang="ru-RU" dirty="0"/>
        </a:p>
      </dgm:t>
    </dgm:pt>
    <dgm:pt modelId="{01CF9868-F519-41F5-AB50-A4402ED61206}" type="parTrans" cxnId="{136C5ABC-C269-42C8-86FE-C48792CFFEA1}">
      <dgm:prSet/>
      <dgm:spPr/>
      <dgm:t>
        <a:bodyPr/>
        <a:lstStyle/>
        <a:p>
          <a:endParaRPr lang="ru-RU"/>
        </a:p>
      </dgm:t>
    </dgm:pt>
    <dgm:pt modelId="{E29491B7-E048-48E5-957E-50A75001448B}" type="sibTrans" cxnId="{136C5ABC-C269-42C8-86FE-C48792CFFEA1}">
      <dgm:prSet/>
      <dgm:spPr/>
      <dgm:t>
        <a:bodyPr/>
        <a:lstStyle/>
        <a:p>
          <a:endParaRPr lang="ru-RU"/>
        </a:p>
      </dgm:t>
    </dgm:pt>
    <dgm:pt modelId="{18318A17-8DC1-44B1-92F1-479B268C22B3}">
      <dgm:prSet phldrT="[Текст]"/>
      <dgm:spPr/>
      <dgm:t>
        <a:bodyPr/>
        <a:lstStyle/>
        <a:p>
          <a:r>
            <a:rPr lang="ru-RU" dirty="0" smtClean="0"/>
            <a:t>Сотрудник программы лояльности присваивает статус и информирует Профсоюз образования</a:t>
          </a:r>
          <a:endParaRPr lang="ru-RU" dirty="0"/>
        </a:p>
      </dgm:t>
    </dgm:pt>
    <dgm:pt modelId="{5086A031-BAC5-4113-B474-581612142059}" type="parTrans" cxnId="{DC8C686D-4434-4C4D-939B-EEB1158C21B7}">
      <dgm:prSet/>
      <dgm:spPr/>
      <dgm:t>
        <a:bodyPr/>
        <a:lstStyle/>
        <a:p>
          <a:endParaRPr lang="ru-RU"/>
        </a:p>
      </dgm:t>
    </dgm:pt>
    <dgm:pt modelId="{697A3E01-F74F-45EE-9284-9D935C1496F0}" type="sibTrans" cxnId="{DC8C686D-4434-4C4D-939B-EEB1158C21B7}">
      <dgm:prSet/>
      <dgm:spPr/>
      <dgm:t>
        <a:bodyPr/>
        <a:lstStyle/>
        <a:p>
          <a:endParaRPr lang="ru-RU"/>
        </a:p>
      </dgm:t>
    </dgm:pt>
    <dgm:pt modelId="{5546F115-A2EB-438D-B983-5DD441A6B3C3}">
      <dgm:prSet phldrT="[Текст]"/>
      <dgm:spPr/>
      <dgm:t>
        <a:bodyPr/>
        <a:lstStyle/>
        <a:p>
          <a:r>
            <a:rPr lang="ru-RU" dirty="0" smtClean="0"/>
            <a:t>Студент  оформляет проездной документ с персональной скидкой</a:t>
          </a:r>
          <a:endParaRPr lang="ru-RU" dirty="0"/>
        </a:p>
      </dgm:t>
    </dgm:pt>
    <dgm:pt modelId="{C887FCAA-7702-41FF-967B-D72658914B24}" type="parTrans" cxnId="{79F063BB-4607-4D13-8C7F-0A4F5CE6C0DA}">
      <dgm:prSet/>
      <dgm:spPr/>
      <dgm:t>
        <a:bodyPr/>
        <a:lstStyle/>
        <a:p>
          <a:endParaRPr lang="ru-RU"/>
        </a:p>
      </dgm:t>
    </dgm:pt>
    <dgm:pt modelId="{164A1CE0-AF90-4373-9D78-E09FEA751BC5}" type="sibTrans" cxnId="{79F063BB-4607-4D13-8C7F-0A4F5CE6C0DA}">
      <dgm:prSet/>
      <dgm:spPr/>
      <dgm:t>
        <a:bodyPr/>
        <a:lstStyle/>
        <a:p>
          <a:endParaRPr lang="ru-RU"/>
        </a:p>
      </dgm:t>
    </dgm:pt>
    <dgm:pt modelId="{BD80D90C-79C9-40C3-86BD-3FD45A738CF6}" type="pres">
      <dgm:prSet presAssocID="{986B29DF-3148-40FF-817B-6E96A43B1D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9AFBCB0-3601-434C-B296-6720E10536A9}" type="pres">
      <dgm:prSet presAssocID="{8732DEFB-2011-442A-B34A-940331FBABC4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1528E37-C7A2-4C77-B839-0F52A59CEA31}" type="pres">
      <dgm:prSet presAssocID="{0406E083-BD42-447C-95C3-940BB3240EE6}" presName="sibTrans" presStyleLbl="sibTrans1D1" presStyleIdx="0" presStyleCnt="5"/>
      <dgm:spPr/>
      <dgm:t>
        <a:bodyPr/>
        <a:lstStyle/>
        <a:p>
          <a:endParaRPr lang="ru-RU"/>
        </a:p>
      </dgm:t>
    </dgm:pt>
    <dgm:pt modelId="{9E66A9D2-06D5-41AB-B4C2-DEADE1807DEC}" type="pres">
      <dgm:prSet presAssocID="{0406E083-BD42-447C-95C3-940BB3240EE6}" presName="connectorText" presStyleLbl="sibTrans1D1" presStyleIdx="0" presStyleCnt="5"/>
      <dgm:spPr/>
      <dgm:t>
        <a:bodyPr/>
        <a:lstStyle/>
        <a:p>
          <a:endParaRPr lang="ru-RU"/>
        </a:p>
      </dgm:t>
    </dgm:pt>
    <dgm:pt modelId="{01D6DE4C-4B36-42D7-98DA-1EA85B94CD18}" type="pres">
      <dgm:prSet presAssocID="{7792DB41-D155-44AA-942F-124EBD8AF1B2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410E444-9749-4515-AE74-165552670FF1}" type="pres">
      <dgm:prSet presAssocID="{68F6451C-E8C4-4457-BDC4-F50CF040C0AF}" presName="sibTrans" presStyleLbl="sibTrans1D1" presStyleIdx="1" presStyleCnt="5"/>
      <dgm:spPr/>
      <dgm:t>
        <a:bodyPr/>
        <a:lstStyle/>
        <a:p>
          <a:endParaRPr lang="ru-RU"/>
        </a:p>
      </dgm:t>
    </dgm:pt>
    <dgm:pt modelId="{7A01038C-DCD3-4CC8-9D76-8785A2DA3E43}" type="pres">
      <dgm:prSet presAssocID="{68F6451C-E8C4-4457-BDC4-F50CF040C0AF}" presName="connectorText" presStyleLbl="sibTrans1D1" presStyleIdx="1" presStyleCnt="5"/>
      <dgm:spPr/>
      <dgm:t>
        <a:bodyPr/>
        <a:lstStyle/>
        <a:p>
          <a:endParaRPr lang="ru-RU"/>
        </a:p>
      </dgm:t>
    </dgm:pt>
    <dgm:pt modelId="{C5C0ED97-6943-464C-9767-C34263748B41}" type="pres">
      <dgm:prSet presAssocID="{3D6235CB-0FA2-450B-82A0-EED0CACFDE27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2E3C0E-3332-4513-B9C0-ED7AF23595E9}" type="pres">
      <dgm:prSet presAssocID="{F4390F56-7CEC-442F-B3B8-3A60F510C190}" presName="sibTrans" presStyleLbl="sibTrans1D1" presStyleIdx="2" presStyleCnt="5"/>
      <dgm:spPr/>
      <dgm:t>
        <a:bodyPr/>
        <a:lstStyle/>
        <a:p>
          <a:endParaRPr lang="ru-RU"/>
        </a:p>
      </dgm:t>
    </dgm:pt>
    <dgm:pt modelId="{73190BF6-3946-49C3-9B78-983EDD728F01}" type="pres">
      <dgm:prSet presAssocID="{F4390F56-7CEC-442F-B3B8-3A60F510C190}" presName="connectorText" presStyleLbl="sibTrans1D1" presStyleIdx="2" presStyleCnt="5"/>
      <dgm:spPr/>
      <dgm:t>
        <a:bodyPr/>
        <a:lstStyle/>
        <a:p>
          <a:endParaRPr lang="ru-RU"/>
        </a:p>
      </dgm:t>
    </dgm:pt>
    <dgm:pt modelId="{5BE119EE-496A-4E98-8DEA-4D74EA4E19E5}" type="pres">
      <dgm:prSet presAssocID="{B0B459F6-730C-4ACB-8B38-6C140D3CDD9E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01ACDA9-694A-449C-9038-6A7E106410B1}" type="pres">
      <dgm:prSet presAssocID="{E29491B7-E048-48E5-957E-50A75001448B}" presName="sibTrans" presStyleLbl="sibTrans1D1" presStyleIdx="3" presStyleCnt="5"/>
      <dgm:spPr/>
      <dgm:t>
        <a:bodyPr/>
        <a:lstStyle/>
        <a:p>
          <a:endParaRPr lang="ru-RU"/>
        </a:p>
      </dgm:t>
    </dgm:pt>
    <dgm:pt modelId="{45FB0939-C987-42B1-9E39-322C037668F0}" type="pres">
      <dgm:prSet presAssocID="{E29491B7-E048-48E5-957E-50A75001448B}" presName="connectorText" presStyleLbl="sibTrans1D1" presStyleIdx="3" presStyleCnt="5"/>
      <dgm:spPr/>
      <dgm:t>
        <a:bodyPr/>
        <a:lstStyle/>
        <a:p>
          <a:endParaRPr lang="ru-RU"/>
        </a:p>
      </dgm:t>
    </dgm:pt>
    <dgm:pt modelId="{9AF3B019-7E00-4D5D-BD59-569E208279BB}" type="pres">
      <dgm:prSet presAssocID="{18318A17-8DC1-44B1-92F1-479B268C22B3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187E08-11D0-4C0E-85A6-0C3974263C77}" type="pres">
      <dgm:prSet presAssocID="{697A3E01-F74F-45EE-9284-9D935C1496F0}" presName="sibTrans" presStyleLbl="sibTrans1D1" presStyleIdx="4" presStyleCnt="5"/>
      <dgm:spPr/>
      <dgm:t>
        <a:bodyPr/>
        <a:lstStyle/>
        <a:p>
          <a:endParaRPr lang="ru-RU"/>
        </a:p>
      </dgm:t>
    </dgm:pt>
    <dgm:pt modelId="{6CC1E26C-5DA4-4BB2-A44F-7CA2AC478F05}" type="pres">
      <dgm:prSet presAssocID="{697A3E01-F74F-45EE-9284-9D935C1496F0}" presName="connectorText" presStyleLbl="sibTrans1D1" presStyleIdx="4" presStyleCnt="5"/>
      <dgm:spPr/>
      <dgm:t>
        <a:bodyPr/>
        <a:lstStyle/>
        <a:p>
          <a:endParaRPr lang="ru-RU"/>
        </a:p>
      </dgm:t>
    </dgm:pt>
    <dgm:pt modelId="{8E93C08B-A8D4-4899-A9CC-F410A54E6882}" type="pres">
      <dgm:prSet presAssocID="{5546F115-A2EB-438D-B983-5DD441A6B3C3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19E5EB-35B3-4730-8223-56A6324F5285}" type="presOf" srcId="{E29491B7-E048-48E5-957E-50A75001448B}" destId="{201ACDA9-694A-449C-9038-6A7E106410B1}" srcOrd="0" destOrd="0" presId="urn:microsoft.com/office/officeart/2005/8/layout/bProcess3"/>
    <dgm:cxn modelId="{DC8C686D-4434-4C4D-939B-EEB1158C21B7}" srcId="{986B29DF-3148-40FF-817B-6E96A43B1DD8}" destId="{18318A17-8DC1-44B1-92F1-479B268C22B3}" srcOrd="4" destOrd="0" parTransId="{5086A031-BAC5-4113-B474-581612142059}" sibTransId="{697A3E01-F74F-45EE-9284-9D935C1496F0}"/>
    <dgm:cxn modelId="{D6756204-9BC8-4F71-98EC-D3CCCEBF8E5E}" type="presOf" srcId="{697A3E01-F74F-45EE-9284-9D935C1496F0}" destId="{6CC1E26C-5DA4-4BB2-A44F-7CA2AC478F05}" srcOrd="1" destOrd="0" presId="urn:microsoft.com/office/officeart/2005/8/layout/bProcess3"/>
    <dgm:cxn modelId="{0149B45B-D17F-4CB7-8AD0-E4BE83987A7B}" type="presOf" srcId="{B0B459F6-730C-4ACB-8B38-6C140D3CDD9E}" destId="{5BE119EE-496A-4E98-8DEA-4D74EA4E19E5}" srcOrd="0" destOrd="0" presId="urn:microsoft.com/office/officeart/2005/8/layout/bProcess3"/>
    <dgm:cxn modelId="{15158E0B-8A8B-45FE-BAE2-749AF0574235}" type="presOf" srcId="{986B29DF-3148-40FF-817B-6E96A43B1DD8}" destId="{BD80D90C-79C9-40C3-86BD-3FD45A738CF6}" srcOrd="0" destOrd="0" presId="urn:microsoft.com/office/officeart/2005/8/layout/bProcess3"/>
    <dgm:cxn modelId="{0A97D105-F703-4848-8567-3FC892C5253E}" type="presOf" srcId="{68F6451C-E8C4-4457-BDC4-F50CF040C0AF}" destId="{7A01038C-DCD3-4CC8-9D76-8785A2DA3E43}" srcOrd="1" destOrd="0" presId="urn:microsoft.com/office/officeart/2005/8/layout/bProcess3"/>
    <dgm:cxn modelId="{F0496F3C-8814-4E0D-B72E-E111E73381F1}" type="presOf" srcId="{F4390F56-7CEC-442F-B3B8-3A60F510C190}" destId="{73190BF6-3946-49C3-9B78-983EDD728F01}" srcOrd="1" destOrd="0" presId="urn:microsoft.com/office/officeart/2005/8/layout/bProcess3"/>
    <dgm:cxn modelId="{136C5ABC-C269-42C8-86FE-C48792CFFEA1}" srcId="{986B29DF-3148-40FF-817B-6E96A43B1DD8}" destId="{B0B459F6-730C-4ACB-8B38-6C140D3CDD9E}" srcOrd="3" destOrd="0" parTransId="{01CF9868-F519-41F5-AB50-A4402ED61206}" sibTransId="{E29491B7-E048-48E5-957E-50A75001448B}"/>
    <dgm:cxn modelId="{80575FFC-9190-4043-8632-3E3E9038879B}" type="presOf" srcId="{18318A17-8DC1-44B1-92F1-479B268C22B3}" destId="{9AF3B019-7E00-4D5D-BD59-569E208279BB}" srcOrd="0" destOrd="0" presId="urn:microsoft.com/office/officeart/2005/8/layout/bProcess3"/>
    <dgm:cxn modelId="{BFAFB5AB-4A4B-4184-8DDC-72EC3F88EBC1}" type="presOf" srcId="{F4390F56-7CEC-442F-B3B8-3A60F510C190}" destId="{EE2E3C0E-3332-4513-B9C0-ED7AF23595E9}" srcOrd="0" destOrd="0" presId="urn:microsoft.com/office/officeart/2005/8/layout/bProcess3"/>
    <dgm:cxn modelId="{B15B71B8-DDD8-4F91-9AC3-EE52718EF973}" type="presOf" srcId="{697A3E01-F74F-45EE-9284-9D935C1496F0}" destId="{79187E08-11D0-4C0E-85A6-0C3974263C77}" srcOrd="0" destOrd="0" presId="urn:microsoft.com/office/officeart/2005/8/layout/bProcess3"/>
    <dgm:cxn modelId="{979E5BAA-7BB7-4ACA-914B-05BDD7F423A7}" type="presOf" srcId="{5546F115-A2EB-438D-B983-5DD441A6B3C3}" destId="{8E93C08B-A8D4-4899-A9CC-F410A54E6882}" srcOrd="0" destOrd="0" presId="urn:microsoft.com/office/officeart/2005/8/layout/bProcess3"/>
    <dgm:cxn modelId="{79F063BB-4607-4D13-8C7F-0A4F5CE6C0DA}" srcId="{986B29DF-3148-40FF-817B-6E96A43B1DD8}" destId="{5546F115-A2EB-438D-B983-5DD441A6B3C3}" srcOrd="5" destOrd="0" parTransId="{C887FCAA-7702-41FF-967B-D72658914B24}" sibTransId="{164A1CE0-AF90-4373-9D78-E09FEA751BC5}"/>
    <dgm:cxn modelId="{8CC87355-32C7-4343-8C6E-8352D2F50B58}" type="presOf" srcId="{0406E083-BD42-447C-95C3-940BB3240EE6}" destId="{9E66A9D2-06D5-41AB-B4C2-DEADE1807DEC}" srcOrd="1" destOrd="0" presId="urn:microsoft.com/office/officeart/2005/8/layout/bProcess3"/>
    <dgm:cxn modelId="{05BF4110-3168-494F-9431-1ADB0A9F1E4C}" srcId="{986B29DF-3148-40FF-817B-6E96A43B1DD8}" destId="{7792DB41-D155-44AA-942F-124EBD8AF1B2}" srcOrd="1" destOrd="0" parTransId="{F2D4EF02-3E62-48E7-8C4E-2A5975F414E6}" sibTransId="{68F6451C-E8C4-4457-BDC4-F50CF040C0AF}"/>
    <dgm:cxn modelId="{5F58674B-C54D-4652-8EA3-B7B884C64775}" srcId="{986B29DF-3148-40FF-817B-6E96A43B1DD8}" destId="{8732DEFB-2011-442A-B34A-940331FBABC4}" srcOrd="0" destOrd="0" parTransId="{ED1547D5-9612-4422-8985-13841B863583}" sibTransId="{0406E083-BD42-447C-95C3-940BB3240EE6}"/>
    <dgm:cxn modelId="{0C57876E-C50E-4796-A0B5-F06B1BB2EBBB}" type="presOf" srcId="{68F6451C-E8C4-4457-BDC4-F50CF040C0AF}" destId="{1410E444-9749-4515-AE74-165552670FF1}" srcOrd="0" destOrd="0" presId="urn:microsoft.com/office/officeart/2005/8/layout/bProcess3"/>
    <dgm:cxn modelId="{330C3A26-1442-449D-85CF-EBAAE736CC18}" srcId="{986B29DF-3148-40FF-817B-6E96A43B1DD8}" destId="{3D6235CB-0FA2-450B-82A0-EED0CACFDE27}" srcOrd="2" destOrd="0" parTransId="{39C7C195-9A77-475B-8682-9C091F49D8B6}" sibTransId="{F4390F56-7CEC-442F-B3B8-3A60F510C190}"/>
    <dgm:cxn modelId="{30F34FFA-A92F-4A3D-9BD0-D773489F1468}" type="presOf" srcId="{3D6235CB-0FA2-450B-82A0-EED0CACFDE27}" destId="{C5C0ED97-6943-464C-9767-C34263748B41}" srcOrd="0" destOrd="0" presId="urn:microsoft.com/office/officeart/2005/8/layout/bProcess3"/>
    <dgm:cxn modelId="{C4CB0245-6321-439E-AF8E-E6FA70D1AE84}" type="presOf" srcId="{8732DEFB-2011-442A-B34A-940331FBABC4}" destId="{29AFBCB0-3601-434C-B296-6720E10536A9}" srcOrd="0" destOrd="0" presId="urn:microsoft.com/office/officeart/2005/8/layout/bProcess3"/>
    <dgm:cxn modelId="{185D596B-56F7-4C53-A9A1-AE2FF30B379F}" type="presOf" srcId="{0406E083-BD42-447C-95C3-940BB3240EE6}" destId="{51528E37-C7A2-4C77-B839-0F52A59CEA31}" srcOrd="0" destOrd="0" presId="urn:microsoft.com/office/officeart/2005/8/layout/bProcess3"/>
    <dgm:cxn modelId="{C94549BA-73B9-4FCB-AD9B-79F09963D479}" type="presOf" srcId="{E29491B7-E048-48E5-957E-50A75001448B}" destId="{45FB0939-C987-42B1-9E39-322C037668F0}" srcOrd="1" destOrd="0" presId="urn:microsoft.com/office/officeart/2005/8/layout/bProcess3"/>
    <dgm:cxn modelId="{D56F4685-A190-4512-BDC6-56D2C8DA06EA}" type="presOf" srcId="{7792DB41-D155-44AA-942F-124EBD8AF1B2}" destId="{01D6DE4C-4B36-42D7-98DA-1EA85B94CD18}" srcOrd="0" destOrd="0" presId="urn:microsoft.com/office/officeart/2005/8/layout/bProcess3"/>
    <dgm:cxn modelId="{27A3EBEF-717C-408C-ACE2-2306BB3766E0}" type="presParOf" srcId="{BD80D90C-79C9-40C3-86BD-3FD45A738CF6}" destId="{29AFBCB0-3601-434C-B296-6720E10536A9}" srcOrd="0" destOrd="0" presId="urn:microsoft.com/office/officeart/2005/8/layout/bProcess3"/>
    <dgm:cxn modelId="{2FCCD7C0-BEC9-4B63-8290-34410092549C}" type="presParOf" srcId="{BD80D90C-79C9-40C3-86BD-3FD45A738CF6}" destId="{51528E37-C7A2-4C77-B839-0F52A59CEA31}" srcOrd="1" destOrd="0" presId="urn:microsoft.com/office/officeart/2005/8/layout/bProcess3"/>
    <dgm:cxn modelId="{1BEECAE2-DFB4-4212-85C6-4E4AC9204A62}" type="presParOf" srcId="{51528E37-C7A2-4C77-B839-0F52A59CEA31}" destId="{9E66A9D2-06D5-41AB-B4C2-DEADE1807DEC}" srcOrd="0" destOrd="0" presId="urn:microsoft.com/office/officeart/2005/8/layout/bProcess3"/>
    <dgm:cxn modelId="{E2991FB6-618B-47AA-B009-943C60DE76B3}" type="presParOf" srcId="{BD80D90C-79C9-40C3-86BD-3FD45A738CF6}" destId="{01D6DE4C-4B36-42D7-98DA-1EA85B94CD18}" srcOrd="2" destOrd="0" presId="urn:microsoft.com/office/officeart/2005/8/layout/bProcess3"/>
    <dgm:cxn modelId="{84C24C31-8258-4456-A297-677593265CFE}" type="presParOf" srcId="{BD80D90C-79C9-40C3-86BD-3FD45A738CF6}" destId="{1410E444-9749-4515-AE74-165552670FF1}" srcOrd="3" destOrd="0" presId="urn:microsoft.com/office/officeart/2005/8/layout/bProcess3"/>
    <dgm:cxn modelId="{546E698B-19B8-4954-9A6B-53D838EE35FA}" type="presParOf" srcId="{1410E444-9749-4515-AE74-165552670FF1}" destId="{7A01038C-DCD3-4CC8-9D76-8785A2DA3E43}" srcOrd="0" destOrd="0" presId="urn:microsoft.com/office/officeart/2005/8/layout/bProcess3"/>
    <dgm:cxn modelId="{F45CAFE5-AC34-4A92-9CAA-C1AAB0E5276C}" type="presParOf" srcId="{BD80D90C-79C9-40C3-86BD-3FD45A738CF6}" destId="{C5C0ED97-6943-464C-9767-C34263748B41}" srcOrd="4" destOrd="0" presId="urn:microsoft.com/office/officeart/2005/8/layout/bProcess3"/>
    <dgm:cxn modelId="{C14239D8-B0DC-4604-81C9-DBA7B2A33793}" type="presParOf" srcId="{BD80D90C-79C9-40C3-86BD-3FD45A738CF6}" destId="{EE2E3C0E-3332-4513-B9C0-ED7AF23595E9}" srcOrd="5" destOrd="0" presId="urn:microsoft.com/office/officeart/2005/8/layout/bProcess3"/>
    <dgm:cxn modelId="{15A88EE0-B8CD-4806-9046-DAD119931CAE}" type="presParOf" srcId="{EE2E3C0E-3332-4513-B9C0-ED7AF23595E9}" destId="{73190BF6-3946-49C3-9B78-983EDD728F01}" srcOrd="0" destOrd="0" presId="urn:microsoft.com/office/officeart/2005/8/layout/bProcess3"/>
    <dgm:cxn modelId="{5A395194-0C46-4CFF-AA19-348646C811CC}" type="presParOf" srcId="{BD80D90C-79C9-40C3-86BD-3FD45A738CF6}" destId="{5BE119EE-496A-4E98-8DEA-4D74EA4E19E5}" srcOrd="6" destOrd="0" presId="urn:microsoft.com/office/officeart/2005/8/layout/bProcess3"/>
    <dgm:cxn modelId="{261DCF7E-8A02-4248-8521-8776C324AB6A}" type="presParOf" srcId="{BD80D90C-79C9-40C3-86BD-3FD45A738CF6}" destId="{201ACDA9-694A-449C-9038-6A7E106410B1}" srcOrd="7" destOrd="0" presId="urn:microsoft.com/office/officeart/2005/8/layout/bProcess3"/>
    <dgm:cxn modelId="{7F542D9B-A3AD-4BF6-A171-3803E1F26F09}" type="presParOf" srcId="{201ACDA9-694A-449C-9038-6A7E106410B1}" destId="{45FB0939-C987-42B1-9E39-322C037668F0}" srcOrd="0" destOrd="0" presId="urn:microsoft.com/office/officeart/2005/8/layout/bProcess3"/>
    <dgm:cxn modelId="{C0B75111-45B6-4556-A89C-618F2656EADC}" type="presParOf" srcId="{BD80D90C-79C9-40C3-86BD-3FD45A738CF6}" destId="{9AF3B019-7E00-4D5D-BD59-569E208279BB}" srcOrd="8" destOrd="0" presId="urn:microsoft.com/office/officeart/2005/8/layout/bProcess3"/>
    <dgm:cxn modelId="{0CCB6117-E703-4323-BC92-D884E86D6CD0}" type="presParOf" srcId="{BD80D90C-79C9-40C3-86BD-3FD45A738CF6}" destId="{79187E08-11D0-4C0E-85A6-0C3974263C77}" srcOrd="9" destOrd="0" presId="urn:microsoft.com/office/officeart/2005/8/layout/bProcess3"/>
    <dgm:cxn modelId="{24384FBE-D148-43D8-832C-253ECD28063F}" type="presParOf" srcId="{79187E08-11D0-4C0E-85A6-0C3974263C77}" destId="{6CC1E26C-5DA4-4BB2-A44F-7CA2AC478F05}" srcOrd="0" destOrd="0" presId="urn:microsoft.com/office/officeart/2005/8/layout/bProcess3"/>
    <dgm:cxn modelId="{AB0045D5-CA35-4CC0-ACA9-6FBBAA5519DF}" type="presParOf" srcId="{BD80D90C-79C9-40C3-86BD-3FD45A738CF6}" destId="{8E93C08B-A8D4-4899-A9CC-F410A54E6882}" srcOrd="10" destOrd="0" presId="urn:microsoft.com/office/officeart/2005/8/layout/bProcess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E949995-0E50-4BBA-A68F-8B3FD4EC0ECE}" type="datetimeFigureOut">
              <a:rPr lang="ru-RU" smtClean="0"/>
              <a:pPr/>
              <a:t>27.06.2016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A6B49D-1EBC-43D1-9F7A-ED9BC40C373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5631731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CA6B49D-1EBC-43D1-9F7A-ED9BC40C3739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582718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F221B5-647E-4A3B-A3C9-1FA811E5E62E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C822C-A52E-48E9-8238-EFDF0B2F8D7D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464822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B0E08B-07A1-4E12-8768-F1E0ECF9F169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6DEEFD-42EC-4BE4-99E7-28F1EECBD328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30613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6D1FD2-6B18-4980-A9DE-FFA231A024E1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98D4E4-504C-4B18-B258-6DD3C59A6793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12810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C9ADFD-3AE8-486A-A690-91270AA41A3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29566B-06CB-4644-B734-D31650A48151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5037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40ECA4-41B1-4E14-8E51-8CBD2E00DD57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93A9D2-9F8D-4B16-B40D-B2C3336BBA92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787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9D5D22-502C-4FCB-A2B7-D9178F25C3F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262646-29BC-4DC1-9FCF-8CBBBAD1EDFA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41984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68CA2-C172-4293-A720-7E55C3591330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2E611F-654C-4D54-9321-3A86E9CE04B9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52378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F368C2-60F7-40BD-9B17-B7D0A5237E05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32C1A-0259-435B-A890-27B789473915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70436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1D0029-A094-4284-AE42-EFB117F6F40B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AE941-36B2-4476-8A27-B710FA65B40E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41663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29330C-6DE0-4D82-9F09-12896B120278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B27479-2872-42FA-946D-ED7241E10D2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05512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D0C407-35D9-4C19-9A0B-4457C1F07DDD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A8C1AF5-05CD-436A-A029-EABCB4AA6D96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202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FD757FBE-5700-48A2-99D5-AC5DD5C1D293}" type="datetimeFigureOut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27.06.2016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6AC6206-CE57-422B-831E-14CF1E2D7D77}" type="slidenum">
              <a:rPr lang="ru-RU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57488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\\fpc.org.rzd\dfs\usr\folderredirections\OGolovan\Desktop\Fotolia_44978508_Subscription_Monthl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4704"/>
            <a:ext cx="9144000" cy="5197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\\fpc.org.rzd\dfs\usr\folderredirections\OGolovan\Desktop\Безымянный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145" y="5816863"/>
            <a:ext cx="9155194" cy="7084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827584" y="5813215"/>
            <a:ext cx="576064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Привилегии для студентов в рамках программы лояльности «РЖД Бонус» 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43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7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52928" cy="576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2400"/>
              </a:lnSpc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Специальный проект для студентов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1174100"/>
            <a:ext cx="8280920" cy="33547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 декабря 2015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года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АО «ФПК» в рамках программы лояльности подписано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соглашение с Российским Союзом ректоров и Общероссийским профсоюзом образования</a:t>
            </a:r>
          </a:p>
          <a:p>
            <a:endParaRPr lang="ru-RU" sz="1600" b="1" dirty="0" smtClean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Цель проекта</a:t>
            </a:r>
            <a:r>
              <a:rPr lang="ru-RU" sz="1600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– формирование специального предложения для студентов ВУЗов РФ в сфере пассажирских перевозок поездами дальнего следования в рамках программы лояльности «РЖД Бонус» 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Предложение заключается в предоставлении скидки студентам в размере </a:t>
            </a:r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</a:t>
            </a:r>
            <a:r>
              <a:rPr lang="ru-RU" sz="16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%</a:t>
            </a:r>
            <a:r>
              <a:rPr lang="ru-RU" sz="1600" dirty="0">
                <a:solidFill>
                  <a:srgbClr val="003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проезд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купейных вагонах (верхняя и нижняя полка) в поездах формирования Федеральной пассажирской компании во внутригосударственном сообщении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755576" y="4971337"/>
            <a:ext cx="489654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Скидка действует весь год!!!</a:t>
            </a:r>
          </a:p>
        </p:txBody>
      </p:sp>
      <p:pic>
        <p:nvPicPr>
          <p:cNvPr id="1026" name="Picture 2" descr="http://leicesterdogtraining.co.uk/wp-content/uploads/2012/11/Special-Offers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4005064"/>
            <a:ext cx="2818808" cy="1909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34537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7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52928" cy="576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2400"/>
              </a:lnSpc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Условия перевозки для студентов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67544" y="1556792"/>
            <a:ext cx="4320480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Скидка предоставляется </a:t>
            </a:r>
            <a:r>
              <a:rPr lang="ru-RU" sz="1600" b="1" dirty="0" smtClean="0">
                <a:solidFill>
                  <a:srgbClr val="003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 вагоны «Купе»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Федеральной пассажирской компании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Скидка предоставляется </a:t>
            </a:r>
          </a:p>
          <a:p>
            <a:r>
              <a:rPr lang="ru-RU" sz="1600" b="1" dirty="0" smtClean="0">
                <a:solidFill>
                  <a:srgbClr val="003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 </a:t>
            </a:r>
            <a:r>
              <a:rPr lang="ru-RU" sz="1600" b="1" dirty="0">
                <a:solidFill>
                  <a:srgbClr val="003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верхнюю и нижнюю </a:t>
            </a:r>
            <a:r>
              <a:rPr lang="ru-RU" sz="1600" b="1" dirty="0" smtClean="0">
                <a:solidFill>
                  <a:srgbClr val="003382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полку</a:t>
            </a:r>
          </a:p>
          <a:p>
            <a:endParaRPr lang="ru-RU" sz="1600" b="1" dirty="0">
              <a:solidFill>
                <a:srgbClr val="0033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600" b="1" dirty="0">
              <a:solidFill>
                <a:srgbClr val="003382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7" name="Picture 4" descr="http://f.otzyv.ru/f/11/12/93683/26058/24021419322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645024"/>
            <a:ext cx="3744416" cy="2506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148064" y="4365104"/>
            <a:ext cx="374441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Размер скидки составляет </a:t>
            </a:r>
            <a:r>
              <a:rPr lang="ru-RU" sz="28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25%</a:t>
            </a:r>
            <a:r>
              <a:rPr lang="ru-RU" sz="28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от окончательного тарифа на перевозку</a:t>
            </a:r>
          </a:p>
          <a:p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9" name="Picture 6" descr="http://ozd.rzd.ru/dbmm/images/23/121/19431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052736"/>
            <a:ext cx="3672409" cy="24482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65837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7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52928" cy="576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2400"/>
              </a:lnSpc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Условия перевозки для студентов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3" descr="\\fpc.org.rzd\dfs\usr\folderredirections\OGolovan\Desktop\11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4641" y="4706865"/>
            <a:ext cx="1981200" cy="1546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000480" y="4879814"/>
            <a:ext cx="387242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Регистрация студента в программе осуществляется самостоятельно на сайте 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rzd-bonus.ru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836520" y="5907194"/>
            <a:ext cx="809600" cy="345896"/>
          </a:xfrm>
          <a:prstGeom prst="rect">
            <a:avLst/>
          </a:prstGeom>
          <a:noFill/>
          <a:ln w="317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608700" y="999348"/>
            <a:ext cx="8283780" cy="32008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Обязательным условием предоставления скидки является участие в программе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лояльности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«РЖД Бонус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</a:t>
            </a:r>
          </a:p>
          <a:p>
            <a:endParaRPr lang="ru-RU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Программа </a:t>
            </a:r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«РЖД Бонус</a:t>
            </a: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» -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это не только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скидка на билет, но и:</a:t>
            </a:r>
          </a:p>
          <a:p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накопление баллов за поездки поездами АО «ФПК» и «Сапсан» с последующим списанием на премиальные билеты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 smtClean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скидки и специальные предложения у партнеров программы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возможность использования дополнительных сервисов, предусмотренных для участников</a:t>
            </a:r>
            <a:endParaRPr lang="ru-RU" sz="16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10003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7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52928" cy="576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2400"/>
              </a:lnSpc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Условия присвоения статуса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340474" y="4941168"/>
            <a:ext cx="854465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2438" indent="-269875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Представитель ВУЗа передает списки по мере накопления;</a:t>
            </a:r>
          </a:p>
          <a:p>
            <a:pPr marL="452438" indent="-269875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Профсоюз образования направляет списки каждый рабочий день;</a:t>
            </a:r>
          </a:p>
          <a:p>
            <a:pPr marL="452438" indent="-269875" algn="just">
              <a:buFont typeface="Wingdings" panose="05000000000000000000" pitchFamily="2" charset="2"/>
              <a:buChar char="ü"/>
            </a:pPr>
            <a:r>
              <a:rPr lang="ru-RU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Сотрудник Программы лояльности обрабатывает списки в день получения</a:t>
            </a:r>
            <a:endParaRPr lang="en-US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503988345"/>
              </p:ext>
            </p:extLst>
          </p:nvPr>
        </p:nvGraphicFramePr>
        <p:xfrm>
          <a:off x="395536" y="908720"/>
          <a:ext cx="8184232" cy="43857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104635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7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52928" cy="576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2400"/>
              </a:lnSpc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Приобретение билета со скидкой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39552" y="98072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Скидка </a:t>
            </a:r>
            <a:r>
              <a:rPr lang="ru-RU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студентам предоставляется </a:t>
            </a:r>
            <a:r>
              <a:rPr lang="ru-RU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покупке билета в </a:t>
            </a:r>
            <a:endParaRPr lang="en-US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железнодорожной кассе и на портале </a:t>
            </a:r>
            <a:r>
              <a:rPr lang="en-US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rzd.ru*</a:t>
            </a:r>
          </a:p>
        </p:txBody>
      </p:sp>
      <p:pic>
        <p:nvPicPr>
          <p:cNvPr id="6" name="Picture 2" descr="\\fpc.org.rzd\dfs\usr\folderredirections\OGolovan\Desktop\1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3627" y="2265727"/>
            <a:ext cx="1928813" cy="36115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7" name="Прямая со стрелкой 6"/>
          <p:cNvCxnSpPr/>
          <p:nvPr/>
        </p:nvCxnSpPr>
        <p:spPr>
          <a:xfrm flipV="1">
            <a:off x="6012160" y="4827819"/>
            <a:ext cx="606903" cy="1337485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835696" y="6165304"/>
            <a:ext cx="725680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*При покупке билета на портале </a:t>
            </a:r>
            <a:r>
              <a:rPr lang="en-US" sz="1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rzd.ru</a:t>
            </a:r>
            <a:r>
              <a:rPr lang="ru-RU" sz="10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0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необходимо </a:t>
            </a:r>
            <a:r>
              <a:rPr lang="ru-RU" sz="10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проставить признак «Я студент»  </a:t>
            </a:r>
            <a:endParaRPr lang="ru-RU" sz="10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734531" y="1988840"/>
            <a:ext cx="4729567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 покупке билета в железнодорожной кассе необходимо сообщить кассиру о желании приобрести билет со студенческой скидкой</a:t>
            </a:r>
            <a:endParaRPr lang="en-US" sz="16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5123" name="Picture 3" descr="\\fpc.org.rzd\dfs\usr\folderredirections\OGolovan\Desktop\111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3619839"/>
            <a:ext cx="4752528" cy="2257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162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Заголовок 7"/>
          <p:cNvSpPr>
            <a:spLocks noGrp="1"/>
          </p:cNvSpPr>
          <p:nvPr>
            <p:ph type="ctrTitle"/>
          </p:nvPr>
        </p:nvSpPr>
        <p:spPr>
          <a:xfrm>
            <a:off x="467544" y="116632"/>
            <a:ext cx="8352928" cy="576262"/>
          </a:xfr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l">
              <a:lnSpc>
                <a:spcPts val="2400"/>
              </a:lnSpc>
            </a:pPr>
            <a:r>
              <a:rPr lang="ru-RU" sz="2400" dirty="0" smtClean="0">
                <a:latin typeface="Verdana" pitchFamily="34" charset="0"/>
                <a:ea typeface="Verdana" pitchFamily="34" charset="0"/>
                <a:cs typeface="Verdana" pitchFamily="34" charset="0"/>
              </a:rPr>
              <a:t>Специальные условия перевозки для студентов</a:t>
            </a:r>
            <a:endParaRPr lang="ru-RU" sz="2400" dirty="0">
              <a:latin typeface="Verdana" pitchFamily="34" charset="0"/>
              <a:ea typeface="Verdana" pitchFamily="34" charset="0"/>
              <a:cs typeface="Verdana" pitchFamily="34" charset="0"/>
            </a:endParaRPr>
          </a:p>
        </p:txBody>
      </p:sp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7263" y="3573016"/>
            <a:ext cx="4143997" cy="27645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72696" y="1628800"/>
            <a:ext cx="4032448" cy="369332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chemeClr val="bg1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КОНТАКТЫ</a:t>
            </a:r>
            <a:endParaRPr lang="ru-RU" dirty="0">
              <a:solidFill>
                <a:schemeClr val="bg1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72696" y="1700808"/>
            <a:ext cx="4155287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u="sng" dirty="0" smtClean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u="sng" dirty="0" smtClean="0"/>
          </a:p>
          <a:p>
            <a:endParaRPr lang="ru-RU" u="sng" dirty="0"/>
          </a:p>
          <a:p>
            <a:endParaRPr lang="ru-RU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4738136" y="2051556"/>
            <a:ext cx="397095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ПРИЯТНОГО ПУТЕШЕСТВИЯ!</a:t>
            </a:r>
            <a:endParaRPr lang="ru-RU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4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30284"/>
            <a:ext cx="4319260" cy="2203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72696" y="2543993"/>
            <a:ext cx="4572000" cy="323165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Центральный офис АО «ФПК»</a:t>
            </a:r>
          </a:p>
          <a:p>
            <a:endParaRPr lang="ru-RU" sz="17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700" b="1" dirty="0" smtClean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Филимонова Дарья Владимировна</a:t>
            </a:r>
            <a:endParaRPr lang="ru-RU" sz="1700" b="1" dirty="0">
              <a:solidFill>
                <a:srgbClr val="C00000"/>
              </a:solidFill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менеджер по работе с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ВУЗами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8(495)988-10-00 </a:t>
            </a:r>
            <a:r>
              <a:rPr lang="ru-RU" sz="1700" dirty="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доб.3-55-75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700" smtClean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DFilimonova@fpc.ru</a:t>
            </a:r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endParaRPr lang="ru-RU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en-US" sz="1700" b="1" dirty="0">
                <a:solidFill>
                  <a:srgbClr val="C00000"/>
                </a:solidFill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www.rzd-bonus.ru</a:t>
            </a:r>
          </a:p>
          <a:p>
            <a:endParaRPr lang="en-U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  <a:p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Горячая линия:</a:t>
            </a:r>
            <a:r>
              <a:rPr lang="en-US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 </a:t>
            </a:r>
            <a:r>
              <a:rPr lang="ru-RU" sz="1700" dirty="0">
                <a:latin typeface="Verdana" panose="020B0604030504040204" pitchFamily="34" charset="0"/>
                <a:ea typeface="Verdana" panose="020B0604030504040204" pitchFamily="34" charset="0"/>
                <a:cs typeface="Verdana" panose="020B0604030504040204" pitchFamily="34" charset="0"/>
              </a:rPr>
              <a:t>8-800-100-1000 </a:t>
            </a:r>
            <a:endParaRPr lang="en-US" sz="1700" dirty="0">
              <a:latin typeface="Verdana" panose="020B0604030504040204" pitchFamily="34" charset="0"/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70329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3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53174</TotalTime>
  <Words>363</Words>
  <Application>Microsoft Office PowerPoint</Application>
  <PresentationFormat>Экран (4:3)</PresentationFormat>
  <Paragraphs>60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2" baseType="lpstr">
      <vt:lpstr>Arial</vt:lpstr>
      <vt:lpstr>Calibri</vt:lpstr>
      <vt:lpstr>Verdana</vt:lpstr>
      <vt:lpstr>Wingdings</vt:lpstr>
      <vt:lpstr>3_Тема Office</vt:lpstr>
      <vt:lpstr>Презентация PowerPoint</vt:lpstr>
      <vt:lpstr>Специальный проект для студентов</vt:lpstr>
      <vt:lpstr>Условия перевозки для студентов</vt:lpstr>
      <vt:lpstr>Условия перевозки для студентов</vt:lpstr>
      <vt:lpstr>Условия присвоения статуса</vt:lpstr>
      <vt:lpstr>Приобретение билета со скидкой</vt:lpstr>
      <vt:lpstr>Специальные условия перевозки для студентов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</dc:title>
  <dc:creator>Головань Ольга Юрьевна</dc:creator>
  <cp:keywords>StarOffice</cp:keywords>
  <cp:lastModifiedBy>Сергеева Наталья Петровна</cp:lastModifiedBy>
  <cp:revision>425</cp:revision>
  <cp:lastPrinted>2014-09-12T09:38:18Z</cp:lastPrinted>
  <dcterms:created xsi:type="dcterms:W3CDTF">2012-10-17T07:48:09Z</dcterms:created>
  <dcterms:modified xsi:type="dcterms:W3CDTF">2016-06-27T09:20:16Z</dcterms:modified>
</cp:coreProperties>
</file>