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68"/>
  </p:notesMasterIdLst>
  <p:sldIdLst>
    <p:sldId id="256" r:id="rId2"/>
    <p:sldId id="271" r:id="rId3"/>
    <p:sldId id="321" r:id="rId4"/>
    <p:sldId id="273" r:id="rId5"/>
    <p:sldId id="272" r:id="rId6"/>
    <p:sldId id="274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288" r:id="rId19"/>
    <p:sldId id="322" r:id="rId20"/>
    <p:sldId id="323" r:id="rId21"/>
    <p:sldId id="258" r:id="rId22"/>
    <p:sldId id="259" r:id="rId23"/>
    <p:sldId id="260" r:id="rId24"/>
    <p:sldId id="261" r:id="rId25"/>
    <p:sldId id="270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24" r:id="rId45"/>
    <p:sldId id="298" r:id="rId46"/>
    <p:sldId id="299" r:id="rId47"/>
    <p:sldId id="325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25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3E28F-D50B-403F-82CF-A2944C31E13F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4A6D-AD55-4CA3-84AF-220240642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2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13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0E65A3B-D173-4253-A87C-29396FE350ED}" type="slidenum">
              <a:rPr lang="ru-RU" smtClean="0"/>
              <a:pPr eaLnBrk="1" hangingPunct="1"/>
              <a:t>55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2E09E-1E1E-45DC-A916-1C8E7858F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2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E8A5FA-7EA9-4608-B00F-A65C06EF5B94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13CC8-0EEA-415E-9DA3-0D93DAC4C6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090;&#1077;&#1084;&#1099;-&#1072;&#1092;&#1086;&#1088;&#1080;&#1079;&#1084;&#1099;.doc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0;&#1084;&#1077;&#1088;%20&#1093;&#1088;&#1080;&#1080;%20&#1076;&#1083;&#1103;%20&#1072;&#1085;&#1072;&#1083;&#1080;&#1079;&#1072;.d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077;%202.2.doc" TargetMode="External"/><Relationship Id="rId2" Type="http://schemas.openxmlformats.org/officeDocument/2006/relationships/hyperlink" Target="&#1079;&#1072;&#1076;&#1072;&#1085;&#1080;&#1077;%202.1.doc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077;%204.doc" TargetMode="External"/><Relationship Id="rId2" Type="http://schemas.openxmlformats.org/officeDocument/2006/relationships/hyperlink" Target="&#1047;&#1072;&#1076;&#1072;&#1085;&#1080;&#1077;%203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79;&#1072;&#1076;&#1072;&#1085;&#1080;&#1077;%207.doc" TargetMode="External"/><Relationship Id="rId5" Type="http://schemas.openxmlformats.org/officeDocument/2006/relationships/hyperlink" Target="&#1079;&#1072;&#1076;&#1072;&#1085;&#1080;&#1077;%206.doc" TargetMode="External"/><Relationship Id="rId4" Type="http://schemas.openxmlformats.org/officeDocument/2006/relationships/hyperlink" Target="&#1079;&#1072;&#1076;&#1072;&#1085;&#1080;&#1077;%205.doc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&#1079;&#1072;&#1076;&#1072;&#1085;&#1080;&#1077;%209.doc" TargetMode="External"/><Relationship Id="rId2" Type="http://schemas.openxmlformats.org/officeDocument/2006/relationships/hyperlink" Target="&#1079;&#1072;&#1076;&#1072;&#1085;&#1080;&#1077;%208.doc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7;&#1094;&#1077;&#1085;&#1079;6.doc" TargetMode="External"/><Relationship Id="rId2" Type="http://schemas.openxmlformats.org/officeDocument/2006/relationships/hyperlink" Target="&#1088;&#1077;&#1094;&#1077;&#1085;&#1079;5.doc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&#1048;&#1090;&#1086;&#1075;&#1086;&#1074;&#1072;&#1103;%20&#1088;&#1077;&#1094;&#1077;&#1085;&#1079;&#1080;&#1103;.doc" TargetMode="External"/><Relationship Id="rId2" Type="http://schemas.openxmlformats.org/officeDocument/2006/relationships/hyperlink" Target="&#1055;&#1077;&#1076;&#1072;&#1075;&#1086;&#1075;&#1080;&#1095;&#1077;&#1089;&#1082;&#1072;&#1103;%20&#1088;&#1077;&#1094;&#1077;&#1085;&#1079;&#1080;&#1103;/&#1048;&#1090;&#1086;&#1075;&#1086;&#1074;&#1072;&#1103;%20&#1088;&#1077;&#1094;&#1077;&#1085;&#1079;&#1080;&#1103;.doc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196752"/>
            <a:ext cx="6172200" cy="2520280"/>
          </a:xfrm>
        </p:spPr>
        <p:txBody>
          <a:bodyPr>
            <a:normAutofit/>
          </a:bodyPr>
          <a:lstStyle/>
          <a:p>
            <a:r>
              <a:rPr lang="ru-RU" dirty="0"/>
              <a:t>Формирование коммуникативной компетенции учащихся на уроках </a:t>
            </a:r>
            <a:r>
              <a:rPr lang="ru-RU" dirty="0" smtClean="0"/>
              <a:t>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05064"/>
            <a:ext cx="6172200" cy="1728192"/>
          </a:xfrm>
        </p:spPr>
        <p:txBody>
          <a:bodyPr>
            <a:normAutofit/>
          </a:bodyPr>
          <a:lstStyle/>
          <a:p>
            <a:r>
              <a:rPr lang="ru-RU" sz="2400" dirty="0"/>
              <a:t>в аспекте подготовки к современным формам итоговой и промежуточной аттестации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68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Критерий №1 «Соответствие теме»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147248" cy="5421216"/>
          </a:xfrm>
        </p:spPr>
        <p:txBody>
          <a:bodyPr>
            <a:normAutofit/>
          </a:bodyPr>
          <a:lstStyle/>
          <a:p>
            <a:r>
              <a:rPr lang="ru-RU" dirty="0" smtClean="0"/>
              <a:t>Данный </a:t>
            </a:r>
            <a:r>
              <a:rPr lang="ru-RU" dirty="0"/>
              <a:t>критерий нацеливает на проверку содержания сочинения.</a:t>
            </a:r>
          </a:p>
          <a:p>
            <a:r>
              <a:rPr lang="ru-RU" dirty="0"/>
              <a:t>Выпускник рассуждает на предложенную тему, выбрав путь её раскрытия (например, отвечает на вопрос, поставленный в теме, или размышляет над предложенной проблемой, или строит высказывание на основе связанных с темой тезисов и т.п.).</a:t>
            </a:r>
          </a:p>
          <a:p>
            <a:r>
              <a:rPr lang="ru-RU" i="1" dirty="0"/>
              <a:t>«Незачет» ставится </a:t>
            </a:r>
            <a:r>
              <a:rPr lang="ru-RU" i="1" u="sng" dirty="0"/>
              <a:t>только</a:t>
            </a:r>
            <a:r>
              <a:rPr lang="ru-RU" i="1" dirty="0"/>
              <a:t> при условии, если сочинение </a:t>
            </a:r>
            <a:r>
              <a:rPr lang="ru-RU" i="1" u="sng" dirty="0"/>
              <a:t>не соответствует теме </a:t>
            </a:r>
            <a:r>
              <a:rPr lang="ru-RU" i="1" dirty="0"/>
              <a:t>или в нем </a:t>
            </a:r>
            <a:r>
              <a:rPr lang="ru-RU" i="1" u="sng" dirty="0"/>
              <a:t>не прослеживается </a:t>
            </a:r>
            <a:r>
              <a:rPr lang="ru-RU" i="1" dirty="0"/>
              <a:t>конкретной цели высказывания, т.е. </a:t>
            </a:r>
            <a:r>
              <a:rPr lang="ru-RU" i="1" u="sng" dirty="0"/>
              <a:t>коммуникативного замысла </a:t>
            </a:r>
            <a:r>
              <a:rPr lang="ru-RU" i="1" dirty="0"/>
              <a:t>(во всех остальных случаях выставляется «зачет»).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0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Критерий №2 «Аргументация.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Привлечение </a:t>
            </a:r>
            <a:r>
              <a:rPr lang="ru-RU" sz="2400" b="1" dirty="0">
                <a:solidFill>
                  <a:srgbClr val="C00000"/>
                </a:solidFill>
              </a:rPr>
              <a:t>литературного материала»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568952" cy="56886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Данный </a:t>
            </a:r>
            <a:r>
              <a:rPr lang="ru-RU" dirty="0"/>
              <a:t>критерий нацеливает на проверку умения использовать литературный материал для построения рассуждения на предложенную тему и для аргументации  своей позиции.</a:t>
            </a:r>
          </a:p>
          <a:p>
            <a:r>
              <a:rPr lang="ru-RU" dirty="0"/>
              <a:t>Выпускник строит рассуждение, привлекая для аргументации </a:t>
            </a:r>
            <a:r>
              <a:rPr lang="ru-RU" u="sng" dirty="0"/>
              <a:t>не менее одного произведения</a:t>
            </a:r>
            <a:r>
              <a:rPr lang="ru-RU" dirty="0"/>
              <a:t> отечественной или мировой литературы, избирая </a:t>
            </a:r>
            <a:r>
              <a:rPr lang="ru-RU" u="sng" dirty="0"/>
              <a:t>свой путь использования </a:t>
            </a:r>
            <a:r>
              <a:rPr lang="ru-RU" dirty="0"/>
              <a:t>литературного материала; показывает разный уровень осмысления литературного материала: от элементов смыслового анализа (например, тематика, проблематика, сюжет, характеры и т.п.) до комплексного анализа художественного текста в единстве формы и содержания и его интерпретации в аспекте выбранной темы.</a:t>
            </a:r>
          </a:p>
          <a:p>
            <a:r>
              <a:rPr lang="ru-RU" i="1" dirty="0"/>
              <a:t>«Незачет» ставится при условии, если сочинение написано </a:t>
            </a:r>
            <a:r>
              <a:rPr lang="ru-RU" i="1" u="sng" dirty="0"/>
              <a:t>без привлечения литературного материала</a:t>
            </a:r>
            <a:r>
              <a:rPr lang="ru-RU" i="1" dirty="0"/>
              <a:t>, или в нем существенно </a:t>
            </a:r>
            <a:r>
              <a:rPr lang="ru-RU" i="1" u="sng" dirty="0"/>
              <a:t>искажено содержание </a:t>
            </a:r>
            <a:r>
              <a:rPr lang="ru-RU" i="1" dirty="0"/>
              <a:t>произведения, или литературные произведения </a:t>
            </a:r>
            <a:r>
              <a:rPr lang="ru-RU" i="1" u="sng" dirty="0"/>
              <a:t>лишь упоминаются</a:t>
            </a:r>
            <a:r>
              <a:rPr lang="ru-RU" i="1" dirty="0"/>
              <a:t> в работе, не становясь опорой для рассуждения (во всех остальных случаях выставляется «зачет»).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47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Критерий </a:t>
            </a:r>
            <a:r>
              <a:rPr lang="ru-RU" sz="2700" b="1" dirty="0">
                <a:solidFill>
                  <a:srgbClr val="C00000"/>
                </a:solidFill>
              </a:rPr>
              <a:t>№3 «Композиция»</a:t>
            </a: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endParaRPr lang="ru-RU" sz="27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640960" cy="5709248"/>
          </a:xfrm>
        </p:spPr>
        <p:txBody>
          <a:bodyPr>
            <a:normAutofit/>
          </a:bodyPr>
          <a:lstStyle/>
          <a:p>
            <a:r>
              <a:rPr lang="ru-RU" dirty="0" smtClean="0"/>
              <a:t>Данный </a:t>
            </a:r>
            <a:r>
              <a:rPr lang="ru-RU" dirty="0"/>
              <a:t>критерий нацеливает на проверку умения логично выстраивать рассуждение на предложенную тему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Выпускник аргументирует высказанные мысли, стараясь выдерживать соотношение между тезисом и доказательствами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i="1" dirty="0"/>
              <a:t>«Незачет» ставится при условии, если </a:t>
            </a:r>
            <a:r>
              <a:rPr lang="ru-RU" i="1" u="sng" dirty="0"/>
              <a:t>грубые логические нарушения </a:t>
            </a:r>
            <a:r>
              <a:rPr lang="ru-RU" i="1" dirty="0"/>
              <a:t>мешают пониманию смысла сказанного или </a:t>
            </a:r>
            <a:r>
              <a:rPr lang="ru-RU" i="1" u="sng" dirty="0"/>
              <a:t>отсутствует </a:t>
            </a:r>
            <a:r>
              <a:rPr lang="ru-RU" i="1" u="sng" dirty="0" err="1"/>
              <a:t>тезисно</a:t>
            </a:r>
            <a:r>
              <a:rPr lang="ru-RU" i="1" u="sng" dirty="0"/>
              <a:t>-доказательная часть</a:t>
            </a:r>
            <a:r>
              <a:rPr lang="ru-RU" i="1" dirty="0"/>
              <a:t> (во всех остальных случаях выставляется «зачет»).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2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Критерий №4 «Качество речи»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568952" cy="5877272"/>
          </a:xfrm>
        </p:spPr>
        <p:txBody>
          <a:bodyPr>
            <a:normAutofit/>
          </a:bodyPr>
          <a:lstStyle/>
          <a:p>
            <a:r>
              <a:rPr lang="ru-RU" dirty="0" smtClean="0"/>
              <a:t>Данный </a:t>
            </a:r>
            <a:r>
              <a:rPr lang="ru-RU" dirty="0"/>
              <a:t>критерий нацеливает на проверку речевого оформления текста сочинения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Выпускник точно выражает мысли, используя разнообразную лексику и различные грамматические конструкции, при необходимости уместно употребляет термины, избегает речевых штампов. </a:t>
            </a:r>
            <a:endParaRPr lang="ru-RU" dirty="0" smtClean="0"/>
          </a:p>
          <a:p>
            <a:endParaRPr lang="ru-RU" dirty="0"/>
          </a:p>
          <a:p>
            <a:r>
              <a:rPr lang="ru-RU" i="1" dirty="0"/>
              <a:t>«Незачет» ставится при условии, если низкое качество речи существенно </a:t>
            </a:r>
            <a:r>
              <a:rPr lang="ru-RU" i="1" u="sng" dirty="0"/>
              <a:t>затрудняет понимание смысла сочинения</a:t>
            </a:r>
            <a:r>
              <a:rPr lang="ru-RU" i="1" dirty="0"/>
              <a:t> (во всех остальных случаях выставляется «зачет»).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12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Критерий №5 «Грамотность»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Данный </a:t>
            </a:r>
            <a:r>
              <a:rPr lang="ru-RU" sz="3200" dirty="0"/>
              <a:t>критерий позволяет оценить грамотность</a:t>
            </a:r>
            <a:r>
              <a:rPr lang="ru-RU" sz="3200" b="1" dirty="0"/>
              <a:t> </a:t>
            </a:r>
            <a:r>
              <a:rPr lang="ru-RU" sz="3200" dirty="0"/>
              <a:t>выпускника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sz="3200" i="1" dirty="0"/>
              <a:t>«Незачет» ставится, если речевые, грамматические, а также орфографические и пунктуационные ошибки, допущенные в сочинении, затрудняют чтение и понимание текста (в сумме </a:t>
            </a:r>
            <a:r>
              <a:rPr lang="ru-RU" sz="3200" i="1" u="sng" dirty="0"/>
              <a:t>более 5 ошибок на 100 слов</a:t>
            </a:r>
            <a:r>
              <a:rPr lang="ru-RU" sz="3200" i="1" dirty="0"/>
              <a:t>).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7406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96944" cy="122899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>
                <a:solidFill>
                  <a:srgbClr val="C00000"/>
                </a:solidFill>
              </a:rPr>
              <a:t>РЕКОМЕНДУЕМЫЕ </a:t>
            </a:r>
            <a:r>
              <a:rPr lang="ru-RU" sz="1800" b="1" dirty="0">
                <a:solidFill>
                  <a:srgbClr val="C00000"/>
                </a:solidFill>
              </a:rPr>
              <a:t/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критерии оценивания итогового сочинения организациями, реализующими образовательные программы высшего образования</a:t>
            </a:r>
            <a:br>
              <a:rPr lang="ru-RU" sz="1800" b="1" dirty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496944" cy="54726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Данные критерии носят рекомендательный характер. </a:t>
            </a:r>
            <a:r>
              <a:rPr lang="ru-RU" u="sng" dirty="0"/>
              <a:t>Вуз вправе разработать собственные критерии</a:t>
            </a:r>
            <a:r>
              <a:rPr lang="ru-RU" dirty="0"/>
              <a:t> оценивания итогового сочинения, в том числе на основе предложенных.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Сочинение оценивается по десяти критериям и с учетом его объема.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Критерии №1 и №2 являются основными. </a:t>
            </a:r>
            <a:r>
              <a:rPr lang="ru-RU" u="sng" dirty="0"/>
              <a:t>Если</a:t>
            </a:r>
            <a:r>
              <a:rPr lang="ru-RU" dirty="0"/>
              <a:t> при проверке сочинения </a:t>
            </a:r>
            <a:r>
              <a:rPr lang="ru-RU" u="sng" dirty="0"/>
              <a:t>по критерию №1 или № 2 поставлено 0 баллов</a:t>
            </a:r>
            <a:r>
              <a:rPr lang="ru-RU" dirty="0"/>
              <a:t>, то сочинение дальше не проверяется: по всем остальным критериям выставляется 0 баллов.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При оценке учитывается объем сочинения. Рекомендуемое количество слов – 350. </a:t>
            </a:r>
            <a:r>
              <a:rPr lang="ru-RU" u="sng" dirty="0"/>
              <a:t>Если</a:t>
            </a:r>
            <a:r>
              <a:rPr lang="ru-RU" dirty="0"/>
              <a:t> в сочинении </a:t>
            </a:r>
            <a:r>
              <a:rPr lang="ru-RU" u="sng" dirty="0"/>
              <a:t>менее 250 слов </a:t>
            </a:r>
            <a:r>
              <a:rPr lang="ru-RU" dirty="0"/>
              <a:t>(в подсчёт включаются все слова, в том числе и служебные), </a:t>
            </a:r>
            <a:r>
              <a:rPr lang="ru-RU" u="sng" dirty="0"/>
              <a:t>то такая работа считается невыполненной </a:t>
            </a:r>
            <a:r>
              <a:rPr lang="ru-RU" dirty="0"/>
              <a:t>и оценивается 0 баллов. Максимальное количество слов в сочинении не устанавливается.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05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004848"/>
              </p:ext>
            </p:extLst>
          </p:nvPr>
        </p:nvGraphicFramePr>
        <p:xfrm>
          <a:off x="179512" y="1"/>
          <a:ext cx="8856984" cy="666935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965949"/>
                <a:gridCol w="891035"/>
              </a:tblGrid>
              <a:tr h="258373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Критерии 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оценивания                                                                                                                    Баллы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75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К1. Соответствие теме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4513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в той или иной форме рассуждает на предложенную тему, выбрав убедительный путь её раскрытия (например, отвечает на вопрос, поставленный в теме, или размышляет над предложенной проблемой, или строит высказывание на основе связанных с темой тезисов и т.п.), коммуникативный замысел сочинения выражен ясно.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64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поверхностно рассуждает на предложенную тему, коммуникативный замысел сочинения прослеживается.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64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Сочинение не соответствует теме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и/или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коммуникативный замысел сочинения не прослеживается.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75"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К2. Аргументация. Привлечение литературного материала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1474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при раскрытии темы сочинения строит рассуждение на основе не менее одного произведения отечественной или мировой литературы по собственному выбору, определяя свой путь использования литературного материала; показывает разный уровень его осмысления: от элементов смыслового анализа (например, тематика, проблематика, сюжет, характеры и т.п.) до комплексного анализа художественного текста в единстве формы и содержания;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не более 1 фактической ошибки, связанной со знанием литературного материала (ошибка в написании автора и названия произведения, имен персонажей и топонимов произведения, в изложении сюжетной линии, литературных и исторических фактов и т.п.)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223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строит рассуждение с опорой на литературный материал, но  ограничивается общими высказываниями по поводу художественного произведения;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indent="1600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и/или ограничивается простым пересказом художественного произведения;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indent="1600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и/или допущены 2-4 фактические ошибки, связанные со знанием  литературного материала.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498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сочинение написано без привлечения литературного материала,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или литературные произведения лишь упоминаются в работе, не становясь опорой для рассуждения,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indent="1600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и/или сочинение содержит 5 и более фактических ошибок.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8" marR="38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088774"/>
              </p:ext>
            </p:extLst>
          </p:nvPr>
        </p:nvGraphicFramePr>
        <p:xfrm>
          <a:off x="0" y="0"/>
          <a:ext cx="9144000" cy="702239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24093"/>
                <a:gridCol w="919907"/>
              </a:tblGrid>
              <a:tr h="270316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К3. Композиция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2381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Сочинение отличается композиционной цельностью, логичностью изложения мыслей и соразмерностью частей, внутри смысловых частей нет нарушений последовательности и необоснованных повторов.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425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Сочинение отличается композиционной цельностью, его части логически связаны между собой, но внутри смысловых частей есть нарушения последовательности и необоснованные повторы,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и/или в сочинении прослеживается композиционный замысел, но есть нарушения композиционной связи между смысловыми частями,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indent="16002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и/или мысль повторяется и не развивается.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87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Грубые логические нарушения мешают пониманию смысла написанного, или отсутствует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тезисно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-доказательная часть, или аргументация не убедительна.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16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К4. Качество речи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2381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точно выражает мысли, используя разнообразную лексику и  различные грамматические конструкции, при необходимости уместно употребляет термины, избегает штампов.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20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точно выражает мысли, но его речь характеризуется бедностью словаря и однообразием грамматического строя речи.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713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Низкое качество речи существенно затрудняет понимание смысла, или сочинение написано бедным, примитивным языком, или изобилует просторечными выражениями и вульгаризмами.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316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К5. Оригинальность сочинения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6916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демонстрирует творческий, нестандартный подход к раскрытию темы (в сочинении отмечаются интересные мысли, или неожиданные и вместе с тем убедительные аргументы, или свежие наблюдения и проч.) или яркость стиля.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20">
                <a:tc>
                  <a:txBody>
                    <a:bodyPr/>
                    <a:lstStyle/>
                    <a:p>
                      <a:pPr marL="0" indent="6159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Выпускник не демонстрирует самостоятельности мышления, и/или творческого, нестандартного подхода, и/или оригинальности стиля.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1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639346"/>
              </p:ext>
            </p:extLst>
          </p:nvPr>
        </p:nvGraphicFramePr>
        <p:xfrm>
          <a:off x="179512" y="116626"/>
          <a:ext cx="8712968" cy="674136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836422"/>
                <a:gridCol w="876546"/>
              </a:tblGrid>
              <a:tr h="293103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К6. Речевые нормы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не более 2 речевых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3-4 речевые ошибки.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5 и более речевых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К7. Орфографические нормы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Орфографических ошибок нет, или допущена 1 негрубая ошибка.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2-3 орфографические ошибки.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4-5 орфографических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более 5 орфографических ошибок.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К8. Пунктуационные нормы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Пунктуационных ошибок нет, или допущена 1 негрубая ошибка.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2-3 пунктуационные ошибки.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4-5 пунктуационных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более 5 пунктуационных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К9. Грамматические нормы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не более 2 грамматических ошибок.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3-4 грамматические ошибки.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Допущено 5 и более грамматических ошибок.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К10. Фактическая точность в фоновом материале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Фактические ошибки отсутствуют.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03">
                <a:tc>
                  <a:txBody>
                    <a:bodyPr/>
                    <a:lstStyle/>
                    <a:p>
                      <a:pPr marL="457200" indent="160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Допущены фактические ошибки в фоновом материале (одна и более).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0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МАКСИМАЛЬНЫЙ БАЛЛ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16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38912"/>
              </p:ext>
            </p:extLst>
          </p:nvPr>
        </p:nvGraphicFramePr>
        <p:xfrm>
          <a:off x="179511" y="1844824"/>
          <a:ext cx="8496945" cy="18510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19185"/>
                <a:gridCol w="457554"/>
                <a:gridCol w="555844"/>
                <a:gridCol w="555844"/>
                <a:gridCol w="657523"/>
                <a:gridCol w="671078"/>
                <a:gridCol w="759200"/>
                <a:gridCol w="759200"/>
                <a:gridCol w="488057"/>
                <a:gridCol w="566011"/>
                <a:gridCol w="488057"/>
                <a:gridCol w="619392"/>
              </a:tblGrid>
              <a:tr h="1224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Отметка по десятибалльной системе оценивания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Первичный балл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0-4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5-6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7-8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9-10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11-12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13-14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15-16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7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25144"/>
            <a:ext cx="7344816" cy="1447056"/>
          </a:xfrm>
        </p:spPr>
        <p:txBody>
          <a:bodyPr>
            <a:noAutofit/>
          </a:bodyPr>
          <a:lstStyle/>
          <a:p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91621964"/>
              </p:ext>
            </p:extLst>
          </p:nvPr>
        </p:nvGraphicFramePr>
        <p:xfrm>
          <a:off x="251520" y="476672"/>
          <a:ext cx="8352928" cy="62460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1920"/>
                <a:gridCol w="4401008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Форма аттестации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Основные оцениваемые компетенции</a:t>
                      </a:r>
                      <a:endParaRPr lang="ru-RU" sz="2400" b="1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63680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400" dirty="0" smtClean="0"/>
                        <a:t>ГИА (ЕГЭ и ОГЭ)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Читать, осмысливать  и анализировать текст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24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Сопоставлять тексты или фрагменты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24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Формулировать позицию-ответ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24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Доказывать позицию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2400" dirty="0" smtClean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dirty="0" smtClean="0"/>
                        <a:t>Давать связный 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ru-RU" sz="2400" baseline="0" dirty="0" smtClean="0"/>
                        <a:t>развёрнутый ответ на вопрос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1769744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Сочинение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89705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Устный экзамен в форме публичной защиты исследования (проекта)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95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772816"/>
            <a:ext cx="6172200" cy="2448272"/>
          </a:xfrm>
        </p:spPr>
        <p:txBody>
          <a:bodyPr/>
          <a:lstStyle/>
          <a:p>
            <a:r>
              <a:rPr lang="ru-RU" dirty="0" smtClean="0"/>
              <a:t>Методические комментарии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37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620713"/>
            <a:ext cx="8301360" cy="1008087"/>
          </a:xfrm>
        </p:spPr>
        <p:txBody>
          <a:bodyPr>
            <a:normAutofit/>
          </a:bodyPr>
          <a:lstStyle/>
          <a:p>
            <a:pPr marL="53975" algn="ctr" eaLnBrk="1" hangingPunct="1"/>
            <a:r>
              <a:rPr lang="ru-RU" sz="3600" b="1" dirty="0" smtClean="0">
                <a:solidFill>
                  <a:srgbClr val="C00000"/>
                </a:solidFill>
                <a:effectLst/>
              </a:rPr>
              <a:t>ФГОС  – это переход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5004049" y="2924944"/>
            <a:ext cx="3168351" cy="12961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деятельностной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парадигме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971600" y="2924944"/>
            <a:ext cx="2808312" cy="12961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 </a:t>
            </a:r>
            <a:r>
              <a:rPr lang="ru-RU" b="1" dirty="0" err="1" smtClean="0">
                <a:solidFill>
                  <a:srgbClr val="002060"/>
                </a:solidFill>
              </a:rPr>
              <a:t>знаниевой</a:t>
            </a:r>
            <a:r>
              <a:rPr lang="ru-RU" b="1" dirty="0" smtClean="0">
                <a:solidFill>
                  <a:srgbClr val="002060"/>
                </a:solidFill>
              </a:rPr>
              <a:t> парадигмы</a:t>
            </a:r>
          </a:p>
        </p:txBody>
      </p:sp>
      <p:sp>
        <p:nvSpPr>
          <p:cNvPr id="8197" name="AutoShape 10"/>
          <p:cNvSpPr>
            <a:spLocks noChangeArrowheads="1"/>
          </p:cNvSpPr>
          <p:nvPr/>
        </p:nvSpPr>
        <p:spPr bwMode="auto">
          <a:xfrm>
            <a:off x="3859182" y="3369013"/>
            <a:ext cx="1080120" cy="433387"/>
          </a:xfrm>
          <a:prstGeom prst="rightArrow">
            <a:avLst>
              <a:gd name="adj1" fmla="val 50000"/>
              <a:gd name="adj2" fmla="val 7481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9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nimBg="1"/>
      <p:bldP spid="819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Уникальность предмета Литература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75240" cy="5277200"/>
          </a:xfrm>
        </p:spPr>
        <p:txBody>
          <a:bodyPr>
            <a:normAutofit lnSpcReduction="10000"/>
          </a:bodyPr>
          <a:lstStyle/>
          <a:p>
            <a:pPr marL="539496" indent="-457200"/>
            <a:r>
              <a:rPr lang="ru-RU" sz="2800" dirty="0"/>
              <a:t>предметом и средством обучения является </a:t>
            </a:r>
            <a:r>
              <a:rPr lang="ru-RU" sz="2800" b="1" dirty="0">
                <a:solidFill>
                  <a:srgbClr val="C00000"/>
                </a:solidFill>
              </a:rPr>
              <a:t>текст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539496" indent="-457200"/>
            <a:r>
              <a:rPr lang="ru-RU" sz="2800" dirty="0" smtClean="0"/>
              <a:t>коммуникативное </a:t>
            </a:r>
            <a:r>
              <a:rPr lang="ru-RU" sz="2800" dirty="0"/>
              <a:t>пространство урока литературы представляет собой </a:t>
            </a:r>
            <a:r>
              <a:rPr lang="ru-RU" sz="2800" b="1" dirty="0">
                <a:solidFill>
                  <a:srgbClr val="C00000"/>
                </a:solidFill>
              </a:rPr>
              <a:t>диалог</a:t>
            </a:r>
            <a:r>
              <a:rPr lang="ru-RU" sz="2800" dirty="0"/>
              <a:t> разных видов: </a:t>
            </a:r>
            <a:r>
              <a:rPr lang="ru-RU" sz="2800" dirty="0" smtClean="0"/>
              <a:t>автора </a:t>
            </a:r>
            <a:r>
              <a:rPr lang="ru-RU" sz="2800" dirty="0"/>
              <a:t>текста литературного произведения и ученика-читателя; автора текста учебника и ученика-читателя; ученика-учителя; </a:t>
            </a:r>
            <a:r>
              <a:rPr lang="ru-RU" sz="2800" dirty="0" smtClean="0"/>
              <a:t>ученика-ученика </a:t>
            </a:r>
            <a:r>
              <a:rPr lang="ru-RU" sz="2800" dirty="0"/>
              <a:t>и т.д.</a:t>
            </a:r>
          </a:p>
          <a:p>
            <a:pPr marL="539496" indent="-457200">
              <a:defRPr/>
            </a:pPr>
            <a:r>
              <a:rPr lang="ru-RU" sz="2800" dirty="0"/>
              <a:t>осваивается в ходе осуществления всех видов </a:t>
            </a:r>
            <a:r>
              <a:rPr lang="ru-RU" sz="2800" b="1" dirty="0">
                <a:solidFill>
                  <a:srgbClr val="C00000"/>
                </a:solidFill>
              </a:rPr>
              <a:t>речевой  деятельности </a:t>
            </a:r>
            <a:r>
              <a:rPr lang="ru-RU" sz="2800" dirty="0"/>
              <a:t>(чтение, слушание, говорение, письмо) в их неразрывной взаимосвязи</a:t>
            </a:r>
          </a:p>
          <a:p>
            <a:pPr marL="539496" indent="-457200">
              <a:defRPr/>
            </a:pPr>
            <a:endParaRPr lang="ru-RU" sz="2800" dirty="0"/>
          </a:p>
          <a:p>
            <a:pPr marL="539496" indent="-457200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77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794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/>
              </a:rPr>
              <a:t>Виды речевой деятельности</a:t>
            </a:r>
          </a:p>
        </p:txBody>
      </p:sp>
      <p:graphicFrame>
        <p:nvGraphicFramePr>
          <p:cNvPr id="10283" name="Group 4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051606790"/>
              </p:ext>
            </p:extLst>
          </p:nvPr>
        </p:nvGraphicFramePr>
        <p:xfrm>
          <a:off x="301625" y="1412777"/>
          <a:ext cx="8540750" cy="424847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35188"/>
                <a:gridCol w="2063179"/>
                <a:gridCol w="2207196"/>
                <a:gridCol w="2135187"/>
              </a:tblGrid>
              <a:tr h="82706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Продуктивные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Рецептивные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926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Создание речевого высказывания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Восприятие и осмысление речевого высказывания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21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Говорение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Письмо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Слушание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Чтение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08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227887"/>
              </p:ext>
            </p:extLst>
          </p:nvPr>
        </p:nvGraphicFramePr>
        <p:xfrm>
          <a:off x="179512" y="116633"/>
          <a:ext cx="8964488" cy="6649139"/>
        </p:xfrm>
        <a:graphic>
          <a:graphicData uri="http://schemas.openxmlformats.org/drawingml/2006/table">
            <a:tbl>
              <a:tblPr firstRow="1" firstCol="1" bandRow="1"/>
              <a:tblGrid>
                <a:gridCol w="2803440"/>
                <a:gridCol w="2997111"/>
                <a:gridCol w="3163937"/>
              </a:tblGrid>
              <a:tr h="536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Речевая деятельность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Письменная речевая деятельность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830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активного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отношения субъекта деятельности к действительности, направленного на достижение сознательно поставленных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целей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связанных с созданием общественно значимых ценностей и освоением общественного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опыта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r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Arial" pitchFamily="34" charset="0"/>
                        <a:buNone/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Д.Н. </a:t>
                      </a:r>
                      <a:r>
                        <a:rPr lang="ru-RU" sz="14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Узнадзе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активно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 взаимодействие живого существа с окружающим миром, в ходе которого оно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целенаправленно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воздействует на объекты и за счет этого удовлетворяет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свои потребности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r">
                        <a:lnSpc>
                          <a:spcPct val="115000"/>
                        </a:lnSpc>
                        <a:spcAft>
                          <a:spcPts val="750"/>
                        </a:spcAft>
                        <a:buFont typeface="Arial" pitchFamily="34" charset="0"/>
                        <a:buNone/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И. Кондаков. Психологический </a:t>
                      </a:r>
                      <a:r>
                        <a:rPr lang="ru-RU" sz="14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словарь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это способ реализации общественно-коммуникативных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потребностей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человека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процессе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общения;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продуктом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речевой деятельности является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текст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(высказывание).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Н.А. </a:t>
                      </a:r>
                      <a:r>
                        <a:rPr lang="ru-RU" sz="1400" i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Ипполитова</a:t>
                      </a:r>
                      <a:r>
                        <a:rPr lang="ru-RU" sz="140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осознанный и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произвольный процесс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единицей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является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монологическое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высказывание;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контекстная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речь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большей степени осмысливается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сравнению с устной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мотивы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ее лежат в сфере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интеллектуальной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деятельности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человека.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Глухов, В. Ковшиков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ru-RU" sz="16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Алгебра речи, наиболее трудная и сложная форма намеренной и сознательной речевой деятельности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Л.С. Выготский </a:t>
                      </a:r>
                      <a:endParaRPr lang="ru-RU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«…добрые люди и не подозревают, каких трудов и времени стоит научиться читать. Я сам на это употребил восемьдесят лет и всё ещё не могу сказать, что вполне достиг цели».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И.-В. Гёте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6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89721833"/>
              </p:ext>
            </p:extLst>
          </p:nvPr>
        </p:nvGraphicFramePr>
        <p:xfrm>
          <a:off x="179512" y="0"/>
          <a:ext cx="8712968" cy="6858000"/>
        </p:xfrm>
        <a:graphic>
          <a:graphicData uri="http://schemas.openxmlformats.org/drawingml/2006/table">
            <a:tbl>
              <a:tblPr firstRow="1" firstCol="1" bandRow="1"/>
              <a:tblGrid>
                <a:gridCol w="2978792"/>
                <a:gridCol w="5734176"/>
              </a:tblGrid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Этап речевой деятельности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Коммуникативно- речевые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умения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02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Ориентировочный этап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определять  (осмысливать) объем содержания и границы темы сочинения;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подчинять свое  сочинение основной мысли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626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Этап планирования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собирать материал для сочинения;</a:t>
                      </a:r>
                    </a:p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систематизировать собранный материал, приводить его в порядок, т.е. отбирать нужное и определять последовательность его расположения в сочинении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41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Исполнительский этап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строить сочинения разных видов (повествования, описания, рассуждения);</a:t>
                      </a:r>
                    </a:p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выражать свои мысли точно, правильно с точки зрения литературных норм и по возможности ярко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25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Этап контроля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8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написанное</a:t>
                      </a: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18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Экспозиторное</a:t>
            </a:r>
            <a:r>
              <a:rPr lang="ru-RU" dirty="0" smtClean="0"/>
              <a:t> эссе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1747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Примерная схема написания эссе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19256" cy="51125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>
                <a:hlinkClick r:id="rId2" action="ppaction://hlinkfile"/>
              </a:rPr>
              <a:t>Сведения об авторе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Аспекты рассмотрения проблемы</a:t>
            </a:r>
          </a:p>
          <a:p>
            <a:pPr marL="0" indent="0">
              <a:buNone/>
            </a:pPr>
            <a:r>
              <a:rPr lang="ru-RU" dirty="0"/>
              <a:t>3. Доводы в защиту афоризма</a:t>
            </a:r>
          </a:p>
          <a:p>
            <a:pPr marL="0" indent="0">
              <a:buNone/>
            </a:pPr>
            <a:r>
              <a:rPr lang="ru-RU" dirty="0"/>
              <a:t>4. Если Вы согласны с автором афоризма, то что из этого следует?</a:t>
            </a:r>
          </a:p>
          <a:p>
            <a:pPr marL="0" indent="0">
              <a:buNone/>
            </a:pPr>
            <a:r>
              <a:rPr lang="ru-RU" dirty="0"/>
              <a:t>5. Опровержение афоризма</a:t>
            </a:r>
          </a:p>
          <a:p>
            <a:pPr marL="0" indent="0">
              <a:buNone/>
            </a:pPr>
            <a:r>
              <a:rPr lang="ru-RU" dirty="0"/>
              <a:t>6. Сфера использования афоризма</a:t>
            </a:r>
          </a:p>
          <a:p>
            <a:pPr marL="0" indent="0">
              <a:buNone/>
            </a:pPr>
            <a:r>
              <a:rPr lang="ru-RU" dirty="0"/>
              <a:t>7. Примеры из различных произведений искусств</a:t>
            </a:r>
          </a:p>
          <a:p>
            <a:pPr marL="0" indent="0">
              <a:buNone/>
            </a:pPr>
            <a:r>
              <a:rPr lang="ru-RU" dirty="0"/>
              <a:t>8. Примеры из жизни</a:t>
            </a:r>
          </a:p>
          <a:p>
            <a:pPr marL="0" indent="0">
              <a:buNone/>
            </a:pPr>
            <a:r>
              <a:rPr lang="ru-RU" dirty="0"/>
              <a:t>9. Цитаты, которые подтверждают и развивают мысль, высказанную автором.</a:t>
            </a:r>
          </a:p>
          <a:p>
            <a:pPr marL="0" indent="0">
              <a:buNone/>
            </a:pPr>
            <a:r>
              <a:rPr lang="ru-RU" dirty="0"/>
              <a:t>10. Заключение (обобщение, обращение к личному опыту)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7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143000"/>
          </a:xfrm>
        </p:spPr>
        <p:txBody>
          <a:bodyPr/>
          <a:lstStyle/>
          <a:p>
            <a:r>
              <a:rPr lang="ru-RU" b="1" dirty="0" smtClean="0"/>
              <a:t>Риторические модели изобретения текста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19256" cy="4557120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Топос</a:t>
            </a:r>
            <a:r>
              <a:rPr lang="ru-RU" sz="3600" dirty="0" smtClean="0"/>
              <a:t> «определение»</a:t>
            </a:r>
          </a:p>
          <a:p>
            <a:r>
              <a:rPr lang="ru-RU" sz="3600" dirty="0" err="1" smtClean="0"/>
              <a:t>Топос</a:t>
            </a:r>
            <a:r>
              <a:rPr lang="ru-RU" sz="3600" dirty="0" smtClean="0"/>
              <a:t> «свойства»</a:t>
            </a:r>
          </a:p>
          <a:p>
            <a:r>
              <a:rPr lang="ru-RU" sz="3600" dirty="0" err="1" smtClean="0"/>
              <a:t>Топос</a:t>
            </a:r>
            <a:r>
              <a:rPr lang="ru-RU" sz="3600" dirty="0" smtClean="0"/>
              <a:t> «род – вид»</a:t>
            </a:r>
          </a:p>
          <a:p>
            <a:r>
              <a:rPr lang="ru-RU" sz="3600" dirty="0" err="1" smtClean="0"/>
              <a:t>Топос</a:t>
            </a:r>
            <a:r>
              <a:rPr lang="ru-RU" sz="3600" dirty="0" smtClean="0"/>
              <a:t> «целое – части»</a:t>
            </a:r>
          </a:p>
          <a:p>
            <a:r>
              <a:rPr lang="ru-RU" sz="3600" dirty="0" err="1" smtClean="0"/>
              <a:t>Топос</a:t>
            </a:r>
            <a:r>
              <a:rPr lang="ru-RU" sz="3600" dirty="0" smtClean="0"/>
              <a:t> «противопоставление»</a:t>
            </a:r>
          </a:p>
          <a:p>
            <a:r>
              <a:rPr lang="ru-RU" sz="3600" dirty="0" err="1" smtClean="0"/>
              <a:t>Топос</a:t>
            </a:r>
            <a:r>
              <a:rPr lang="ru-RU" sz="3600" dirty="0" smtClean="0"/>
              <a:t> «причина – следствие»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68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Строгая  хрия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147248" cy="52772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hlinkClick r:id="rId2" action="ppaction://hlinkfile"/>
              </a:rPr>
              <a:t>М.В. Ломоносов: </a:t>
            </a:r>
            <a:r>
              <a:rPr lang="ru-RU" dirty="0"/>
              <a:t>«слово, которое изъясняет и доказывает краткую нравоучительную мысль или действие какого великого человека». </a:t>
            </a:r>
          </a:p>
          <a:p>
            <a:pPr lvl="0"/>
            <a:r>
              <a:rPr lang="ru-RU" dirty="0"/>
              <a:t>Приступ</a:t>
            </a:r>
          </a:p>
          <a:p>
            <a:pPr lvl="0"/>
            <a:r>
              <a:rPr lang="ru-RU" dirty="0" err="1"/>
              <a:t>Парафразис</a:t>
            </a:r>
            <a:endParaRPr lang="ru-RU" dirty="0"/>
          </a:p>
          <a:p>
            <a:pPr lvl="0"/>
            <a:r>
              <a:rPr lang="ru-RU" dirty="0"/>
              <a:t>Причина</a:t>
            </a:r>
          </a:p>
          <a:p>
            <a:pPr lvl="0"/>
            <a:r>
              <a:rPr lang="ru-RU" dirty="0"/>
              <a:t>Противное</a:t>
            </a:r>
          </a:p>
          <a:p>
            <a:pPr lvl="0"/>
            <a:r>
              <a:rPr lang="ru-RU" dirty="0"/>
              <a:t>Подобие</a:t>
            </a:r>
          </a:p>
          <a:p>
            <a:pPr lvl="0"/>
            <a:r>
              <a:rPr lang="ru-RU" dirty="0"/>
              <a:t>Пример</a:t>
            </a:r>
          </a:p>
          <a:p>
            <a:pPr lvl="0"/>
            <a:r>
              <a:rPr lang="ru-RU" dirty="0"/>
              <a:t>Свидетельство</a:t>
            </a:r>
          </a:p>
          <a:p>
            <a:pPr lvl="0"/>
            <a:r>
              <a:rPr lang="ru-RU" dirty="0"/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7367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Выпускное сочинение школьники перестали писать с 2009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Нынешние выпускники учились в 6 классе.</a:t>
            </a:r>
          </a:p>
          <a:p>
            <a:pPr marL="0" indent="0" algn="ctr">
              <a:buNone/>
            </a:pPr>
            <a:endParaRPr lang="ru-RU" sz="40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i="1" dirty="0" smtClean="0">
                <a:solidFill>
                  <a:srgbClr val="C00000"/>
                </a:solidFill>
              </a:rPr>
              <a:t>Выводы?</a:t>
            </a:r>
            <a:endParaRPr lang="ru-RU" sz="3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1"/>
                </a:solidFill>
              </a:rPr>
              <a:t>Специальные упражнения для развития коммуникативных умений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2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7950" y="188641"/>
            <a:ext cx="8928100" cy="7920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+mn-lt"/>
              </a:rPr>
            </a:br>
            <a:r>
              <a:rPr lang="ru-RU" sz="2700" b="1" dirty="0" smtClean="0">
                <a:solidFill>
                  <a:srgbClr val="C00000"/>
                </a:solidFill>
                <a:latin typeface="+mn-lt"/>
              </a:rPr>
              <a:t>Система коммуникативных упражнений</a:t>
            </a:r>
            <a:br>
              <a:rPr lang="ru-RU" sz="2700" b="1" dirty="0" smtClean="0">
                <a:solidFill>
                  <a:srgbClr val="C00000"/>
                </a:solidFill>
                <a:latin typeface="+mn-lt"/>
              </a:rPr>
            </a:br>
            <a:endParaRPr lang="ru-RU" sz="27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6019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836712"/>
            <a:ext cx="8856984" cy="5832648"/>
          </a:xfrm>
        </p:spPr>
        <p:txBody>
          <a:bodyPr>
            <a:normAutofit/>
          </a:bodyPr>
          <a:lstStyle/>
          <a:p>
            <a:pPr marL="0" indent="0"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Классификация речевых задач Т.А. </a:t>
            </a:r>
            <a:r>
              <a:rPr lang="ru-RU" sz="2400" b="1" dirty="0" err="1" smtClean="0">
                <a:solidFill>
                  <a:srgbClr val="FF0000"/>
                </a:solidFill>
              </a:rPr>
              <a:t>Ладыженской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pPr algn="just" eaLnBrk="1" hangingPunct="1"/>
            <a:r>
              <a:rPr lang="ru-RU" sz="2800" dirty="0" smtClean="0"/>
              <a:t>1. Задания </a:t>
            </a:r>
            <a:r>
              <a:rPr lang="ru-RU" sz="2800" b="1" u="sng" dirty="0" smtClean="0"/>
              <a:t>аналитического характера</a:t>
            </a:r>
            <a:r>
              <a:rPr lang="ru-RU" sz="2800" dirty="0" smtClean="0"/>
              <a:t> по готовому тексту</a:t>
            </a:r>
          </a:p>
          <a:p>
            <a:pPr algn="just" eaLnBrk="1" hangingPunct="1"/>
            <a:r>
              <a:rPr lang="ru-RU" sz="2800" dirty="0" smtClean="0"/>
              <a:t>2. Задания </a:t>
            </a:r>
            <a:r>
              <a:rPr lang="ru-RU" sz="2800" b="1" u="sng" dirty="0" smtClean="0"/>
              <a:t>аналитико-синтетического характера</a:t>
            </a:r>
            <a:r>
              <a:rPr lang="ru-RU" sz="2800" dirty="0" smtClean="0"/>
              <a:t> по готовому тексту</a:t>
            </a:r>
          </a:p>
          <a:p>
            <a:pPr algn="just" eaLnBrk="1" hangingPunct="1"/>
            <a:r>
              <a:rPr lang="ru-RU" sz="2800" dirty="0" smtClean="0"/>
              <a:t>3. Задание </a:t>
            </a:r>
            <a:r>
              <a:rPr lang="ru-RU" sz="2800" b="1" u="sng" dirty="0" smtClean="0"/>
              <a:t>на переработку готового текста</a:t>
            </a:r>
            <a:r>
              <a:rPr lang="ru-RU" sz="2800" dirty="0" smtClean="0"/>
              <a:t> в плане его совершенствования</a:t>
            </a:r>
          </a:p>
          <a:p>
            <a:pPr algn="just" eaLnBrk="1" hangingPunct="1"/>
            <a:r>
              <a:rPr lang="ru-RU" sz="2800" dirty="0" smtClean="0"/>
              <a:t>4. Задания </a:t>
            </a:r>
            <a:r>
              <a:rPr lang="ru-RU" sz="2800" b="1" u="sng" dirty="0" smtClean="0"/>
              <a:t>сопоставительного </a:t>
            </a:r>
            <a:r>
              <a:rPr lang="ru-RU" sz="2800" dirty="0" smtClean="0"/>
              <a:t>характера </a:t>
            </a:r>
          </a:p>
          <a:p>
            <a:pPr algn="just" eaLnBrk="1" hangingPunct="1"/>
            <a:r>
              <a:rPr lang="ru-RU" sz="2800" dirty="0" smtClean="0"/>
              <a:t>5. Задания, требующие </a:t>
            </a:r>
            <a:r>
              <a:rPr lang="ru-RU" sz="2800" b="1" u="sng" dirty="0" smtClean="0"/>
              <a:t>создания нового текста</a:t>
            </a:r>
            <a:r>
              <a:rPr lang="ru-RU" sz="2800" dirty="0" smtClean="0"/>
              <a:t> на основе данного (готового)</a:t>
            </a:r>
          </a:p>
          <a:p>
            <a:pPr algn="just" eaLnBrk="1" hangingPunct="1"/>
            <a:r>
              <a:rPr lang="ru-RU" sz="2800" dirty="0" smtClean="0"/>
              <a:t>6. Задания, требующие </a:t>
            </a:r>
            <a:r>
              <a:rPr lang="ru-RU" sz="2800" b="1" u="sng" dirty="0" smtClean="0"/>
              <a:t>создания своего текста</a:t>
            </a:r>
            <a:endParaRPr lang="ru-RU" sz="2800" dirty="0" smtClean="0"/>
          </a:p>
          <a:p>
            <a:pPr algn="just" eaLnBrk="1" hangingPunct="1"/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2629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07950" y="620713"/>
            <a:ext cx="8785225" cy="1800225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1. </a:t>
            </a:r>
            <a:r>
              <a:rPr lang="ru-RU" dirty="0" smtClean="0">
                <a:solidFill>
                  <a:srgbClr val="C00000"/>
                </a:solidFill>
              </a:rPr>
              <a:t>Задания </a:t>
            </a:r>
            <a:r>
              <a:rPr lang="ru-RU" b="1" u="sng" dirty="0" smtClean="0">
                <a:solidFill>
                  <a:srgbClr val="C00000"/>
                </a:solidFill>
              </a:rPr>
              <a:t>аналитического характера</a:t>
            </a:r>
            <a:r>
              <a:rPr lang="ru-RU" dirty="0" smtClean="0">
                <a:solidFill>
                  <a:srgbClr val="C00000"/>
                </a:solidFill>
              </a:rPr>
              <a:t> по готовому тексту</a:t>
            </a:r>
          </a:p>
        </p:txBody>
      </p:sp>
      <p:sp>
        <p:nvSpPr>
          <p:cNvPr id="870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88"/>
            <a:ext cx="8229600" cy="40544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</a:pPr>
            <a:r>
              <a:rPr lang="ru-RU" sz="4400" dirty="0" smtClean="0"/>
              <a:t>Проанализировать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4400" dirty="0" smtClean="0"/>
              <a:t>данные тексты в соответствии с критериями</a:t>
            </a:r>
          </a:p>
        </p:txBody>
      </p:sp>
    </p:spTree>
    <p:extLst>
      <p:ext uri="{BB962C8B-B14F-4D97-AF65-F5344CB8AC3E}">
        <p14:creationId xmlns:p14="http://schemas.microsoft.com/office/powerpoint/2010/main" val="17281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8517632" cy="9361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b="1" dirty="0" smtClean="0">
                <a:solidFill>
                  <a:srgbClr val="C00000"/>
                </a:solidFill>
              </a:rPr>
              <a:t>Каким предстает лирический герой стихотворения 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С. Есенина «Спит ковыль…»?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endParaRPr lang="ru-RU" sz="2200" b="1" dirty="0" smtClean="0">
              <a:solidFill>
                <a:srgbClr val="C00000"/>
              </a:solidFill>
            </a:endParaRPr>
          </a:p>
        </p:txBody>
      </p:sp>
      <p:sp>
        <p:nvSpPr>
          <p:cNvPr id="89091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920880" cy="5400600"/>
          </a:xfrm>
        </p:spPr>
        <p:txBody>
          <a:bodyPr>
            <a:no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ru-RU" sz="2000" i="1" dirty="0" smtClean="0"/>
              <a:t>Лирический герой стихотворения испытывает глубокий внутренний конфликт. Ему трудно принять наступление нового: « Вижу я, как сильного врага,/  Как чужая юность брызжет новью/  На мои поляны и луга». Его идеал – «отчие поля», «золотая бревенчатая изба». Лирический герой воспринимает себя неотъемлемой частью окружающего  мира  и родной природы,  и  поэтому ощущает появление нового мира как разрушение внутренней гармонии.  Это противоречие в сознании лирического героя отражается в настроении стихотворения: исповедальные интонации, ноты страдания и безысходности. Преодоление конфликта, обретение гармонии лирический герой находит в безграничной любви к Родине: «Но и всё же, новью той теснимый, /Я могу прочувственно пропеть:/ Дайте мне на родине любимой, /Всё любя, спокойно умереть!»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34228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Критерии анализа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92696"/>
            <a:ext cx="8640960" cy="59766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600" b="1" dirty="0"/>
              <a:t>1. Глубина раскрытия темы сочинения и убедительность суждений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а) экзаменуемый раскрывает тему сочинения, опираясь на авторскую позицию, формулирует свою точку зрения; убедительно обосновывает свои тезисы; фактические ошибки и неточности отсутствуют -- </a:t>
            </a:r>
            <a:r>
              <a:rPr lang="ru-RU" sz="3600" b="1" dirty="0"/>
              <a:t>3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б) экзаменуемый раскрывает тему сочинения, опираясь на авторскую позицию, формулирует свою точку зрения, но не все тезисы убедительно обосновывает; и (или) допускает 1–2 фактические ошибки -- </a:t>
            </a:r>
            <a:r>
              <a:rPr lang="ru-RU" sz="3600" b="1" dirty="0"/>
              <a:t>2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в) экзаменуемый раскрывает тему сочинения поверхностно или односторонне, не опираясь на авторскую позицию; и (или) не обосновывает свои тезисы; и (или) допускает 3–4 фактические ошибки -- </a:t>
            </a:r>
            <a:r>
              <a:rPr lang="ru-RU" sz="3600" b="1" dirty="0"/>
              <a:t>1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г) экзаменуемый не раскрывает тему сочинения; и (или) допускает более 4-х фактических ошибок -- </a:t>
            </a:r>
            <a:r>
              <a:rPr lang="ru-RU" sz="3600" b="1" dirty="0"/>
              <a:t>0</a:t>
            </a:r>
            <a:endParaRPr lang="ru-RU" sz="3600" dirty="0"/>
          </a:p>
          <a:p>
            <a:pPr marL="0" indent="0">
              <a:buNone/>
            </a:pPr>
            <a:r>
              <a:rPr lang="ru-RU" sz="3600" b="1" dirty="0"/>
              <a:t>2. Уровень владения теоретико-литературными понятиями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а) экзаменуемый использует теоретико-литературные понятия для анализа произведения; ошибки и неточности в использовании понятий отсутствуют -- </a:t>
            </a:r>
            <a:r>
              <a:rPr lang="ru-RU" sz="3600" b="1" dirty="0" smtClean="0"/>
              <a:t>2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б) экзаменуемый включает в текст сочинения теоретико-литературные понятия, но не использует их для анализа произведения, и / или допускает 1 ошибку в их употреблении -- </a:t>
            </a:r>
            <a:r>
              <a:rPr lang="ru-RU" sz="3600" b="1" dirty="0"/>
              <a:t>1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в) экзаменуемый не использует теоретико-литературные понятия;</a:t>
            </a:r>
            <a:r>
              <a:rPr lang="ru-RU" sz="3600" b="1" dirty="0"/>
              <a:t> </a:t>
            </a:r>
            <a:r>
              <a:rPr lang="ru-RU" sz="3600" dirty="0"/>
              <a:t>или допускает более 1 ошибки в их употреблении -- </a:t>
            </a:r>
            <a:r>
              <a:rPr lang="ru-RU" sz="3600" b="1" dirty="0"/>
              <a:t>0</a:t>
            </a:r>
            <a:endParaRPr lang="ru-RU" sz="3600" dirty="0"/>
          </a:p>
          <a:p>
            <a:pPr marL="0" indent="0">
              <a:buNone/>
            </a:pPr>
            <a:r>
              <a:rPr lang="ru-RU" sz="3600" b="1" dirty="0"/>
              <a:t>3. Обоснованность привлечения текста произведения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а) текст рассматриваемого произведения привлекается разносторонне и обоснованно (цитаты с комментариями к ним, краткий пересказ содержания, необходимый для доказательства суждений, обращение к </a:t>
            </a:r>
            <a:r>
              <a:rPr lang="ru-RU" sz="3600" dirty="0" err="1"/>
              <a:t>микротемам</a:t>
            </a:r>
            <a:r>
              <a:rPr lang="ru-RU" sz="3600" dirty="0"/>
              <a:t> текста и их интерпретация, разного рода ссылки на изображённое в произведении и т.п.) -- </a:t>
            </a:r>
            <a:r>
              <a:rPr lang="ru-RU" sz="3600" b="1" dirty="0"/>
              <a:t>3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б) текст привлекается разносторонне, но не всегда обоснованно, и / или имеются отдельные случаи привлечения текста вне прямой связи с выдвинутым тезисом -- </a:t>
            </a:r>
            <a:r>
              <a:rPr lang="ru-RU" sz="3600" b="1" dirty="0"/>
              <a:t>2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в) текст привлекается только как пересказ изображённого --  </a:t>
            </a:r>
            <a:r>
              <a:rPr lang="ru-RU" sz="3600" b="1" dirty="0"/>
              <a:t>1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г) текст не привлекается, суждения текстом не обосновываются --  </a:t>
            </a:r>
            <a:r>
              <a:rPr lang="ru-RU" sz="3600" b="1" dirty="0"/>
              <a:t>0</a:t>
            </a:r>
            <a:endParaRPr lang="ru-RU" sz="3600" dirty="0"/>
          </a:p>
          <a:p>
            <a:pPr marL="0" indent="0">
              <a:buNone/>
            </a:pPr>
            <a:r>
              <a:rPr lang="ru-RU" sz="3600" b="1" dirty="0"/>
              <a:t>4. Композиционная цельность и логичность изложения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а) сочинение характеризуется композиционной цельностью, его части логически связаны, внутри смысловых частей нет нарушений последовательности и необоснованных повторов -- </a:t>
            </a:r>
            <a:r>
              <a:rPr lang="ru-RU" sz="3600" b="1" dirty="0"/>
              <a:t>3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б) сочинение характеризуется композиционной цельностью, его части логически связаны между собой, но внутри смысловых частей есть нарушения последовательности и необоснованные повторы -- </a:t>
            </a:r>
            <a:r>
              <a:rPr lang="ru-RU" sz="3600" b="1" dirty="0"/>
              <a:t>2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в) в сочинении прослеживается композиционный замысел, но есть нарушения композиционной связи между смысловыми частями, и (или) мысль повторяется и не развивается -- </a:t>
            </a:r>
            <a:r>
              <a:rPr lang="ru-RU" sz="3600" b="1" dirty="0"/>
              <a:t>1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г) в сочинении не прослеживается композиционного замысла, допущены грубые нарушения последовательности частей высказывания, существенно затрудняющие понимание смысла сочинения -- </a:t>
            </a:r>
            <a:r>
              <a:rPr lang="ru-RU" sz="3600" b="1" dirty="0"/>
              <a:t>0</a:t>
            </a:r>
            <a:endParaRPr lang="ru-RU" sz="3600" dirty="0"/>
          </a:p>
          <a:p>
            <a:pPr marL="0" indent="0">
              <a:buNone/>
            </a:pPr>
            <a:r>
              <a:rPr lang="ru-RU" sz="3600" b="1" dirty="0"/>
              <a:t>5. Следование нормам речи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а) речевых ошибок нет, или допущена 1 речевая ошибка -- </a:t>
            </a:r>
            <a:r>
              <a:rPr lang="ru-RU" sz="3600" b="1" dirty="0"/>
              <a:t>3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б) допущены 2–3 речевые ошибки -- </a:t>
            </a:r>
            <a:r>
              <a:rPr lang="ru-RU" sz="3600" b="1" dirty="0"/>
              <a:t>2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в) допущены 4 речевые ошибки -- </a:t>
            </a:r>
            <a:r>
              <a:rPr lang="ru-RU" sz="3600" b="1" dirty="0"/>
              <a:t>1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г) количество допущенных речевых ошибок существенно затрудняет понимание смысла высказывания (допущено 5 и более речевых ошибок) -- </a:t>
            </a:r>
            <a:r>
              <a:rPr lang="ru-RU" sz="3600" b="1" dirty="0"/>
              <a:t>0</a:t>
            </a:r>
            <a:endParaRPr lang="ru-RU" sz="3600" dirty="0"/>
          </a:p>
          <a:p>
            <a:pPr marL="0" indent="0">
              <a:buNone/>
            </a:pPr>
            <a:r>
              <a:rPr lang="ru-RU" sz="3600" b="1" dirty="0"/>
              <a:t>Максимальный балл 14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9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7272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Задания </a:t>
            </a:r>
            <a:r>
              <a:rPr lang="ru-RU" b="1" u="sng" dirty="0" smtClean="0">
                <a:solidFill>
                  <a:srgbClr val="C00000"/>
                </a:solidFill>
              </a:rPr>
              <a:t>аналитико-синтетического характера</a:t>
            </a:r>
            <a:r>
              <a:rPr lang="ru-RU" dirty="0" smtClean="0">
                <a:solidFill>
                  <a:srgbClr val="C00000"/>
                </a:solidFill>
              </a:rPr>
              <a:t> по готовому тексту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860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>
                <a:hlinkClick r:id="rId2" action="ppaction://hlinkfile"/>
              </a:rPr>
              <a:t>2.1. Сформулируйте вопрос, на который дан ответ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rId3" action="ppaction://hlinkfile"/>
              </a:rPr>
              <a:t>2.2. Сформулируйте тезис, который доказывает автор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514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8496944" cy="1224136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C00000"/>
                </a:solidFill>
              </a:rPr>
              <a:t>Задание </a:t>
            </a:r>
            <a:r>
              <a:rPr lang="ru-RU" sz="2700" b="1" u="sng" dirty="0" smtClean="0">
                <a:solidFill>
                  <a:srgbClr val="C00000"/>
                </a:solidFill>
              </a:rPr>
              <a:t>на переработку готового текста</a:t>
            </a:r>
            <a:r>
              <a:rPr lang="ru-RU" sz="2700" dirty="0" smtClean="0">
                <a:solidFill>
                  <a:srgbClr val="C00000"/>
                </a:solidFill>
              </a:rPr>
              <a:t> в плане его совершенствования</a:t>
            </a:r>
            <a:br>
              <a:rPr lang="ru-RU" sz="2700" dirty="0" smtClean="0">
                <a:solidFill>
                  <a:srgbClr val="C00000"/>
                </a:solidFill>
              </a:rPr>
            </a:br>
            <a:endParaRPr lang="ru-RU" sz="2700" dirty="0" smtClean="0">
              <a:solidFill>
                <a:srgbClr val="C00000"/>
              </a:solidFill>
            </a:endParaRPr>
          </a:p>
        </p:txBody>
      </p:sp>
      <p:sp>
        <p:nvSpPr>
          <p:cNvPr id="87043" name="Содержимое 2"/>
          <p:cNvSpPr>
            <a:spLocks noGrp="1"/>
          </p:cNvSpPr>
          <p:nvPr>
            <p:ph sz="quarter" idx="1"/>
          </p:nvPr>
        </p:nvSpPr>
        <p:spPr>
          <a:xfrm>
            <a:off x="539553" y="1916832"/>
            <a:ext cx="7848872" cy="4825281"/>
          </a:xfrm>
        </p:spPr>
        <p:txBody>
          <a:bodyPr/>
          <a:lstStyle/>
          <a:p>
            <a:pPr eaLnBrk="1" hangingPunct="1"/>
            <a:r>
              <a:rPr lang="ru-RU" sz="2800" dirty="0" smtClean="0">
                <a:hlinkClick r:id="rId2" action="ppaction://hlinkfile"/>
              </a:rPr>
              <a:t>3. Исправьте композиционные ошибки сочинения</a:t>
            </a:r>
            <a:endParaRPr lang="ru-RU" sz="2800" dirty="0" smtClean="0"/>
          </a:p>
          <a:p>
            <a:pPr eaLnBrk="1" hangingPunct="1"/>
            <a:r>
              <a:rPr lang="ru-RU" sz="2800" dirty="0" smtClean="0">
                <a:hlinkClick r:id="rId3" action="ppaction://hlinkfile"/>
              </a:rPr>
              <a:t>4. Подберите аргументы к тезису</a:t>
            </a:r>
            <a:endParaRPr lang="ru-RU" sz="2800" dirty="0" smtClean="0"/>
          </a:p>
          <a:p>
            <a:pPr eaLnBrk="1" hangingPunct="1"/>
            <a:r>
              <a:rPr lang="ru-RU" sz="2800" dirty="0" smtClean="0">
                <a:hlinkClick r:id="rId4" action="ppaction://hlinkfile"/>
              </a:rPr>
              <a:t>5. Удалите «лишние» аргументы</a:t>
            </a:r>
            <a:endParaRPr lang="ru-RU" sz="2800" dirty="0" smtClean="0"/>
          </a:p>
          <a:p>
            <a:pPr eaLnBrk="1" hangingPunct="1"/>
            <a:r>
              <a:rPr lang="ru-RU" sz="2800" dirty="0" smtClean="0">
                <a:hlinkClick r:id="rId5" action="ppaction://hlinkfile"/>
              </a:rPr>
              <a:t>6. Исправьте фактические ошибки</a:t>
            </a:r>
            <a:endParaRPr lang="ru-RU" sz="2800" dirty="0" smtClean="0"/>
          </a:p>
          <a:p>
            <a:pPr eaLnBrk="1" hangingPunct="1"/>
            <a:r>
              <a:rPr lang="ru-RU" sz="2800" dirty="0" smtClean="0">
                <a:hlinkClick r:id="rId6" action="ppaction://hlinkfile"/>
              </a:rPr>
              <a:t>7. Исправьте речевые и грамматические ошибки</a:t>
            </a:r>
            <a:endParaRPr lang="ru-RU" sz="2800" dirty="0" smtClean="0"/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0078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107950" y="188641"/>
            <a:ext cx="8928100" cy="1008112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Сопоставительные задания </a:t>
            </a:r>
          </a:p>
        </p:txBody>
      </p:sp>
      <p:sp>
        <p:nvSpPr>
          <p:cNvPr id="88067" name="Содержимое 2"/>
          <p:cNvSpPr>
            <a:spLocks noGrp="1"/>
          </p:cNvSpPr>
          <p:nvPr>
            <p:ph sz="quarter" idx="1"/>
          </p:nvPr>
        </p:nvSpPr>
        <p:spPr>
          <a:xfrm>
            <a:off x="683567" y="2060849"/>
            <a:ext cx="7704857" cy="441615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hlinkClick r:id="rId2" action="ppaction://hlinkfile"/>
              </a:rPr>
              <a:t>8. Сопоставление  сочинений на одну тему</a:t>
            </a:r>
            <a:endParaRPr lang="ru-RU" sz="2800" dirty="0" smtClean="0"/>
          </a:p>
          <a:p>
            <a:pPr eaLnBrk="1" hangingPunct="1"/>
            <a:r>
              <a:rPr lang="ru-RU" sz="2800" dirty="0" smtClean="0">
                <a:hlinkClick r:id="rId3" action="ppaction://hlinkfile"/>
              </a:rPr>
              <a:t>9. Сопоставление сочинений на близкую тему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15470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1325488"/>
          </a:xfrm>
        </p:spPr>
        <p:txBody>
          <a:bodyPr>
            <a:normAutofit/>
          </a:bodyPr>
          <a:lstStyle/>
          <a:p>
            <a:r>
              <a:rPr lang="ru-RU" sz="3600" dirty="0"/>
              <a:t>Педагогическая рецензия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71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Проблеме «Как научить писать сочинение» посвящено большое количество научно-методических исследований (Г.А. Богданова, Т.С. </a:t>
            </a:r>
            <a:r>
              <a:rPr lang="ru-RU" sz="3200" dirty="0" err="1" smtClean="0">
                <a:solidFill>
                  <a:schemeClr val="tx1"/>
                </a:solidFill>
              </a:rPr>
              <a:t>Зепалова</a:t>
            </a:r>
            <a:r>
              <a:rPr lang="ru-RU" sz="3200" dirty="0" smtClean="0">
                <a:solidFill>
                  <a:schemeClr val="tx1"/>
                </a:solidFill>
              </a:rPr>
              <a:t>, П.Ф. </a:t>
            </a:r>
            <a:r>
              <a:rPr lang="ru-RU" sz="3200" dirty="0" err="1" smtClean="0">
                <a:solidFill>
                  <a:schemeClr val="tx1"/>
                </a:solidFill>
              </a:rPr>
              <a:t>Ивченков</a:t>
            </a:r>
            <a:r>
              <a:rPr lang="ru-RU" sz="3200" dirty="0" smtClean="0">
                <a:solidFill>
                  <a:schemeClr val="tx1"/>
                </a:solidFill>
              </a:rPr>
              <a:t>, Н.В. Колокольцев, В.Я. Коровина, Т.А. </a:t>
            </a:r>
            <a:r>
              <a:rPr lang="ru-RU" sz="3200" dirty="0" err="1" smtClean="0">
                <a:solidFill>
                  <a:schemeClr val="tx1"/>
                </a:solidFill>
              </a:rPr>
              <a:t>Ладыженская</a:t>
            </a:r>
            <a:r>
              <a:rPr lang="ru-RU" sz="3200" dirty="0" smtClean="0">
                <a:solidFill>
                  <a:schemeClr val="tx1"/>
                </a:solidFill>
              </a:rPr>
              <a:t>, С.А. Леонов, М.И. Мещерякова, С.А. Никольская, Ю.И. </a:t>
            </a:r>
            <a:r>
              <a:rPr lang="ru-RU" sz="3200" dirty="0" err="1" smtClean="0">
                <a:solidFill>
                  <a:schemeClr val="tx1"/>
                </a:solidFill>
              </a:rPr>
              <a:t>Равенский</a:t>
            </a:r>
            <a:r>
              <a:rPr lang="ru-RU" sz="3200" dirty="0" smtClean="0">
                <a:solidFill>
                  <a:schemeClr val="tx1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2132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79296" cy="1440160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C00000"/>
                </a:solidFill>
                <a:effectLst/>
              </a:rPr>
              <a:t>Задачи</a:t>
            </a:r>
            <a:r>
              <a:rPr lang="ru-RU" sz="2400" b="1" dirty="0" smtClean="0">
                <a:solidFill>
                  <a:srgbClr val="C00000"/>
                </a:solidFill>
                <a:effectLst/>
              </a:rPr>
              <a:t> </a:t>
            </a:r>
            <a:br>
              <a:rPr lang="ru-RU" sz="2400" b="1" dirty="0" smtClean="0">
                <a:solidFill>
                  <a:srgbClr val="C00000"/>
                </a:solidFill>
                <a:effectLst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</a:rPr>
              <a:t>введения итогового сочинения в 11 классе</a:t>
            </a:r>
            <a:r>
              <a:rPr lang="ru-RU" sz="2800" b="1" dirty="0">
                <a:solidFill>
                  <a:srgbClr val="C00000"/>
                </a:solidFill>
                <a:effectLst/>
              </a:rPr>
              <a:t/>
            </a:r>
            <a:br>
              <a:rPr lang="ru-RU" sz="2800" b="1" dirty="0">
                <a:solidFill>
                  <a:srgbClr val="C00000"/>
                </a:solidFill>
                <a:effectLst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83568" y="1340768"/>
            <a:ext cx="7560840" cy="513318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выявить </a:t>
            </a:r>
          </a:p>
          <a:p>
            <a:r>
              <a:rPr lang="ru-RU" dirty="0" smtClean="0"/>
              <a:t>уровень </a:t>
            </a:r>
            <a:r>
              <a:rPr lang="ru-RU" dirty="0"/>
              <a:t>речевой культуры </a:t>
            </a:r>
            <a:r>
              <a:rPr lang="ru-RU" dirty="0" smtClean="0"/>
              <a:t>выпускника</a:t>
            </a:r>
          </a:p>
          <a:p>
            <a:r>
              <a:rPr lang="ru-RU" dirty="0" smtClean="0"/>
              <a:t>его начитанность</a:t>
            </a:r>
          </a:p>
          <a:p>
            <a:r>
              <a:rPr lang="ru-RU" dirty="0" smtClean="0"/>
              <a:t>личностную зрелость</a:t>
            </a:r>
          </a:p>
          <a:p>
            <a:r>
              <a:rPr lang="ru-RU" dirty="0" smtClean="0"/>
              <a:t>умение </a:t>
            </a:r>
            <a:r>
              <a:rPr lang="ru-RU" dirty="0"/>
              <a:t>рассуждать с опорой на литературный материал по избранной </a:t>
            </a:r>
            <a:r>
              <a:rPr lang="ru-RU" dirty="0" smtClean="0"/>
              <a:t>теме 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Таким </a:t>
            </a:r>
            <a:r>
              <a:rPr lang="ru-RU" b="1" dirty="0">
                <a:solidFill>
                  <a:srgbClr val="C00000"/>
                </a:solidFill>
              </a:rPr>
              <a:t>образом, назначение итогового сочинения </a:t>
            </a:r>
            <a:r>
              <a:rPr lang="ru-RU" b="1" dirty="0" smtClean="0">
                <a:solidFill>
                  <a:srgbClr val="C00000"/>
                </a:solidFill>
              </a:rPr>
              <a:t>–проверка </a:t>
            </a:r>
            <a:r>
              <a:rPr lang="ru-RU" b="1" dirty="0">
                <a:solidFill>
                  <a:srgbClr val="C00000"/>
                </a:solidFill>
              </a:rPr>
              <a:t>речевых компетенций и умения обращаться к литературному материалу</a:t>
            </a:r>
          </a:p>
        </p:txBody>
      </p:sp>
    </p:spTree>
    <p:extLst>
      <p:ext uri="{BB962C8B-B14F-4D97-AF65-F5344CB8AC3E}">
        <p14:creationId xmlns:p14="http://schemas.microsoft.com/office/powerpoint/2010/main" val="257529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21873"/>
            <a:ext cx="8352928" cy="5816977"/>
          </a:xfrm>
          <a:noFill/>
        </p:spPr>
        <p:txBody>
          <a:bodyPr wrap="square">
            <a:spAutoFit/>
          </a:bodyPr>
          <a:lstStyle/>
          <a:p>
            <a:pPr indent="571500" algn="ctr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1837 году А. </a:t>
            </a:r>
            <a:r>
              <a:rPr lang="ru-RU" sz="3200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Ободовский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 «Руководстве к дидактике, или науке преподавания, </a:t>
            </a:r>
            <a:b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составленном по Нимейеру» писал: «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Сколь ни полезно упражнять молодых людей в сочинении, 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 настоящая польза от того приобретается через критический разбор и поправку их сочинений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2224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215477" y="-246380"/>
            <a:ext cx="8532987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indent="571500" algn="ctr"/>
            <a:endParaRPr lang="ru-RU" sz="1400" dirty="0">
              <a:cs typeface="Times New Roman" pitchFamily="18" charset="0"/>
            </a:endParaRPr>
          </a:p>
          <a:p>
            <a:pPr algn="ctr"/>
            <a:r>
              <a:rPr lang="ru-RU" sz="3200" dirty="0">
                <a:cs typeface="Times New Roman" pitchFamily="18" charset="0"/>
              </a:rPr>
              <a:t>Непрерывный процесс совершенствования </a:t>
            </a:r>
          </a:p>
          <a:p>
            <a:pPr algn="ctr"/>
            <a:r>
              <a:rPr lang="ru-RU" sz="3200" dirty="0">
                <a:cs typeface="Times New Roman" pitchFamily="18" charset="0"/>
              </a:rPr>
              <a:t>умений  писать сочинения состоит</a:t>
            </a:r>
          </a:p>
          <a:p>
            <a:pPr algn="ctr"/>
            <a:r>
              <a:rPr lang="ru-RU" sz="3200" dirty="0">
                <a:cs typeface="Times New Roman" pitchFamily="18" charset="0"/>
              </a:rPr>
              <a:t> в умении учащихся </a:t>
            </a:r>
            <a:r>
              <a:rPr lang="ru-RU" sz="3200" u="sng" dirty="0">
                <a:cs typeface="Times New Roman" pitchFamily="18" charset="0"/>
              </a:rPr>
              <a:t>исправлять </a:t>
            </a:r>
          </a:p>
          <a:p>
            <a:pPr algn="ctr"/>
            <a:r>
              <a:rPr lang="ru-RU" sz="3200" u="sng" dirty="0">
                <a:cs typeface="Times New Roman" pitchFamily="18" charset="0"/>
              </a:rPr>
              <a:t>созданный текст </a:t>
            </a:r>
            <a:r>
              <a:rPr lang="ru-RU" sz="3200" dirty="0">
                <a:cs typeface="Times New Roman" pitchFamily="18" charset="0"/>
              </a:rPr>
              <a:t>и</a:t>
            </a:r>
          </a:p>
          <a:p>
            <a:pPr algn="ctr"/>
            <a:r>
              <a:rPr lang="ru-RU" sz="3200" dirty="0">
                <a:cs typeface="Times New Roman" pitchFamily="18" charset="0"/>
              </a:rPr>
              <a:t> работать над новым </a:t>
            </a:r>
            <a:r>
              <a:rPr lang="ru-RU" sz="3200" u="sng" dirty="0">
                <a:cs typeface="Times New Roman" pitchFamily="18" charset="0"/>
              </a:rPr>
              <a:t>с учетом </a:t>
            </a:r>
          </a:p>
          <a:p>
            <a:pPr algn="ctr"/>
            <a:r>
              <a:rPr lang="ru-RU" sz="3200" dirty="0">
                <a:cs typeface="Times New Roman" pitchFamily="18" charset="0"/>
              </a:rPr>
              <a:t>сформулированных учителем </a:t>
            </a:r>
            <a:r>
              <a:rPr lang="ru-RU" sz="3200" u="sng" dirty="0" smtClean="0">
                <a:cs typeface="Times New Roman" pitchFamily="18" charset="0"/>
              </a:rPr>
              <a:t>замечаний</a:t>
            </a:r>
            <a:endParaRPr lang="ru-RU" sz="3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Разновидности педагогической рецензии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</p:spPr>
        <p:txBody>
          <a:bodyPr/>
          <a:lstStyle/>
          <a:p>
            <a:pPr marL="0" indent="0">
              <a:buFont typeface="Arial" pitchFamily="34" charset="0"/>
              <a:buChar char="•"/>
            </a:pPr>
            <a:r>
              <a:rPr lang="ru-RU" sz="4000" b="1" dirty="0" smtClean="0">
                <a:cs typeface="Times New Roman" pitchFamily="18" charset="0"/>
                <a:hlinkClick r:id="rId2" action="ppaction://hlinkfile"/>
              </a:rPr>
              <a:t>текущая (обучающая) рецензия</a:t>
            </a:r>
            <a:endParaRPr lang="ru-RU" sz="4000" b="1" dirty="0" smtClean="0">
              <a:cs typeface="Times New Roman" pitchFamily="18" charset="0"/>
            </a:endParaRPr>
          </a:p>
          <a:p>
            <a:pPr marL="0" indent="0">
              <a:buFont typeface="Arial" pitchFamily="34" charset="0"/>
              <a:buChar char="•"/>
            </a:pPr>
            <a:endParaRPr lang="ru-RU" sz="4000" b="1" dirty="0">
              <a:cs typeface="Times New Roman" pitchFamily="18" charset="0"/>
            </a:endParaRPr>
          </a:p>
          <a:p>
            <a:pPr marL="0" indent="0">
              <a:buFont typeface="Arial" pitchFamily="34" charset="0"/>
              <a:buChar char="•"/>
            </a:pPr>
            <a:r>
              <a:rPr lang="ru-RU" sz="4000" b="1" dirty="0" smtClean="0">
                <a:cs typeface="Times New Roman" pitchFamily="18" charset="0"/>
                <a:hlinkClick r:id="rId3" action="ppaction://hlinkfile"/>
              </a:rPr>
              <a:t>итоговая рецензия</a:t>
            </a:r>
            <a:r>
              <a:rPr lang="ru-RU" sz="4000" dirty="0" smtClean="0">
                <a:cs typeface="Times New Roman" pitchFamily="18" charset="0"/>
                <a:hlinkClick r:id="rId3" action="ppaction://hlinkfile"/>
              </a:rPr>
              <a:t> </a:t>
            </a:r>
            <a:endParaRPr lang="ru-RU" sz="4000" dirty="0"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77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445050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ru-RU" sz="4900" dirty="0" smtClean="0">
                <a:hlinkClick r:id="rId3" action="ppaction://hlinkfile"/>
              </a:rPr>
              <a:t>Бланк итоговой рецензии</a:t>
            </a:r>
            <a:endParaRPr lang="ru-RU" sz="4900" dirty="0" smtClean="0"/>
          </a:p>
        </p:txBody>
      </p:sp>
    </p:spTree>
    <p:extLst>
      <p:ext uri="{BB962C8B-B14F-4D97-AF65-F5344CB8AC3E}">
        <p14:creationId xmlns:p14="http://schemas.microsoft.com/office/powerpoint/2010/main" val="17635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348880"/>
            <a:ext cx="6172200" cy="13681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ГИА (ЕГЭ и ОГЭ)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9036050" cy="7191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Экзаменационная работа по литературе требует владения следующими видами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950" y="1196752"/>
            <a:ext cx="9036050" cy="566124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>     </a:t>
            </a:r>
            <a:r>
              <a:rPr lang="ru-RU" dirty="0" smtClean="0"/>
              <a:t>осознанное, творческое чтение художественных произведений разных жанров (все типы заданий)</a:t>
            </a:r>
          </a:p>
          <a:p>
            <a:pPr marL="182880" indent="-18288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различные виды пересказа (С5)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анализ текста, выявляющий авторский замысел и различные средства его воплощения; определение мотивов поступков героев  и сущности конфликта (все типы заданий)</a:t>
            </a:r>
          </a:p>
          <a:p>
            <a:pPr marL="182880" indent="-18288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письменные интерпретации художественного произведения (С1–С5)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самостоятельный поиск ответа на вопрос, комментирование художественного текста (С1–С5)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написание развернутых ответов, в том числе в жанре сочинения, на основе литературных произведений (С5)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11423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639"/>
            <a:ext cx="9036050" cy="10081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Типичные ошибки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 выполнении работы по литературе в формате ЕГЭ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908720"/>
            <a:ext cx="8785225" cy="583339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недостаточное знание (а в ряде случаев незнание)  текста художественных произведений;</a:t>
            </a:r>
          </a:p>
          <a:p>
            <a:r>
              <a:rPr lang="ru-RU" sz="2800" dirty="0" err="1" smtClean="0"/>
              <a:t>невладение</a:t>
            </a:r>
            <a:r>
              <a:rPr lang="ru-RU" sz="2800" dirty="0" smtClean="0"/>
              <a:t> историко-литературным и культурно-историческим контекстом;</a:t>
            </a:r>
          </a:p>
          <a:p>
            <a:r>
              <a:rPr lang="ru-RU" sz="2800" dirty="0" smtClean="0"/>
              <a:t>неадекватное прочтение формулировок заданий;</a:t>
            </a:r>
          </a:p>
          <a:p>
            <a:r>
              <a:rPr lang="ru-RU" sz="2800" dirty="0" smtClean="0"/>
              <a:t>неумение построить собственное монологическое высказывание в письменной форме;</a:t>
            </a:r>
          </a:p>
          <a:p>
            <a:r>
              <a:rPr lang="ru-RU" sz="2800" dirty="0" smtClean="0"/>
              <a:t>изъяны в речевом оформлении  письменных ответов разного объема</a:t>
            </a:r>
          </a:p>
        </p:txBody>
      </p:sp>
    </p:spTree>
    <p:extLst>
      <p:ext uri="{BB962C8B-B14F-4D97-AF65-F5344CB8AC3E}">
        <p14:creationId xmlns:p14="http://schemas.microsoft.com/office/powerpoint/2010/main" val="180557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628800"/>
            <a:ext cx="6172200" cy="2520280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</a:rPr>
              <a:t>Методика обучения выполнению заданий с развернутым ответом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ЕГЭ и ОГЭ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857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79388" y="188640"/>
            <a:ext cx="8785225" cy="792088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Какие умения необходимы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251521" y="1340768"/>
            <a:ext cx="8496944" cy="5183857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defRPr/>
            </a:pPr>
            <a:r>
              <a:rPr lang="ru-RU" sz="3900" dirty="0" smtClean="0"/>
              <a:t>давать прямой ответ на вопрос -  </a:t>
            </a:r>
            <a:r>
              <a:rPr lang="ru-RU" sz="3900" b="1" dirty="0" smtClean="0"/>
              <a:t>понимать суть вопроса </a:t>
            </a:r>
          </a:p>
          <a:p>
            <a:pPr marL="182880" indent="-182880" eaLnBrk="1" fontAlgn="auto" hangingPunct="1">
              <a:spcAft>
                <a:spcPts val="0"/>
              </a:spcAft>
              <a:defRPr/>
            </a:pPr>
            <a:r>
              <a:rPr lang="ru-RU" sz="3900" b="1" dirty="0" smtClean="0"/>
              <a:t>аргументировать </a:t>
            </a:r>
            <a:r>
              <a:rPr lang="ru-RU" sz="3900" dirty="0" smtClean="0"/>
              <a:t>тезисы</a:t>
            </a:r>
          </a:p>
          <a:p>
            <a:pPr marL="182880" indent="-182880" eaLnBrk="1" fontAlgn="auto" hangingPunct="1">
              <a:spcAft>
                <a:spcPts val="0"/>
              </a:spcAft>
              <a:defRPr/>
            </a:pPr>
            <a:r>
              <a:rPr lang="ru-RU" sz="3900" dirty="0" smtClean="0"/>
              <a:t>опираться на художественный </a:t>
            </a:r>
            <a:r>
              <a:rPr lang="ru-RU" sz="3900" b="1" dirty="0" smtClean="0"/>
              <a:t>текст</a:t>
            </a:r>
            <a:r>
              <a:rPr lang="ru-RU" sz="3900" dirty="0" smtClean="0"/>
              <a:t>, не подменяя его </a:t>
            </a:r>
            <a:r>
              <a:rPr lang="ru-RU" sz="3900" b="1" dirty="0" smtClean="0"/>
              <a:t>анализа</a:t>
            </a:r>
            <a:r>
              <a:rPr lang="ru-RU" sz="3900" dirty="0" smtClean="0"/>
              <a:t> пересказом</a:t>
            </a:r>
          </a:p>
          <a:p>
            <a:pPr marL="182880" indent="-182880">
              <a:defRPr/>
            </a:pPr>
            <a:r>
              <a:rPr lang="ru-RU" sz="3900" dirty="0" smtClean="0"/>
              <a:t>не допускать фактических ошибок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67524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571500"/>
          <a:ext cx="8928101" cy="6026150"/>
        </p:xfrm>
        <a:graphic>
          <a:graphicData uri="http://schemas.openxmlformats.org/drawingml/2006/table">
            <a:tbl>
              <a:tblPr/>
              <a:tblGrid>
                <a:gridCol w="2243046"/>
                <a:gridCol w="2437007"/>
                <a:gridCol w="4248048"/>
              </a:tblGrid>
              <a:tr h="82133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48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формулировка проблемы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вопрос сформулирован в задании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мыслить логически; выделять в объекте предмет изучения;  адекватно понимать информацию;  определять цели предстоящей учебной деятельности; анализировать и интерпретировать литературное произведение; анализировать эпизод (сцену) изученного произведения, объяснять его связь с проблематикой произведения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3" marR="685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9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3408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5 направлений (открытых тем)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24936" cy="587727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«</a:t>
            </a:r>
            <a:r>
              <a:rPr lang="ru-RU" b="1" dirty="0"/>
              <a:t>Недаром помнит вся Россия…» (200-летний юбилей М.Ю. Лермонтова)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Темы </a:t>
            </a:r>
            <a:r>
              <a:rPr lang="ru-RU" dirty="0"/>
              <a:t>сочинений, сформулированные на материале творчества М.Ю. Лермонтова, нацеливают на размышления о своеобразии творчества М.Ю. Лермонтова, особенностях проблематики его произведений, специфике художественной картины мира, характерных чертах </a:t>
            </a:r>
            <a:r>
              <a:rPr lang="ru-RU" dirty="0" err="1"/>
              <a:t>лермонтовского</a:t>
            </a:r>
            <a:r>
              <a:rPr lang="ru-RU" dirty="0"/>
              <a:t> героя и т.п.</a:t>
            </a:r>
          </a:p>
          <a:p>
            <a:r>
              <a:rPr lang="ru-RU" b="1" dirty="0" smtClean="0"/>
              <a:t>Вопросы</a:t>
            </a:r>
            <a:r>
              <a:rPr lang="ru-RU" b="1" dirty="0"/>
              <a:t>, заданные человечеству войной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Темы </a:t>
            </a:r>
            <a:r>
              <a:rPr lang="ru-RU" dirty="0"/>
              <a:t>данного направления ориентируют обучающихся на размышления о причинах войны, влиянии войны на судьбу человека и страны, о нравственном выборе человека на войне (с опорой на произведения отечественной и мировой литературы).</a:t>
            </a:r>
          </a:p>
          <a:p>
            <a:r>
              <a:rPr lang="ru-RU" b="1" dirty="0" smtClean="0"/>
              <a:t>Человек </a:t>
            </a:r>
            <a:r>
              <a:rPr lang="ru-RU" b="1" dirty="0"/>
              <a:t>и природа в отечественной и мировой литературе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Темы</a:t>
            </a:r>
            <a:r>
              <a:rPr lang="ru-RU" dirty="0"/>
              <a:t>, сформулированные на основе указанной проблематики, позволяют поразмышлять над эстетическими, экологическими, социальными и др. аспектами взаимодействия человека и природы.</a:t>
            </a:r>
          </a:p>
          <a:p>
            <a:r>
              <a:rPr lang="ru-RU" b="1" dirty="0" smtClean="0"/>
              <a:t>Спор </a:t>
            </a:r>
            <a:r>
              <a:rPr lang="ru-RU" b="1" dirty="0"/>
              <a:t>поколений: вместе и врозь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Темы </a:t>
            </a:r>
            <a:r>
              <a:rPr lang="ru-RU" dirty="0"/>
              <a:t>данного направления нацеливают на рассуждение о семейных ценностях, о различных гранях проблемы взаимоотношений между поколениями: психологической, социальной, нравственной и т.п. (с опорой на произведения отечественной и мировой литературы).</a:t>
            </a:r>
          </a:p>
          <a:p>
            <a:r>
              <a:rPr lang="ru-RU" b="1" dirty="0" smtClean="0"/>
              <a:t>Чем </a:t>
            </a:r>
            <a:r>
              <a:rPr lang="ru-RU" b="1" dirty="0"/>
              <a:t>люди живы?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Темы </a:t>
            </a:r>
            <a:r>
              <a:rPr lang="ru-RU" dirty="0"/>
              <a:t>данного направления предполагают рассуждение о ценностных ориентирах человека и человечества, об этико-нравственных, философских, социальных аспектах бытия (на материале отечественной и мировой литературы).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80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ChangeArrowheads="1"/>
          </p:cNvSpPr>
          <p:nvPr/>
        </p:nvSpPr>
        <p:spPr bwMode="auto">
          <a:xfrm>
            <a:off x="179388" y="614363"/>
            <a:ext cx="8856662" cy="563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39750" algn="just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Формулировка задания С1: </a:t>
            </a:r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 данном эпизоде «Отцов и детей» намечается основной конфликт произведения?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2400" b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5397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данной формулировке перед выпускником поставлена скорее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проблема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исследования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indent="539750" algn="just"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 и характер основного конфликта романа, как известно, станут понятны читателю в </a:t>
            </a:r>
            <a:r>
              <a:rPr lang="en-US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главе – во время спора Базарова и Павла Петровича. Анализируемый фрагмент взят из </a:t>
            </a:r>
            <a:r>
              <a:rPr lang="en-US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</a:t>
            </a:r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главы. </a:t>
            </a:r>
          </a:p>
          <a:p>
            <a:pPr indent="539750" algn="just" eaLnBrk="0" hangingPunct="0"/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ли уже в самом начале романа предположить, что конфликт между героями неизбежен? Каков его характер в приведенном фрагменте? Какие обобщения, связанные с идеей романа, можно сделать на основе анализа данного фрагмента?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5397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предположительный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 проблем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решая которые мы ответим на поставленный в экзаменационном задании вопрос.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66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428625"/>
          <a:ext cx="8785225" cy="6169025"/>
        </p:xfrm>
        <a:graphic>
          <a:graphicData uri="http://schemas.openxmlformats.org/drawingml/2006/table">
            <a:tbl>
              <a:tblPr/>
              <a:tblGrid>
                <a:gridCol w="4050077"/>
                <a:gridCol w="4735148"/>
              </a:tblGrid>
              <a:tr h="9187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выбор ключевых  понятий в формулировке вопроса, их уточнение, раскрытие, пояснение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объяснять; давать определение;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свободно пользоваться словарями  различных типов; владеть специальной терминологией при анализе литературного произведения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2" marR="685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6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ChangeArrowheads="1"/>
          </p:cNvSpPr>
          <p:nvPr/>
        </p:nvSpPr>
        <p:spPr bwMode="auto">
          <a:xfrm>
            <a:off x="179388" y="214313"/>
            <a:ext cx="8785225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39750" algn="just"/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algn="just"/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1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Выделить в формулировке вопроса ключевые слова: 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данном эпизоде «Отцов и детей»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намечается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</a:t>
            </a:r>
            <a:r>
              <a:rPr lang="ru-RU" sz="28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произведения? </a:t>
            </a:r>
          </a:p>
          <a:p>
            <a:pPr indent="539750" algn="just"/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2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Уточнить, раскрыть, пояснить ключевые понятия:  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indent="539750" algn="just" eaLnBrk="0" hangingPunct="0">
              <a:buFontTx/>
              <a:buChar char="•"/>
            </a:pPr>
            <a:r>
              <a:rPr lang="ru-RU" sz="2800" b="1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основной конфликт</a:t>
            </a:r>
            <a:r>
              <a:rPr lang="ru-RU" sz="280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800" i="1">
                <a:ea typeface="Calibri" pitchFamily="34" charset="0"/>
                <a:cs typeface="Times New Roman" pitchFamily="18" charset="0"/>
              </a:rPr>
              <a:t>острое столкновение героев, характеров, жизненных принципов, позиций, мировоззрений</a:t>
            </a:r>
          </a:p>
          <a:p>
            <a:pPr indent="539750" algn="just" eaLnBrk="0" hangingPunct="0">
              <a:buFontTx/>
              <a:buChar char="•"/>
            </a:pPr>
            <a:endParaRPr lang="ru-RU" sz="2800" i="1">
              <a:ea typeface="Calibri" pitchFamily="34" charset="0"/>
              <a:cs typeface="Times New Roman" pitchFamily="18" charset="0"/>
            </a:endParaRPr>
          </a:p>
          <a:p>
            <a:pPr indent="539750" algn="just" eaLnBrk="0" hangingPunct="0">
              <a:buFontTx/>
              <a:buChar char="•"/>
            </a:pPr>
            <a:r>
              <a:rPr lang="ru-RU" sz="2800" b="1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как намечается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800" i="1">
                <a:ea typeface="Calibri" pitchFamily="34" charset="0"/>
                <a:cs typeface="Times New Roman" pitchFamily="18" charset="0"/>
              </a:rPr>
              <a:t>что в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 приведенном фрагменте указывает на антагонизм героев, </a:t>
            </a:r>
            <a:r>
              <a:rPr lang="ru-RU" sz="2800" i="1">
                <a:ea typeface="Calibri" pitchFamily="34" charset="0"/>
                <a:cs typeface="Times New Roman" pitchFamily="18" charset="0"/>
              </a:rPr>
              <a:t>как (с помощью каких образов, изобразительных средств, приемов) </a:t>
            </a:r>
            <a:r>
              <a:rPr lang="ru-RU" sz="2800">
                <a:ea typeface="Calibri" pitchFamily="34" charset="0"/>
                <a:cs typeface="Times New Roman" pitchFamily="18" charset="0"/>
              </a:rPr>
              <a:t>создается противопоставление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9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571500"/>
          <a:ext cx="8856662" cy="6097588"/>
        </p:xfrm>
        <a:graphic>
          <a:graphicData uri="http://schemas.openxmlformats.org/drawingml/2006/table">
            <a:tbl>
              <a:tblPr/>
              <a:tblGrid>
                <a:gridCol w="4129176"/>
                <a:gridCol w="4727486"/>
              </a:tblGrid>
              <a:tr h="5645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9385" marR="493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сформулировать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предполагаемый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ответ (ГИПОТЕЗУ)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9385" marR="493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выделять логические виды связи; умение выделять предпосылки, обосновывающие справедливость выводов; выявлять проявление общих закономерностей;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свободно, правильно излагать свои мысли в устной и письменной форме; адекватно выражать свое отношение к прочитанному; анализировать и интерпретировать литературное произведение; анализировать эпизод (сцену) изученного произведения, объяснять его связь с проблематикой произведения; связывать литературную классику со временем написания; выявлять авторскую позицию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9385" marR="493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179388" y="582613"/>
            <a:ext cx="88566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39750" algn="just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этом этапе работы «устанавливается связь между извлекаемым прошлым опытом и той ситуацией, которая представлена в тексте как предмет для освоения». [Богин] </a:t>
            </a:r>
          </a:p>
          <a:p>
            <a:pPr indent="539750" algn="just"/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algn="just"/>
            <a:r>
              <a:rPr lang="ru-RU" sz="200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 – это, по существу, тезис, который будет доказываться, уточняться или опровергаться в ходе исследования.</a:t>
            </a:r>
          </a:p>
          <a:p>
            <a:pPr indent="539750" algn="just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539750" algn="just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Устойчивые речевые конструкции для формулировки гипотезы:  </a:t>
            </a:r>
            <a:r>
              <a:rPr lang="ru-RU" sz="20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если..., то...; так  как ...,то...; при условии, что...; можно предположить, что…</a:t>
            </a:r>
          </a:p>
          <a:p>
            <a:pPr indent="539750" algn="just"/>
            <a:endParaRPr lang="ru-RU" sz="20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algn="just"/>
            <a:r>
              <a:rPr lang="ru-RU" sz="200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момент формулирования гипотезы возникает интрига, исследование учащегося приобретает дополнительный мотивационный импульс. </a:t>
            </a:r>
          </a:p>
          <a:p>
            <a:pPr indent="539750" algn="just"/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algn="just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Предположим, что учащийся сформулировал следующую гипотезу: </a:t>
            </a:r>
          </a:p>
          <a:p>
            <a:pPr indent="539750" algn="just"/>
            <a:endParaRPr lang="ru-RU" sz="20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539750" algn="just"/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как нам известно, что основной конфликт романа идеологический, то уже в начале романа можно проследить, как проявляются идейные, мировоззренческие противоречия Павла Петровича и Базарова.</a:t>
            </a:r>
            <a:endParaRPr lang="ru-RU" sz="2000" b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5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549275"/>
          <a:ext cx="8785225" cy="6192838"/>
        </p:xfrm>
        <a:graphic>
          <a:graphicData uri="http://schemas.openxmlformats.org/drawingml/2006/table">
            <a:tbl>
              <a:tblPr/>
              <a:tblGrid>
                <a:gridCol w="4155793"/>
                <a:gridCol w="4629432"/>
              </a:tblGrid>
              <a:tr h="66949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554" marR="315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3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доказательство гипотезы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(поиск  материала для ответа в статьях учебных пособий и критике; анализ текста в  соответствии с определенными задачами)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554" marR="315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воспринимать информацию, поступающую из различных источников; умение конспектировать; умение аннотировать; умение осуществлять сбор информации по заданной проблеме;  умение осуществлять сопоставление информации, полученной из различных источников, по заданным критериям;  умение формулировать критерии для сопоставления информации, поступающей из разных источников; умение обнаруживать проблемы и противоречия в воспринимаемой информации; умение формулировать обоснованные заключения на основе полученной информации;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владение разными видами чтения (поисковым, просмотровым, ознакомительным, изучающим); анализировать и интерпретировать литературное произведение; анализировать эпизод (сцену) изученного произведения, объяснять его связь с проблематикой произведения; связывать литературную классику со временем написания; сопоставлять различные критические и научные интерпретации литературных произведений; выявлять авторскую позицию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554" marR="315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63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1"/>
          <p:cNvSpPr>
            <a:spLocks noChangeArrowheads="1"/>
          </p:cNvSpPr>
          <p:nvPr/>
        </p:nvSpPr>
        <p:spPr bwMode="auto">
          <a:xfrm>
            <a:off x="250825" y="500063"/>
            <a:ext cx="8353623" cy="53245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libri" pitchFamily="34" charset="0"/>
              </a:rPr>
              <a:t>Этот этап также может быть разделен на два шага </a:t>
            </a:r>
          </a:p>
          <a:p>
            <a:r>
              <a:rPr lang="ru-RU" sz="3600" b="1" dirty="0" smtClean="0">
                <a:latin typeface="Calibri" pitchFamily="34" charset="0"/>
              </a:rPr>
              <a:t>Шаг </a:t>
            </a:r>
            <a:r>
              <a:rPr lang="ru-RU" sz="3600" b="1" dirty="0">
                <a:latin typeface="Calibri" pitchFamily="34" charset="0"/>
              </a:rPr>
              <a:t>1</a:t>
            </a:r>
            <a:r>
              <a:rPr lang="ru-RU" sz="3600" dirty="0">
                <a:latin typeface="Calibri" pitchFamily="34" charset="0"/>
              </a:rPr>
              <a:t>: </a:t>
            </a:r>
          </a:p>
          <a:p>
            <a:r>
              <a:rPr lang="ru-RU" sz="3600" dirty="0">
                <a:latin typeface="Calibri" pitchFamily="34" charset="0"/>
              </a:rPr>
              <a:t>Проанализировать эпизод.  В ходе анализа выделить в тексте детали, образы, </a:t>
            </a:r>
          </a:p>
          <a:p>
            <a:r>
              <a:rPr lang="ru-RU" sz="3600" dirty="0">
                <a:latin typeface="Calibri" pitchFamily="34" charset="0"/>
              </a:rPr>
              <a:t>к которым автор привлекает внимание; отобрать наиболее важные; систематизировать их.</a:t>
            </a:r>
          </a:p>
        </p:txBody>
      </p:sp>
    </p:spTree>
    <p:extLst>
      <p:ext uri="{BB962C8B-B14F-4D97-AF65-F5344CB8AC3E}">
        <p14:creationId xmlns:p14="http://schemas.microsoft.com/office/powerpoint/2010/main" val="173961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96532"/>
              </p:ext>
            </p:extLst>
          </p:nvPr>
        </p:nvGraphicFramePr>
        <p:xfrm>
          <a:off x="179512" y="116632"/>
          <a:ext cx="8712968" cy="6712972"/>
        </p:xfrm>
        <a:graphic>
          <a:graphicData uri="http://schemas.openxmlformats.org/drawingml/2006/table">
            <a:tbl>
              <a:tblPr/>
              <a:tblGrid>
                <a:gridCol w="2238426"/>
                <a:gridCol w="3237271"/>
                <a:gridCol w="3237271"/>
              </a:tblGrid>
              <a:tr h="4628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Обобщаем результаты анализа</a:t>
                      </a:r>
                      <a:endParaRPr lang="ru-RU" sz="16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Базаров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Павел Петрович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9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Детали поведения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cs typeface="Times New Roman"/>
                        </a:rPr>
                        <a:t>потягиваясь, Базаров и опустился на диван.</a:t>
                      </a:r>
                      <a:r>
                        <a:rPr lang="ru-RU" sz="1600">
                          <a:latin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i="1">
                          <a:latin typeface="Times New Roman"/>
                          <a:cs typeface="Times New Roman"/>
                        </a:rPr>
                        <a:t>наклонил свой гибкий стан и слегка улыбнулся, но руки не подал 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i="1" dirty="0">
                          <a:latin typeface="Times New Roman"/>
                          <a:cs typeface="Times New Roman"/>
                        </a:rPr>
                        <a:t>Ведет себя свободно, без соблюдения формальностей</a:t>
                      </a:r>
                      <a:endParaRPr lang="ru-RU" sz="1600" dirty="0">
                        <a:latin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i="1">
                          <a:latin typeface="Times New Roman"/>
                          <a:cs typeface="Times New Roman"/>
                        </a:rPr>
                        <a:t>Соблюдает формальности, но сознательно нарушает их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84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Особенности речи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>
                          <a:latin typeface="Times New Roman"/>
                          <a:ea typeface="Calibri"/>
                          <a:cs typeface="Times New Roman"/>
                        </a:rPr>
                        <a:t>чемоданишко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 мой туда стащить да вот эту одежонку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cs typeface="Times New Roman"/>
                        </a:rPr>
                        <a:t>проговорил: "Добро пожаловать".</a:t>
                      </a:r>
                      <a:r>
                        <a:rPr lang="ru-RU" sz="1600">
                          <a:latin typeface="Calibri"/>
                          <a:cs typeface="Times New Roman"/>
                        </a:rPr>
                        <a:t>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Использует просторечия, эмоционально-оценочные слова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i="1">
                          <a:latin typeface="Times New Roman"/>
                          <a:cs typeface="Times New Roman"/>
                        </a:rPr>
                        <a:t>Соблюдает речевой этикет</a:t>
                      </a:r>
                      <a:endParaRPr lang="ru-RU" sz="1600">
                        <a:latin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9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Деталь портрета (одежда)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балахон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английский сьют, модный низенький галстух и лаковые полусапожки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Одевается свободно, эпатажно; одежда  не соответствует обстановке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Одевается официально, строго; одежда не соответствует обстановке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С и с т е м а т и з и –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р у е м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Свободен от формальностей, не следует правилам, раскован, демократичен, эпатирует окружающих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Следует формальностям, строг, аристократичен, противопоставляет себя окружающим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79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Д е л а е м     в ы в о д 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Образы Базарова и Павла Петровича в данном эпизоде противопоставлены (прием антитезы).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Главный принцип противопоставления: отношение к правилам, условностям, формальностям, соблюдение принятой культуры поведения.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Между героями есть и общее: стремление «не слиться с толпой», противопоставить себя окружающим.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047" marR="27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08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Прямоугольник 1"/>
          <p:cNvSpPr>
            <a:spLocks noChangeArrowheads="1"/>
          </p:cNvSpPr>
          <p:nvPr/>
        </p:nvSpPr>
        <p:spPr bwMode="auto">
          <a:xfrm>
            <a:off x="250825" y="571500"/>
            <a:ext cx="86423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 b="1" dirty="0" smtClean="0">
                <a:latin typeface="Calibri" pitchFamily="34" charset="0"/>
              </a:rPr>
              <a:t>Шаг 2:</a:t>
            </a:r>
            <a:endParaRPr lang="ru-RU" sz="3600" b="1" dirty="0">
              <a:latin typeface="Calibri" pitchFamily="34" charset="0"/>
            </a:endParaRPr>
          </a:p>
          <a:p>
            <a:endParaRPr lang="ru-RU" sz="3600" dirty="0">
              <a:latin typeface="Calibri" pitchFamily="34" charset="0"/>
            </a:endParaRPr>
          </a:p>
          <a:p>
            <a:r>
              <a:rPr lang="ru-RU" sz="3600" dirty="0">
                <a:latin typeface="Calibri" pitchFamily="34" charset="0"/>
              </a:rPr>
              <a:t>Учащийся формулирует авторскую позицию, идею романа, анализируя, отбирая, обобщая информацию из учебной, научной, критической литературы. В зависимости от уровня подготовки учащийся отбирает материал для реферирования самостоятельно или с помощью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369437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404813"/>
          <a:ext cx="8928100" cy="6415087"/>
        </p:xfrm>
        <a:graphic>
          <a:graphicData uri="http://schemas.openxmlformats.org/drawingml/2006/table">
            <a:tbl>
              <a:tblPr/>
              <a:tblGrid>
                <a:gridCol w="4423095"/>
                <a:gridCol w="4505005"/>
              </a:tblGrid>
              <a:tr h="6058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165" marR="391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092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соотнесение  результатов наблюдения над текстом и авторской позицией с гипотезой, уточнение гипотезы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165" marR="391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осуществлять сбор информации по заданной проблеме; умение осуществлять сопоставление информации, полученной из различных источников, по заданным критериям; умение обнаруживать проблемы и противоречия в воспринимаемой информации; умение проводить различия между фактами и предположениями; умение формулировать обоснованные заключения на основе полученной информации; проверка истинности исходных суждений; умение вступать в диалог;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анализировать и интерпретировать литературное произведение; анализировать эпизод (сцену) изученного произведения, объяснять его связь с проблематикой произведения; выявлять авторскую позицию; писать сочинения на литературные темы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165" marR="391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17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Закрытые темы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931224" cy="5544616"/>
          </a:xfrm>
        </p:spPr>
        <p:txBody>
          <a:bodyPr>
            <a:normAutofit/>
          </a:bodyPr>
          <a:lstStyle/>
          <a:p>
            <a:r>
              <a:rPr lang="ru-RU" dirty="0" smtClean="0"/>
              <a:t>комплектация тем </a:t>
            </a:r>
            <a:r>
              <a:rPr lang="ru-RU" dirty="0"/>
              <a:t>по часовым </a:t>
            </a:r>
            <a:r>
              <a:rPr lang="ru-RU" dirty="0" smtClean="0"/>
              <a:t>поясам</a:t>
            </a:r>
          </a:p>
          <a:p>
            <a:r>
              <a:rPr lang="ru-RU" dirty="0" smtClean="0"/>
              <a:t>комплект </a:t>
            </a:r>
            <a:r>
              <a:rPr lang="ru-RU" dirty="0"/>
              <a:t>будет включать 5 тем сочинений </a:t>
            </a:r>
            <a:r>
              <a:rPr lang="ru-RU" dirty="0" smtClean="0"/>
              <a:t>(</a:t>
            </a:r>
            <a:r>
              <a:rPr lang="ru-RU" dirty="0"/>
              <a:t>по одной теме от каждого общего тематического направления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раскрытие тем предполагает </a:t>
            </a:r>
            <a:r>
              <a:rPr lang="ru-RU" dirty="0"/>
              <a:t>обязательную опору на произведения русской и мировой </a:t>
            </a:r>
            <a:r>
              <a:rPr lang="ru-RU" dirty="0" smtClean="0"/>
              <a:t>литературы</a:t>
            </a:r>
          </a:p>
          <a:p>
            <a:r>
              <a:rPr lang="ru-RU" dirty="0" smtClean="0"/>
              <a:t>подразумевается </a:t>
            </a:r>
            <a:r>
              <a:rPr lang="ru-RU" dirty="0"/>
              <a:t>не просто </a:t>
            </a:r>
            <a:r>
              <a:rPr lang="ru-RU" dirty="0" smtClean="0"/>
              <a:t>ссылка </a:t>
            </a:r>
            <a:r>
              <a:rPr lang="ru-RU" dirty="0"/>
              <a:t>на тот или иной художественный текст, но и обращение к нему на уровне аргументации, использования примеров, связанных с проблематикой и тематикой произведений, системой действующих лиц и т.д.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14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333375"/>
          <a:ext cx="8856663" cy="6408739"/>
        </p:xfrm>
        <a:graphic>
          <a:graphicData uri="http://schemas.openxmlformats.org/drawingml/2006/table">
            <a:tbl>
              <a:tblPr/>
              <a:tblGrid>
                <a:gridCol w="3308178"/>
                <a:gridCol w="3256357"/>
                <a:gridCol w="2292128"/>
              </a:tblGrid>
              <a:tr h="573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Анализ эпизода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Идейное содержание романа, основной конфликт романа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Гипотеза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4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Образы Базарова и Павла Петровича в данном эпизоде противопоставлены (прием антитезы).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Главный принцип противопоставления: отношение к правилам, условностям, формальностям, соблюдение принятой культуры поведения.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В романе «Отцы и дети» изображается эпоха 50-60-х годов </a:t>
                      </a:r>
                      <a:r>
                        <a:rPr lang="en-US" sz="1200" i="1">
                          <a:latin typeface="Times New Roman"/>
                          <a:ea typeface="Calibri"/>
                          <a:cs typeface="Times New Roman"/>
                        </a:rPr>
                        <a:t>XIX</a:t>
                      </a: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 века. Два лагеря: дворян и разночинцев. Острая </a:t>
                      </a:r>
                      <a:r>
                        <a:rPr lang="ru-RU" sz="1200" i="1" u="sng">
                          <a:latin typeface="Times New Roman"/>
                          <a:ea typeface="Calibri"/>
                          <a:cs typeface="Times New Roman"/>
                        </a:rPr>
                        <a:t>идейная борьба</a:t>
                      </a: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 сменяющих друг друга общественных сил.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Споры, которыми пронизано все произведение, выявляют и один из уровней </a:t>
                      </a:r>
                      <a:r>
                        <a:rPr lang="ru-RU" sz="1200" i="1" u="sng">
                          <a:latin typeface="Times New Roman"/>
                          <a:ea typeface="Calibri"/>
                          <a:cs typeface="Times New Roman"/>
                        </a:rPr>
                        <a:t>конфликта романа</a:t>
                      </a: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, который можно определить как </a:t>
                      </a:r>
                      <a:r>
                        <a:rPr lang="ru-RU" sz="1200" i="1" u="sng">
                          <a:latin typeface="Times New Roman"/>
                          <a:ea typeface="Calibri"/>
                          <a:cs typeface="Times New Roman"/>
                        </a:rPr>
                        <a:t>мировоззренческий</a:t>
                      </a: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Так как нам известно, что основной конфликт романа идеологический, то уже в начале романа можно проследить, как проявляются идейные, мировоззренческие противоречия Павла Петровича и Базарова.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44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14700" algn="l"/>
                        </a:tabLs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В эпизоде проявлен антагонизм героев, но герои противопоставлены не с  мировоззренческих позиций, а культурно-этических.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2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>
                          <a:latin typeface="Times New Roman"/>
                          <a:ea typeface="Calibri"/>
                          <a:cs typeface="Times New Roman"/>
                        </a:rPr>
                        <a:t>Между героями есть и общее: стремление «не слиться с толпой», противопоставить себя окружающим.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«В  глубине  души Павел Петрович </a:t>
                      </a:r>
                      <a:r>
                        <a:rPr lang="ru-RU" sz="1200" i="1" u="sng" dirty="0">
                          <a:latin typeface="Times New Roman"/>
                          <a:ea typeface="Calibri"/>
                          <a:cs typeface="Times New Roman"/>
                        </a:rPr>
                        <a:t>такой же скептик и эмпирик</a:t>
                      </a: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, как и сам Базаров; в практической жизни он всегда поступал и </a:t>
                      </a:r>
                      <a:r>
                        <a:rPr lang="ru-RU" sz="1200" i="1" u="sng" dirty="0">
                          <a:latin typeface="Times New Roman"/>
                          <a:ea typeface="Calibri"/>
                          <a:cs typeface="Times New Roman"/>
                        </a:rPr>
                        <a:t>поступает, как ему вздумается</a:t>
                      </a: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…  Павел Петрович начинает чувствовать к  Базарову  сильнейшую  антипатию  с  первого знакомства». (Писарев)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Гипотеза не подтвердилась. Да, основной конфликт романа идейный, но в приведенном фрагменте раскрываются и другие его грани: психологический и культурно-этический конфликт</a:t>
                      </a:r>
                      <a:r>
                        <a:rPr lang="ru-RU" sz="1200" i="1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95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atin typeface="Times New Roman"/>
                          <a:ea typeface="Calibri"/>
                          <a:cs typeface="Times New Roman"/>
                        </a:rPr>
                        <a:t>В эпизоде прослеживается общность характеров Базарова и Павла Петровича.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05" marR="311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14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571500"/>
          <a:ext cx="8856662" cy="6170613"/>
        </p:xfrm>
        <a:graphic>
          <a:graphicData uri="http://schemas.openxmlformats.org/drawingml/2006/table">
            <a:tbl>
              <a:tblPr/>
              <a:tblGrid>
                <a:gridCol w="4063958"/>
                <a:gridCol w="4792704"/>
              </a:tblGrid>
              <a:tr h="6383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Этап 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1630" marR="5163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2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результаты анализа текста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1630" marR="5163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воспринимать информацию, поступающую из различных источников; умение осуществлять сбор информации по заданной проблеме; умение осуществлять сопоставление информации, полученной из различных источников, по заданным критериям; проверка истинности исходных суждений; перекодирование информации;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владение разными видами чтения (поисковым, просмотровым, ознакомительным, изучающим) текстов разных стилей и жанров; овладение приемами отбора и систематизации материала на определенную тему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1630" marR="5163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08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818634"/>
              </p:ext>
            </p:extLst>
          </p:nvPr>
        </p:nvGraphicFramePr>
        <p:xfrm>
          <a:off x="-1" y="-171399"/>
          <a:ext cx="9144000" cy="7277765"/>
        </p:xfrm>
        <a:graphic>
          <a:graphicData uri="http://schemas.openxmlformats.org/drawingml/2006/table">
            <a:tbl>
              <a:tblPr/>
              <a:tblGrid>
                <a:gridCol w="1502948"/>
                <a:gridCol w="1887382"/>
                <a:gridCol w="1885550"/>
                <a:gridCol w="2084321"/>
                <a:gridCol w="1783799"/>
              </a:tblGrid>
              <a:tr h="80801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Материал, подтверждающий истинность нового знания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Уточненная гипотеза (новое знание)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56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       из текста эпизода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 научной и критической  литературы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Значимые подробности в тексте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Базаров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Павел Петрович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культурно-этический конфликт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93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Детали поведения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потягиваясь, Базаров и опустился на диван.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наклонил свой </a:t>
                      </a: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гибкий стан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слегка улыбнулся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 руки не подал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Ведет себя свободно, без соблюдения формальностей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Соблюдает формальности, но сознательно нарушает их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383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Особенности речи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чемоданишко 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мой туда стащить да вот эту </a:t>
                      </a: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одежонку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проговорил: "Добро пожаловать".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Использует просторечия, эмоционально-оценочные слова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Соблюдает речевой этикет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93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Деталь портрета (одежда)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балахон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английский сьют, модный низенький галстух и лаковые полусапожки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8138" algn="l"/>
                          <a:tab pos="3813175" algn="l"/>
                        </a:tabLst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«Павел Петрович видит,  что  Базаров не уступит ему преобладания над  собою,  и  это  возбуждает  в  нем  чувство досады», -- пишет Д.И. Писарев.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психологический  конфликт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1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Одевается свободно, эпатажно; одежда  не соответствует обстановке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Одевается официально, строго; одежда не соответствует обстановке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7044" marR="27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69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404813"/>
          <a:ext cx="8785225" cy="6264275"/>
        </p:xfrm>
        <a:graphic>
          <a:graphicData uri="http://schemas.openxmlformats.org/drawingml/2006/table">
            <a:tbl>
              <a:tblPr/>
              <a:tblGrid>
                <a:gridCol w="3858529"/>
                <a:gridCol w="4926696"/>
              </a:tblGrid>
              <a:tr h="6917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7" marR="45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2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оформление выводов в виде развернутого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аргументативного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высказывания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7" marR="45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умение создавать письменные тексты с учетом замысла, адресата и ситуации общения;</a:t>
                      </a:r>
                      <a:b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способность свободно, правильно излагать свои мысли в письменной форме, соблюдать нормы построения текста (логичность, последовательность, связность, соответствие теме и др.); адекватно выражать свое отношение к прочитанному; соблюдение в практике речевого общения основных орфоэпических, лексических, грамматических, стилистических норм современного русского литературного языка; соблюдение основных правил орфографии и пунктуации в процессе письменного общения; писать сочинения на литературные темы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7" marR="45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8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07950" y="116633"/>
            <a:ext cx="9036050" cy="72007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 текста, созданного учеником</a:t>
            </a:r>
            <a:endParaRPr lang="ru-RU" sz="2800" b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4275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981075"/>
            <a:ext cx="8856662" cy="5761038"/>
          </a:xfrm>
        </p:spPr>
        <p:txBody>
          <a:bodyPr/>
          <a:lstStyle/>
          <a:p>
            <a:pPr marL="0" indent="539750" algn="just" eaLnBrk="1" hangingPunct="1">
              <a:spcBef>
                <a:spcPct val="0"/>
              </a:spcBef>
              <a:buFont typeface="Arial" pitchFamily="34" charset="0"/>
              <a:buNone/>
              <a:tabLst>
                <a:tab pos="339725" algn="l"/>
                <a:tab pos="3813175" algn="l"/>
              </a:tabLst>
            </a:pP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(1)Главный конфликт</a:t>
            </a:r>
            <a:r>
              <a:rPr lang="ru-RU" sz="1800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романа  И. С. Тургенева «Отцы и дети» --  </a:t>
            </a: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 мировоззрений и жизненных принципов представителей разных поколений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разночинца Евгения Базарова и аристократа Павла Петровича Кирсанова.</a:t>
            </a:r>
            <a:endParaRPr lang="ru-RU" sz="18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buFont typeface="Arial" pitchFamily="34" charset="0"/>
              <a:buNone/>
              <a:tabLst>
                <a:tab pos="339725" algn="l"/>
                <a:tab pos="3813175" algn="l"/>
              </a:tabLst>
            </a:pP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(2)В данном фрагменте указанный конфликт можно проследить в двух аспектах.  (3)Во-первых, очевидно, что этот конфликт </a:t>
            </a: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психологическую основу. </a:t>
            </a:r>
            <a:r>
              <a:rPr lang="ru-RU" sz="1800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(4)</a:t>
            </a: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Оба героя стремятся противопоставить себя окружающим 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(это</a:t>
            </a:r>
            <a:r>
              <a:rPr lang="ru-RU" sz="1800" b="1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подчеркивается автором с помощью деталей их портретов: и тот и другой одеваются так, чтобы противопоставить себя окружающим – балахон Базарова и английский костюм Павла Петровича). </a:t>
            </a:r>
            <a:r>
              <a:rPr lang="ru-RU" sz="1800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(5)</a:t>
            </a: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 возникает между героями «печоринского типа».</a:t>
            </a:r>
            <a:r>
              <a:rPr lang="ru-RU" sz="1800" b="1" i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(6)«Павел Петрович видит,  что  Базаров не уступит ему преобладания над  собою,  и  это  возбуждает  в  нем  чувство досады», -- пишет Д.И. Писарев. (7)Во-вторых, основной конфликт проявляется в резком противопоставлении героев в их  </a:t>
            </a:r>
            <a:r>
              <a:rPr lang="ru-RU" sz="1800" b="1" i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отношении к правилам, традициям, условностям</a:t>
            </a:r>
            <a:r>
              <a:rPr lang="ru-RU" sz="1800" b="1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(8)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</a:t>
            </a:r>
            <a:r>
              <a:rPr lang="ru-RU" sz="1800" b="1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этом свидетельствуют детали поведения героев (Базаров пренебрегает правилами – «потягивается» и «опускается на диван»; Павел Петрович, напротив, по всем правилам здоровается с племянником, произносит «Добро пожаловать»).</a:t>
            </a:r>
            <a:endParaRPr lang="ru-RU" sz="18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buFont typeface="Arial" pitchFamily="34" charset="0"/>
              <a:buNone/>
              <a:tabLst>
                <a:tab pos="339725" algn="l"/>
                <a:tab pos="3813175" algn="l"/>
              </a:tabLst>
            </a:pPr>
            <a:r>
              <a:rPr lang="ru-RU" sz="1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(9)Приведенный эпизод не раскрывает жизненные принципы героев, но с очевидностью показывает, что столкновение неизбежно: Павел Петрович не подает Базарову руки.</a:t>
            </a:r>
            <a:endParaRPr lang="ru-RU" sz="18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404813"/>
          <a:ext cx="8856662" cy="6264275"/>
        </p:xfrm>
        <a:graphic>
          <a:graphicData uri="http://schemas.openxmlformats.org/drawingml/2006/table">
            <a:tbl>
              <a:tblPr/>
              <a:tblGrid>
                <a:gridCol w="3528264"/>
                <a:gridCol w="5328398"/>
              </a:tblGrid>
              <a:tr h="81707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7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рефлексия;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самоанализ</a:t>
                      </a: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; </a:t>
                      </a:r>
                      <a:endParaRPr lang="ru-RU" sz="4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апелляция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способность осуществлять речевой самоконтроль; способность оценивать свою речь с точки зрения ее содержания, языкового оформления; умение находить грамматические и речевые ошибки, недочеты, исправлять их; совершенствовать и редактировать собственные тексты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90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"/>
          <p:cNvSpPr>
            <a:spLocks noChangeArrowheads="1"/>
          </p:cNvSpPr>
          <p:nvPr/>
        </p:nvSpPr>
        <p:spPr bwMode="auto">
          <a:xfrm>
            <a:off x="179389" y="860425"/>
            <a:ext cx="8569076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531813" algn="just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Сначала проверим, чтобы ключевые понятия раскрываемой проблемы были включены в окончательный текст развернутого ответа (см. выделения в приведенном примере текста). </a:t>
            </a:r>
          </a:p>
          <a:p>
            <a:pPr indent="531813" algn="just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проведем самоанализ в соответствии с критериями проверки выполнения данного задания (понимание сути вопроса, аргументированный ответ с опорой на позицию автора произведения и на анализ текста; наличие тезисов, доводов и выводов; отсутствие фактических ошибок). </a:t>
            </a:r>
          </a:p>
          <a:p>
            <a:pPr indent="531813" algn="just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случае необходимости внесем исправления.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2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Инструкция для выпускника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8568952" cy="602128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Выберите только ОДНУ из предложенных ниже тем сочинений, а затем напишите </a:t>
            </a:r>
            <a:r>
              <a:rPr lang="ru-RU" b="1" i="1" dirty="0"/>
              <a:t>сочинение</a:t>
            </a:r>
            <a:r>
              <a:rPr lang="ru-RU" i="1" dirty="0"/>
              <a:t> на эту тему (рекомендуемый объём не менее 350 слов (примерно 2-2,5 листа размера А4).</a:t>
            </a:r>
            <a:endParaRPr lang="ru-RU" dirty="0"/>
          </a:p>
          <a:p>
            <a:r>
              <a:rPr lang="ru-RU" i="1" dirty="0"/>
              <a:t>Сформулируйте свою точку зрения и </a:t>
            </a:r>
            <a:r>
              <a:rPr lang="ru-RU" b="1" i="1" dirty="0"/>
              <a:t>аргументируйте свою позицию, выстраивая рассуждение в рамках заявленной темы на основе не менее одного произведения отечественной или мировой литературы по Вашему выбору</a:t>
            </a:r>
            <a:r>
              <a:rPr lang="ru-RU" i="1" dirty="0"/>
              <a:t> (количество привлеченных произведений не так важно, как глубина раскрытия темы с опорой на литературный материал).</a:t>
            </a:r>
            <a:endParaRPr lang="ru-RU" dirty="0"/>
          </a:p>
          <a:p>
            <a:r>
              <a:rPr lang="ru-RU" i="1" dirty="0"/>
              <a:t>Продумайте композицию сочинения. Обращайте внимание на речевое оформление и соблюдение норм грамотности.</a:t>
            </a:r>
            <a:endParaRPr lang="ru-RU" dirty="0"/>
          </a:p>
          <a:p>
            <a:r>
              <a:rPr lang="ru-RU" i="1" dirty="0"/>
              <a:t>Сочинение пишите чётко и разборчиво.</a:t>
            </a:r>
            <a:endParaRPr lang="ru-RU" dirty="0"/>
          </a:p>
          <a:p>
            <a:endParaRPr lang="ru-RU" dirty="0"/>
          </a:p>
          <a:p>
            <a:r>
              <a:rPr lang="ru-RU" i="1" dirty="0"/>
              <a:t>При оценке сочинения в первую очередь учитывается соответствие выбранной теме и аргументированное привлечение литературных произведений.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2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352928" cy="142617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Критерии оценивания итогового сочинения организациями, реализующими образовательные программы </a:t>
            </a:r>
            <a:r>
              <a:rPr lang="ru-RU" sz="2400" b="1" u="sng" dirty="0">
                <a:solidFill>
                  <a:srgbClr val="C00000"/>
                </a:solidFill>
              </a:rPr>
              <a:t>среднего общего  образования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003232" cy="4485112"/>
          </a:xfrm>
        </p:spPr>
        <p:txBody>
          <a:bodyPr/>
          <a:lstStyle/>
          <a:p>
            <a:r>
              <a:rPr lang="ru-RU" dirty="0"/>
              <a:t>Сочинение оценивается по пяти </a:t>
            </a:r>
            <a:r>
              <a:rPr lang="ru-RU" dirty="0" smtClean="0"/>
              <a:t>критериям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Критерии №1 и №2 являются </a:t>
            </a:r>
            <a:r>
              <a:rPr lang="ru-RU" dirty="0" smtClean="0"/>
              <a:t>основными</a:t>
            </a:r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получения «зачета» за итоговое сочинение необходимо получить «зачет» по критериям №1 и №2 (выставление «незачета» по одному из этих критериев автоматически ведет к «незачету» за работу в целом), а также дополнительно «зачет» хотя бы по одному из других критериев (№3-№5).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73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147248" cy="5853264"/>
          </a:xfrm>
        </p:spPr>
        <p:txBody>
          <a:bodyPr>
            <a:normAutofit/>
          </a:bodyPr>
          <a:lstStyle/>
          <a:p>
            <a:r>
              <a:rPr lang="ru-RU" sz="2800" dirty="0"/>
              <a:t>При выставлении оценки учитывается объем сочинения. Рекомендуемое количество слов – 350. </a:t>
            </a:r>
            <a:endParaRPr lang="ru-RU" sz="2800" dirty="0" smtClean="0"/>
          </a:p>
          <a:p>
            <a:r>
              <a:rPr lang="ru-RU" sz="2800" dirty="0" smtClean="0"/>
              <a:t>Если </a:t>
            </a:r>
            <a:r>
              <a:rPr lang="ru-RU" sz="2800" dirty="0"/>
              <a:t>в сочинении менее 250 слов (в подсчёт включаются все слова, в том числе и служебные), то такая работа считается невыполненной и оценивается 0 баллов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Максимальное </a:t>
            </a:r>
            <a:r>
              <a:rPr lang="ru-RU" sz="2800" dirty="0"/>
              <a:t>количество слов в сочинении не устанавливается: в определении объема своего сочинения выпускник должен исходить из того, что на всю работу отводится </a:t>
            </a:r>
            <a:r>
              <a:rPr lang="ru-RU" sz="2800" b="1" dirty="0">
                <a:solidFill>
                  <a:srgbClr val="C00000"/>
                </a:solidFill>
              </a:rPr>
              <a:t>3 часа 55 минут</a:t>
            </a:r>
            <a:r>
              <a:rPr lang="ru-RU" sz="2800" dirty="0"/>
              <a:t>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463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189</TotalTime>
  <Words>4906</Words>
  <Application>Microsoft Office PowerPoint</Application>
  <PresentationFormat>Экран (4:3)</PresentationFormat>
  <Paragraphs>522</Paragraphs>
  <Slides>66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Эркер</vt:lpstr>
      <vt:lpstr>Формирование коммуникативной компетенции учащихся на уроках литературы</vt:lpstr>
      <vt:lpstr>Презентация PowerPoint</vt:lpstr>
      <vt:lpstr>Выпускное сочинение школьники перестали писать с 2009 года</vt:lpstr>
      <vt:lpstr>                    Задачи  введения итогового сочинения в 11 классе </vt:lpstr>
      <vt:lpstr>5 направлений (открытых тем)</vt:lpstr>
      <vt:lpstr>Закрытые темы</vt:lpstr>
      <vt:lpstr>Инструкция для выпускника</vt:lpstr>
      <vt:lpstr>Критерии оценивания итогового сочинения организациями, реализующими образовательные программы среднего общего  образования</vt:lpstr>
      <vt:lpstr>Презентация PowerPoint</vt:lpstr>
      <vt:lpstr>Критерий №1 «Соответствие теме» </vt:lpstr>
      <vt:lpstr>Критерий №2 «Аргументация.  Привлечение литературного материала» </vt:lpstr>
      <vt:lpstr> Критерий №3 «Композиция» </vt:lpstr>
      <vt:lpstr>Критерий №4 «Качество речи» </vt:lpstr>
      <vt:lpstr>Критерий №5 «Грамотность» </vt:lpstr>
      <vt:lpstr> РЕКОМЕНДУЕМЫЕ  критерии оценивания итогового сочинения организациями, реализующими образовательные программы высшего образования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Методические комментарии</vt:lpstr>
      <vt:lpstr>ФГОС  – это переход</vt:lpstr>
      <vt:lpstr>Уникальность предмета Литература</vt:lpstr>
      <vt:lpstr>Виды речевой деятельности</vt:lpstr>
      <vt:lpstr>Презентация PowerPoint</vt:lpstr>
      <vt:lpstr>Презентация PowerPoint</vt:lpstr>
      <vt:lpstr>Экспозиторное эссе</vt:lpstr>
      <vt:lpstr>Примерная схема написания эссе </vt:lpstr>
      <vt:lpstr>Риторические модели изобретения текста</vt:lpstr>
      <vt:lpstr>Строгая  хрия</vt:lpstr>
      <vt:lpstr>Специальные упражнения для развития коммуникативных умений</vt:lpstr>
      <vt:lpstr> Система коммуникативных упражнений </vt:lpstr>
      <vt:lpstr>1. Задания аналитического характера по готовому тексту</vt:lpstr>
      <vt:lpstr> Каким предстает лирический герой стихотворения  С. Есенина «Спит ковыль…»? </vt:lpstr>
      <vt:lpstr>Критерии анализа</vt:lpstr>
      <vt:lpstr> Задания аналитико-синтетического характера по готовому тексту </vt:lpstr>
      <vt:lpstr>Задание на переработку готового текста в плане его совершенствования </vt:lpstr>
      <vt:lpstr>Сопоставительные задания </vt:lpstr>
      <vt:lpstr>Педагогическая рецензия</vt:lpstr>
      <vt:lpstr>Проблеме «Как научить писать сочинение» посвящено большое количество научно-методических исследований (Г.А. Богданова, Т.С. Зепалова, П.Ф. Ивченков, Н.В. Колокольцев, В.Я. Коровина, Т.А. Ладыженская, С.А. Леонов, М.И. Мещерякова, С.А. Никольская, Ю.И. Равенский) </vt:lpstr>
      <vt:lpstr>      В 1837 году А. Ободовский в «Руководстве к дидактике, или науке преподавания,  составленном по Нимейеру» писал: «Сколь ни полезно упражнять молодых людей в сочинении,  но настоящая польза от того приобретается через критический разбор и поправку их сочинений». </vt:lpstr>
      <vt:lpstr>Презентация PowerPoint</vt:lpstr>
      <vt:lpstr>Разновидности педагогической рецензии</vt:lpstr>
      <vt:lpstr>     Бланк итоговой рецензии</vt:lpstr>
      <vt:lpstr>ГИА (ЕГЭ и ОГЭ)</vt:lpstr>
      <vt:lpstr>  Экзаменационная работа по литературе требует владения следующими видами деятельности</vt:lpstr>
      <vt:lpstr>    Типичные ошибки  при выполнении работы по литературе в формате ЕГЭ </vt:lpstr>
      <vt:lpstr>Методика обучения выполнению заданий с развернутым ответом </vt:lpstr>
      <vt:lpstr>Какие умения необходимы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 текста, созданного учеником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Lenusha The Great</dc:creator>
  <cp:lastModifiedBy>Lenusha The Great</cp:lastModifiedBy>
  <cp:revision>51</cp:revision>
  <dcterms:created xsi:type="dcterms:W3CDTF">2014-09-28T05:05:05Z</dcterms:created>
  <dcterms:modified xsi:type="dcterms:W3CDTF">2014-11-13T14:56:59Z</dcterms:modified>
</cp:coreProperties>
</file>