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61" r:id="rId2"/>
    <p:sldId id="295" r:id="rId3"/>
    <p:sldId id="304" r:id="rId4"/>
    <p:sldId id="306" r:id="rId5"/>
    <p:sldId id="296" r:id="rId6"/>
    <p:sldId id="307" r:id="rId7"/>
    <p:sldId id="298" r:id="rId8"/>
    <p:sldId id="293" r:id="rId9"/>
    <p:sldId id="308" r:id="rId10"/>
  </p:sldIdLst>
  <p:sldSz cx="10691813" cy="7559675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  <p15:guide id="3" orient="horz" pos="2381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500"/>
    <a:srgbClr val="9D782F"/>
    <a:srgbClr val="492D23"/>
    <a:srgbClr val="1A0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714" autoAdjust="0"/>
  </p:normalViewPr>
  <p:slideViewPr>
    <p:cSldViewPr>
      <p:cViewPr>
        <p:scale>
          <a:sx n="86" d="100"/>
          <a:sy n="86" d="100"/>
        </p:scale>
        <p:origin x="-96" y="-348"/>
      </p:cViewPr>
      <p:guideLst>
        <p:guide orient="horz" pos="3368"/>
        <p:guide orient="horz" pos="2381"/>
        <p:guide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8" y="2348401"/>
            <a:ext cx="908804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5" y="4283816"/>
            <a:ext cx="7484270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266F9-3542-41B9-8813-AD0E6E518E59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90A81-7E36-45B5-A559-93D0266F66E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DC675-36C2-4DEF-9B39-04D46054A68C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5BFCA-93E6-49BF-B318-C81D07405AC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9523" y="472482"/>
            <a:ext cx="1988009" cy="1005506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1782" y="472482"/>
            <a:ext cx="5789543" cy="1005506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FB913F-3F4E-49F3-9738-A33EC9C5DE2C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0D441-B650-491C-8646-27E52CA1B1E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2F5FB4-1C24-4CAC-B526-DDCC5C2C0692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68828-B7BC-402F-A115-04DA4030112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79" y="4857793"/>
            <a:ext cx="9088041" cy="150143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79" y="3204116"/>
            <a:ext cx="9088041" cy="165367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5D3C3-25A2-401B-B564-C13E7E6A490B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BE186-0409-418A-AF2B-15C8B3500AF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1783" y="2750882"/>
            <a:ext cx="3888777" cy="77766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8757" y="2750882"/>
            <a:ext cx="3888775" cy="77766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322B7B-910D-425C-B48F-4EEB370C6CA3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06F13-CE40-4B6F-AB8D-3F951BBA7AB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8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3" y="1692179"/>
            <a:ext cx="4724074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593" y="2397397"/>
            <a:ext cx="4724074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6" y="1692179"/>
            <a:ext cx="4725929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1296" y="2397397"/>
            <a:ext cx="4725929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0F328-0FA8-4FB5-A166-6723E84CC49D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DEA7A-63DA-4157-8F67-99C8506C6C7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BCC52A-6162-4563-90E2-FA0A4F5F63CD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0D2F7-F2C5-4C46-AF6F-D2FC649C2A6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76A57-70C0-41B9-88D1-5BF4B84E0A0D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5DD70-6D5D-46D2-A94D-0F6E4FD0AD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4" y="300987"/>
            <a:ext cx="3517533" cy="1280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202" y="300987"/>
            <a:ext cx="5977020" cy="64519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4" y="1581934"/>
            <a:ext cx="3517533" cy="51710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E0558-794F-4F6A-8B7B-5A49AA007AD0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C651C-CDB8-4B4A-A14F-2116591C799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4"/>
            <a:ext cx="6415088" cy="62472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2"/>
            <a:ext cx="6415088" cy="45358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7"/>
            <a:ext cx="6415088" cy="887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16DD1-3DAA-4EDD-A884-4453DDDBDBD3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8E9A8-7C22-45B9-8529-F72CB15A32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8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B4F49F-FEEE-495D-824F-2434A45A5D62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40" y="7006700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E102CF-E8A0-45E4-A1C9-D7AB6C2B5A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0800000">
            <a:off x="8703397" y="683494"/>
            <a:ext cx="2115117" cy="6853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314" y="395461"/>
            <a:ext cx="942770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ru-RU" altLang="ru-RU" sz="5400" b="1" spc="50" dirty="0" smtClean="0">
                <a:ln w="11430"/>
                <a:solidFill>
                  <a:srgbClr val="2A1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Константин  Фёдорович  Седов</a:t>
            </a:r>
          </a:p>
        </p:txBody>
      </p:sp>
      <p:pic>
        <p:nvPicPr>
          <p:cNvPr id="10" name="Рисунок 9" descr="divider-decorative.pn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55624" y="1132339"/>
            <a:ext cx="8860296" cy="458221"/>
          </a:xfrm>
          <a:prstGeom prst="rect">
            <a:avLst/>
          </a:prstGeom>
        </p:spPr>
      </p:pic>
      <p:pic>
        <p:nvPicPr>
          <p:cNvPr id="11" name="Рисунок 10" descr="img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5400000">
            <a:off x="7008687" y="5250600"/>
            <a:ext cx="725030" cy="389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438732" y="6517882"/>
            <a:ext cx="265970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ru-RU" altLang="ru-RU" sz="3600" b="1" spc="50" dirty="0" smtClean="0">
                <a:ln w="11430"/>
                <a:solidFill>
                  <a:srgbClr val="2A1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(1954 – 2011)</a:t>
            </a:r>
            <a:endParaRPr lang="ru-RU" altLang="ru-RU" sz="3600" b="1" spc="50" dirty="0">
              <a:ln w="11430"/>
              <a:solidFill>
                <a:srgbClr val="2A15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img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10800000">
            <a:off x="-153602" y="5508029"/>
            <a:ext cx="7731747" cy="2051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Рисунок 2" descr="C:\Users\Владимир Петрович\Desktop\Седов стенд\Готовые\С5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911" y="1619597"/>
            <a:ext cx="4141523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img1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 rot="5400000">
            <a:off x="-1134814" y="4427909"/>
            <a:ext cx="360040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593378" y="1908204"/>
            <a:ext cx="54006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spc="50" dirty="0" smtClean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доктор </a:t>
            </a:r>
            <a:r>
              <a:rPr lang="ru-RU" altLang="ru-RU" sz="32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филологических наук, профессор Саратовского государственного университета </a:t>
            </a:r>
          </a:p>
          <a:p>
            <a:pPr algn="ctr" eaLnBrk="1" hangingPunct="1"/>
            <a:r>
              <a:rPr lang="ru-RU" altLang="ru-RU" sz="32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им. Н.Г.Чернышевского, создатель и заведующий кафедрой логопедии и психолингвистики </a:t>
            </a:r>
          </a:p>
          <a:p>
            <a:pPr algn="ctr" eaLnBrk="1" hangingPunct="1"/>
            <a:endParaRPr lang="ru-RU" altLang="ru-RU" sz="3200" b="1" spc="50" dirty="0">
              <a:ln w="11430"/>
              <a:solidFill>
                <a:srgbClr val="1A0D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C:\Users\Владимир Петрович\Desktop\Седов стенд\Готовые\С16.jp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3144">
            <a:off x="6525200" y="4043045"/>
            <a:ext cx="3906523" cy="3204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5"/>
          <p:cNvSpPr>
            <a:spLocks noChangeArrowheads="1"/>
          </p:cNvSpPr>
          <p:nvPr/>
        </p:nvSpPr>
        <p:spPr bwMode="auto">
          <a:xfrm>
            <a:off x="6255001" y="3781408"/>
            <a:ext cx="4090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>
                <a:cs typeface="Times New Roman" panose="02020603050405020304" pitchFamily="18" charset="0"/>
              </a:rPr>
              <a:t>…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pic>
        <p:nvPicPr>
          <p:cNvPr id="11276" name="Рисунок 3" descr="C:\Users\Владимир Петрович\Desktop\Седов стенд\Готовые\С12.jp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281">
            <a:off x="255288" y="2548392"/>
            <a:ext cx="3318668" cy="4906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Прямоугольник 2"/>
          <p:cNvSpPr>
            <a:spLocks noChangeArrowheads="1"/>
          </p:cNvSpPr>
          <p:nvPr/>
        </p:nvSpPr>
        <p:spPr bwMode="auto">
          <a:xfrm>
            <a:off x="-414734" y="164984"/>
            <a:ext cx="100306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0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Балашов – </a:t>
            </a:r>
            <a:r>
              <a:rPr lang="ru-RU" altLang="ru-RU" sz="4000" b="1" spc="50" dirty="0" smtClean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Саратов</a:t>
            </a:r>
          </a:p>
        </p:txBody>
      </p:sp>
      <p:sp>
        <p:nvSpPr>
          <p:cNvPr id="11278" name="Прямоугольник 3"/>
          <p:cNvSpPr>
            <a:spLocks noChangeArrowheads="1"/>
          </p:cNvSpPr>
          <p:nvPr/>
        </p:nvSpPr>
        <p:spPr bwMode="auto">
          <a:xfrm>
            <a:off x="-54694" y="1331565"/>
            <a:ext cx="5616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i="1" dirty="0">
                <a:solidFill>
                  <a:srgbClr val="1A0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«Наиболее ярким фрагментом моей жизни считаю детство до 13 лет. Каждый его день нёс открытия, светлые и незабываемые впечатления».    </a:t>
            </a:r>
            <a:r>
              <a:rPr lang="ru-RU" altLang="ru-RU" i="1" dirty="0" smtClean="0">
                <a:solidFill>
                  <a:srgbClr val="1A0D00"/>
                </a:solidFill>
                <a:latin typeface="Times New Roman" panose="02020603050405020304" pitchFamily="18" charset="0"/>
              </a:rPr>
              <a:t>К.Ф.Седов</a:t>
            </a:r>
            <a:endParaRPr lang="ru-RU" altLang="ru-RU" i="1" dirty="0">
              <a:solidFill>
                <a:srgbClr val="1A0D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455994">
            <a:off x="3910125" y="3111099"/>
            <a:ext cx="6680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eaLnBrk="1" hangingPunct="1"/>
            <a:r>
              <a:rPr lang="ru-RU" altLang="ru-RU" i="1" dirty="0" smtClean="0">
                <a:latin typeface="Times New Roman" panose="02020603050405020304" pitchFamily="18" charset="0"/>
              </a:rPr>
              <a:t>До поступления в Саратовский государственный университет прошел неплохую</a:t>
            </a:r>
            <a:endParaRPr lang="ru-RU" altLang="ru-RU" i="1" dirty="0" smtClean="0">
              <a:solidFill>
                <a:srgbClr val="FF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460899">
            <a:off x="3969544" y="2309729"/>
            <a:ext cx="6376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5738" algn="just" eaLnBrk="1" hangingPunct="1"/>
            <a:r>
              <a:rPr lang="ru-RU" altLang="ru-RU" i="1" dirty="0" smtClean="0">
                <a:latin typeface="Times New Roman" panose="02020603050405020304" pitchFamily="18" charset="0"/>
              </a:rPr>
              <a:t>юность прошли в небольших городках Поволжья и </a:t>
            </a:r>
            <a:r>
              <a:rPr lang="ru-RU" altLang="ru-RU" i="1" dirty="0" err="1" smtClean="0">
                <a:latin typeface="Times New Roman" panose="02020603050405020304" pitchFamily="18" charset="0"/>
              </a:rPr>
              <a:t>Прихоперья</a:t>
            </a:r>
            <a:r>
              <a:rPr lang="ru-RU" altLang="ru-RU" i="1" dirty="0" smtClean="0">
                <a:latin typeface="Times New Roman" panose="02020603050405020304" pitchFamily="18" charset="0"/>
              </a:rPr>
              <a:t>: Ершове,   Аткарске,   а   затем   –   Балашове. </a:t>
            </a:r>
          </a:p>
        </p:txBody>
      </p:sp>
      <p:sp>
        <p:nvSpPr>
          <p:cNvPr id="11" name="Прямоугольник 10"/>
          <p:cNvSpPr/>
          <p:nvPr/>
        </p:nvSpPr>
        <p:spPr>
          <a:xfrm rot="20453409">
            <a:off x="4084288" y="4146705"/>
            <a:ext cx="4414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i="1" dirty="0" smtClean="0">
                <a:latin typeface="Times New Roman" panose="02020603050405020304" pitchFamily="18" charset="0"/>
              </a:rPr>
              <a:t>геодезической экспедиции объездил</a:t>
            </a: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 rot="20472352">
            <a:off x="7332735" y="2779474"/>
            <a:ext cx="3441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i="1" dirty="0" smtClean="0">
                <a:latin typeface="Times New Roman" panose="02020603050405020304" pitchFamily="18" charset="0"/>
              </a:rPr>
              <a:t>школу  жизни: в  </a:t>
            </a:r>
            <a:r>
              <a:rPr lang="ru-RU" altLang="ru-RU" i="1" dirty="0" err="1" smtClean="0">
                <a:latin typeface="Times New Roman" panose="02020603050405020304" pitchFamily="18" charset="0"/>
              </a:rPr>
              <a:t>топотряде</a:t>
            </a:r>
            <a:endParaRPr lang="ru-RU" altLang="ru-RU" i="1" dirty="0" smtClean="0">
              <a:solidFill>
                <a:srgbClr val="FF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455966">
            <a:off x="7896292" y="3179529"/>
            <a:ext cx="2123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i="1" dirty="0" smtClean="0">
                <a:latin typeface="Times New Roman" panose="02020603050405020304" pitchFamily="18" charset="0"/>
              </a:rPr>
              <a:t>степи</a:t>
            </a:r>
            <a:r>
              <a:rPr lang="ru-RU" altLang="ru-RU" sz="2000" i="1" dirty="0" smtClean="0">
                <a:latin typeface="Times New Roman" panose="02020603050405020304" pitchFamily="18" charset="0"/>
              </a:rPr>
              <a:t> </a:t>
            </a:r>
            <a:r>
              <a:rPr lang="ru-RU" altLang="ru-RU" i="1" dirty="0" smtClean="0">
                <a:latin typeface="Times New Roman" panose="02020603050405020304" pitchFamily="18" charset="0"/>
              </a:rPr>
              <a:t>Заволжья,</a:t>
            </a:r>
            <a:r>
              <a:rPr lang="ru-RU" altLang="ru-RU" sz="2000" i="1" dirty="0" smtClean="0">
                <a:latin typeface="Times New Roman" panose="02020603050405020304" pitchFamily="18" charset="0"/>
              </a:rPr>
              <a:t> </a:t>
            </a:r>
            <a:endParaRPr lang="ru-RU" sz="20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1826590" y="695687"/>
            <a:ext cx="647164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4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Детство и юность К.Ф. Седова</a:t>
            </a:r>
            <a:endParaRPr lang="ru-RU" altLang="ru-RU" sz="4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0454432">
            <a:off x="4497616" y="4398234"/>
            <a:ext cx="4103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 smtClean="0">
                <a:latin typeface="Times New Roman" panose="02020603050405020304" pitchFamily="18" charset="0"/>
              </a:rPr>
              <a:t>работал на заводе, служил на Бал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тике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 rot="20486342">
            <a:off x="3582582" y="1877867"/>
            <a:ext cx="6568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i="1" dirty="0" smtClean="0">
                <a:latin typeface="Times New Roman" panose="02020603050405020304" pitchFamily="18" charset="0"/>
              </a:rPr>
              <a:t>Родился 26.11.1954 года. Детство, отрочество и ранняя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Рисунок 2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2" y="127758"/>
            <a:ext cx="2865317" cy="3398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177554" y="107429"/>
            <a:ext cx="910928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40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Студенческие годы. </a:t>
            </a:r>
          </a:p>
          <a:p>
            <a:pPr algn="ctr">
              <a:lnSpc>
                <a:spcPct val="115000"/>
              </a:lnSpc>
            </a:pPr>
            <a:r>
              <a:rPr lang="ru-RU" altLang="ru-RU" sz="40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СГУ им. Н.Г. Чернышевского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3257674" y="1547589"/>
            <a:ext cx="705678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47663" algn="just"/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Несомненная гуманитарная одарённость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проявилась ещё на студенческой скамье. 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1981 году Седов успешно завершил обучение на филологическом факультете 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Саратовского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университета. </a:t>
            </a:r>
            <a:endParaRPr lang="ru-RU" alt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7663" algn="just"/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Ему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силу было заниматься одновременно в двух </a:t>
            </a:r>
            <a:r>
              <a:rPr lang="ru-RU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спецсеминарах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литературоведческом и </a:t>
            </a:r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лингвис-тическом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292" name="Рисунок 1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53" y="3347789"/>
            <a:ext cx="2164605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2"/>
          <p:cNvSpPr>
            <a:spLocks noChangeArrowheads="1"/>
          </p:cNvSpPr>
          <p:nvPr/>
        </p:nvSpPr>
        <p:spPr bwMode="auto">
          <a:xfrm>
            <a:off x="233338" y="3635821"/>
            <a:ext cx="792088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47663" algn="just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спецсеминаре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профессора Л.И.Баранниковой Константин Фёдорович работал над темой «Лингвистические взгляды М.М.Бахтина</a:t>
            </a:r>
            <a:r>
              <a:rPr lang="ru-RU" alt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  <p:pic>
        <p:nvPicPr>
          <p:cNvPr id="12294" name="Picture 7" descr="http://doverennielitsa.ru/sites/default/files/styles/profile/public/media/uploads/Bezimeni-1_9.jpg?itok=qEDQ_D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03" y="5147989"/>
            <a:ext cx="2318339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Прямоугольник 1"/>
          <p:cNvSpPr>
            <a:spLocks noChangeArrowheads="1"/>
          </p:cNvSpPr>
          <p:nvPr/>
        </p:nvSpPr>
        <p:spPr bwMode="auto">
          <a:xfrm>
            <a:off x="229103" y="4283893"/>
            <a:ext cx="79251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47663" algn="just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семинаре профессора </a:t>
            </a:r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В.В.Прозорова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написал и блестяще защитил дипломную работу на тему «Автор – герой – читатель в структуре романа Ф.М. Достоевского «Преступление и наказание».</a:t>
            </a:r>
            <a:endParaRPr lang="ru-RU" altLang="ru-RU" i="1" dirty="0"/>
          </a:p>
        </p:txBody>
      </p:sp>
      <p:pic>
        <p:nvPicPr>
          <p:cNvPr id="1026" name="Picture 2" descr="http://saratovregion.ucoz.ru/saratov/education/pags/pags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8" y="5219997"/>
            <a:ext cx="576064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33338" y="4211885"/>
            <a:ext cx="583264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41325" algn="just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 интенсивной работы над докторской диссертацией «Становление структуры устного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выражение эволюции языковой личности» Константин Фёдорович сближается с выдающимися университетскими лингвистами профессорами Ильей Наумовичем Гореловым, Ольгой Борисовной Сиротининой,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Марой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Борисовной Борисовой.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Их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обаяние и авторитет во многом способствовали формированию личности Седова как неутомимого и талантливого ученого-педагога. </a:t>
            </a:r>
            <a:endParaRPr lang="ru-RU" altLang="ru-RU" dirty="0"/>
          </a:p>
        </p:txBody>
      </p:sp>
      <p:pic>
        <p:nvPicPr>
          <p:cNvPr id="13315" name="Содержимое 3" descr="getImage (1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2" y="787681"/>
            <a:ext cx="2886171" cy="345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305346" y="251445"/>
            <a:ext cx="96461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0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Начало преподавательской </a:t>
            </a:r>
            <a:r>
              <a:rPr lang="ru-RU" altLang="ru-RU" sz="4000" b="1" spc="50" dirty="0" smtClean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и </a:t>
            </a:r>
            <a:r>
              <a:rPr lang="ru-RU" altLang="ru-RU" sz="40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научной деятельности</a:t>
            </a:r>
          </a:p>
        </p:txBody>
      </p:sp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3401690" y="1475581"/>
            <a:ext cx="698477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49263" algn="just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1984 года Седов связывает свою судьбу с Саратовским пединститутом. Здесь начинаются его систематические занятия психолингвистикой, здесь защитил он свою кандидатскую диссертацию, здесь возглавлял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киноклуб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здесь работал последовательно заведующим кафедрами дефектологии, теории речи и психологии, логопедии и психолингвистики. </a:t>
            </a:r>
            <a:endParaRPr lang="ru-RU" altLang="ru-RU" dirty="0"/>
          </a:p>
        </p:txBody>
      </p:sp>
      <p:pic>
        <p:nvPicPr>
          <p:cNvPr id="13318" name="Содержимое 3" descr="getImage (9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25" y="4283893"/>
            <a:ext cx="447506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Прямоугольник 1"/>
          <p:cNvSpPr>
            <a:spLocks noChangeArrowheads="1"/>
          </p:cNvSpPr>
          <p:nvPr/>
        </p:nvSpPr>
        <p:spPr bwMode="auto">
          <a:xfrm>
            <a:off x="3329682" y="3203773"/>
            <a:ext cx="69847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41325" algn="just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времени интеграции пединститута в СГУ Седов по совместительству работает на университетской кафедре русского языка и речевой коммуникации. 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05346" y="5825965"/>
            <a:ext cx="1008112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41325" algn="just"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Интересы К.Ф. Седова были универсальны: он читал лекционные курсы «История русской литературы ХIХ века (От Грибоедова до Чехова)», «Введение в нейролингвистику», «Психология речи», «Основы психолингвистики», «Теория речи», «Риторика», «Общая психология», «Возрастная психология», спецкурсы «Человек в повседневной коммуникации», «Поэтика повествования в художественной прозе».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7314" y="251445"/>
            <a:ext cx="82089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К.Ф. Седов - организатор кафедры логопедии </a:t>
            </a:r>
            <a:endParaRPr lang="ru-RU" altLang="ru-RU" sz="3200" b="1" spc="50" dirty="0" smtClean="0">
              <a:ln w="11430"/>
              <a:solidFill>
                <a:srgbClr val="1A0D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b="1" spc="50" dirty="0" smtClean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и </a:t>
            </a:r>
            <a:r>
              <a:rPr lang="ru-RU" altLang="ru-RU" sz="32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психолингвистики СГУ</a:t>
            </a:r>
            <a:endParaRPr lang="ru-RU" altLang="ru-RU" sz="3200" b="1" spc="50" dirty="0">
              <a:ln w="11430"/>
              <a:solidFill>
                <a:srgbClr val="1A0D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340" name="Рисунок 6" descr="C:\Users\Владимир Петрович\Desktop\Седов стенд\Готовые\SDC100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94" y="248544"/>
            <a:ext cx="2304256" cy="2667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Рисунок 7" descr="C:\Users\Владимир Петрович\Desktop\Седов стенд\Готовые\С5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1" y="2263492"/>
            <a:ext cx="7200800" cy="3676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78154" y="3000230"/>
            <a:ext cx="30416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«Был избираем на должности: заведующего кафедрами дефектологии, теории речи и психологии, логопедии и психолингвистики. Считаю себя руководителем демократического стиля».   К.Ф. Седов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346" y="1331565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2006 году на факультете коррекционной педагогики и специальной психологии была организована кафедра логопедии и психолингвистики, и К.Ф.Седов стал её первым заведующим.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Рисунок 5" descr="C:\Users\Владимир Петрович\Desktop\Седов стенд\Готовые\Дача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068">
            <a:off x="326318" y="3930963"/>
            <a:ext cx="4706961" cy="3077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927">
            <a:off x="3018775" y="1119589"/>
            <a:ext cx="3849784" cy="4069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783">
            <a:off x="5830887" y="4042762"/>
            <a:ext cx="2861179" cy="340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4" descr="C:\Users\Владимир Петрович\Desktop\Седов стенд\Готовые\С4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859">
            <a:off x="7358083" y="1185644"/>
            <a:ext cx="3101142" cy="3976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2" descr="http://www.sgu.ru/files/nodes/73035/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0817">
            <a:off x="395960" y="407042"/>
            <a:ext cx="2690058" cy="3476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5666" y="426262"/>
            <a:ext cx="9419605" cy="54526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Просто </a:t>
            </a:r>
            <a:br>
              <a:rPr lang="ru-RU" sz="4000" b="1" spc="50" dirty="0" smtClean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Константин Федорович</a:t>
            </a:r>
            <a:endParaRPr lang="ru-RU" sz="4000" b="1" spc="50" dirty="0">
              <a:ln w="11430"/>
              <a:solidFill>
                <a:srgbClr val="1A0D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25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02" y="611486"/>
            <a:ext cx="1584176" cy="18722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" y="4638913"/>
            <a:ext cx="1440160" cy="20726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7" descr="C:\Users\Владимир Петрович\Desktop\Седов стенд\Готовые\СедовПБ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74" y="0"/>
            <a:ext cx="1728193" cy="25162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1"/>
          <p:cNvSpPr>
            <a:spLocks noChangeArrowheads="1"/>
          </p:cNvSpPr>
          <p:nvPr/>
        </p:nvSpPr>
        <p:spPr bwMode="auto">
          <a:xfrm>
            <a:off x="-990798" y="181178"/>
            <a:ext cx="106571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Студенты, аспиранты, коллеги </a:t>
            </a:r>
            <a:r>
              <a:rPr lang="ru-RU" altLang="ru-RU" sz="3600" b="1" spc="50" dirty="0" smtClean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о </a:t>
            </a:r>
            <a:r>
              <a:rPr lang="ru-RU" altLang="ru-RU" sz="36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К.Ф. Седове</a:t>
            </a:r>
          </a:p>
        </p:txBody>
      </p:sp>
      <p:pic>
        <p:nvPicPr>
          <p:cNvPr id="16390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799" y="5292005"/>
            <a:ext cx="2106235" cy="1872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8" y="611486"/>
            <a:ext cx="1584176" cy="2088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Прямоугольник 2"/>
          <p:cNvSpPr>
            <a:spLocks noChangeArrowheads="1"/>
          </p:cNvSpPr>
          <p:nvPr/>
        </p:nvSpPr>
        <p:spPr bwMode="auto">
          <a:xfrm>
            <a:off x="1529482" y="4787949"/>
            <a:ext cx="2808312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41325" algn="just"/>
            <a:r>
              <a:rPr lang="ru-RU" altLang="ru-RU" sz="17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Особенно интересным для меня был курс психолингвистики, который блестяще вел Константин Фёдорович. Его лекции очень мне пригодились в моей работе.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3338" y="3053948"/>
            <a:ext cx="41044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altLang="ru-RU" sz="17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 него были хорошие учителя, и он стал ученым, достойным своих учителей.  Он был, безусловно, креативной личностью, и мы, его коллеги, его уважали и дорожили его дружбой.  </a:t>
            </a:r>
          </a:p>
          <a:p>
            <a:pPr algn="r"/>
            <a:r>
              <a:rPr lang="ru-RU" altLang="ru-RU" sz="17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В.П.Крючков, </a:t>
            </a:r>
            <a:r>
              <a:rPr lang="ru-RU" altLang="ru-RU" sz="17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д.филол.н</a:t>
            </a:r>
            <a:endParaRPr lang="ru-RU" altLang="ru-RU" sz="1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9802" y="2339677"/>
            <a:ext cx="525658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Обладая уникальными коммуникативными качествами, высочайшим уровнем коммуникативной компетенции (которую так разносторонне изучал), Константин Фёдорович считал, что каждый человек (и особенно будущий логопед) "ДОЛЖЕН знать, как в норме происходит становление </a:t>
            </a:r>
            <a:r>
              <a:rPr lang="ru-RU" sz="1700" i="1" dirty="0" err="1" smtClean="0">
                <a:latin typeface="Times New Roman" pitchFamily="18" charset="0"/>
                <a:cs typeface="Times New Roman" pitchFamily="18" charset="0"/>
              </a:rPr>
              <a:t>способ-ности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 ребенка, подростка, юноши к общению" и всегда призывал изучать речь детей -  "жизнерадостных "объектов" возможных научных трудов...  </a:t>
            </a:r>
          </a:p>
          <a:p>
            <a:pPr algn="just"/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симпатичных источников речевого материала".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ru-RU" sz="1700" i="1" dirty="0" err="1" smtClean="0">
                <a:latin typeface="Times New Roman" pitchFamily="18" charset="0"/>
                <a:cs typeface="Times New Roman" pitchFamily="18" charset="0"/>
              </a:rPr>
              <a:t>О.В.Кощеева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, к.ф.н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13643" y="6588149"/>
            <a:ext cx="4551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r"/>
            <a:r>
              <a:rPr lang="ru-RU" alt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Юлия </a:t>
            </a:r>
            <a:r>
              <a:rPr lang="ru-RU" alt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Урманова</a:t>
            </a:r>
            <a:r>
              <a:rPr lang="ru-RU" alt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логопед областной клинической больницы, Саратов</a:t>
            </a:r>
            <a:endParaRPr lang="ru-RU" altLang="ru-RU" i="1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05546" y="1187549"/>
            <a:ext cx="230425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7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Константин Фёдорович обладал широкой   эрудицией. </a:t>
            </a:r>
            <a:endParaRPr lang="ru-RU" sz="17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33338" y="2516212"/>
            <a:ext cx="41044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7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возможности, которые предоставлял филологический факультет СГУ.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01490" y="1979637"/>
            <a:ext cx="28083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357188" algn="just"/>
            <a:r>
              <a:rPr lang="ru-RU" altLang="ru-RU" sz="17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студенческие годы</a:t>
            </a:r>
            <a:r>
              <a:rPr lang="ru-RU" altLang="ru-RU" sz="17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7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он сполна использовал те</a:t>
            </a:r>
            <a:endParaRPr lang="ru-RU" sz="17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93978" y="1187549"/>
            <a:ext cx="26642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Константин Фёдорович подарил своим ученикам много интересных научных идей и гипотез. </a:t>
            </a:r>
            <a:endParaRPr lang="ru-RU" sz="17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210002" y="5214188"/>
            <a:ext cx="345638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7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Константин Фёдорович был нашим любимым преподавателем и его лекции мы стремились не пропускать. С ним всегда было интересно и не скучно.</a:t>
            </a:r>
          </a:p>
          <a:p>
            <a:pPr algn="r"/>
            <a:endParaRPr lang="ru-RU" sz="17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210002" y="6548660"/>
            <a:ext cx="35283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7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Ксения </a:t>
            </a:r>
            <a:r>
              <a:rPr lang="ru-RU" altLang="ru-RU" sz="17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Дружаева</a:t>
            </a:r>
            <a:r>
              <a:rPr lang="ru-RU" altLang="ru-RU" sz="17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л</a:t>
            </a:r>
            <a:r>
              <a:rPr lang="ru-RU" altLang="ru-RU" sz="1700" i="1" dirty="0" smtClean="0">
                <a:latin typeface="Times New Roman" panose="02020603050405020304" pitchFamily="18" charset="0"/>
              </a:rPr>
              <a:t>огопед гимназии № 17, Санкт-Петербург</a:t>
            </a:r>
            <a:endParaRPr lang="ru-RU" altLang="ru-RU" sz="17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8" descr="C:\Users\Владимир Петрович\Desktop\Седов стенд\Готовые\IMG_18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1" y="467469"/>
            <a:ext cx="3672409" cy="241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Содержимое 3" descr="getImage (6).jpg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22" y="2771725"/>
            <a:ext cx="3629652" cy="2581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Прямоугольник 1"/>
          <p:cNvSpPr>
            <a:spLocks noChangeArrowheads="1"/>
          </p:cNvSpPr>
          <p:nvPr/>
        </p:nvSpPr>
        <p:spPr bwMode="auto">
          <a:xfrm>
            <a:off x="3278116" y="275252"/>
            <a:ext cx="78284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Международная научная конференция, посвященная саратовским </a:t>
            </a:r>
            <a:r>
              <a:rPr lang="ru-RU" altLang="ru-RU" sz="2400" b="1" spc="50" dirty="0" err="1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психолингвистам</a:t>
            </a:r>
            <a:r>
              <a:rPr lang="ru-RU" altLang="ru-RU" sz="24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 И.Н. Горелову </a:t>
            </a:r>
          </a:p>
          <a:p>
            <a:pPr algn="ctr"/>
            <a:r>
              <a:rPr lang="ru-RU" altLang="ru-RU" sz="24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и К.Ф. Седову. Саратовский университет. </a:t>
            </a:r>
            <a:r>
              <a:rPr lang="ru-RU" altLang="ru-RU" sz="2400" b="1" spc="5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2012 </a:t>
            </a:r>
            <a:r>
              <a:rPr lang="ru-RU" altLang="ru-RU" sz="2400" b="1" spc="50" smtClean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г</a:t>
            </a:r>
            <a:endParaRPr lang="ru-RU" altLang="ru-RU" sz="2400" b="1" spc="50" dirty="0">
              <a:ln w="11430"/>
              <a:solidFill>
                <a:srgbClr val="1A0D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414" name="Прямоугольник 2"/>
          <p:cNvSpPr>
            <a:spLocks noChangeArrowheads="1"/>
          </p:cNvSpPr>
          <p:nvPr/>
        </p:nvSpPr>
        <p:spPr bwMode="auto">
          <a:xfrm>
            <a:off x="3689722" y="4373899"/>
            <a:ext cx="676875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altLang="ru-RU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Речежанровые</a:t>
            </a:r>
            <a:r>
              <a:rPr lang="ru-RU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типологии К.Ф.Седова</a:t>
            </a:r>
            <a:r>
              <a:rPr lang="ru-RU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endParaRPr lang="ru-RU" alt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иерархия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речежанровых сущностей, ранжированных по уровню абстракции текстовой деятельности «</a:t>
            </a:r>
            <a:r>
              <a:rPr lang="ru-RU" alt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гипержанр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жанр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– </a:t>
            </a:r>
            <a:r>
              <a:rPr lang="ru-RU" alt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субжанр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», </a:t>
            </a:r>
            <a:endParaRPr lang="ru-RU" altLang="ru-RU" dirty="0" smtClean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структура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 доминанты разновидностей гипержанра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разговор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бытовой разговор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разговор по душам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разговор в компании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светский разговор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болтовня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… Конкретные речевые жанры - «материалы к энциклопедии РЖ»: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анекдот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комплимент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разговор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(в </a:t>
            </a:r>
            <a:r>
              <a:rPr lang="ru-RU" altLang="ru-RU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т.ч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разговор в компании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болтовня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ссора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… </a:t>
            </a:r>
            <a:endParaRPr lang="ru-RU" altLang="ru-RU" dirty="0"/>
          </a:p>
        </p:txBody>
      </p:sp>
      <p:sp>
        <p:nvSpPr>
          <p:cNvPr id="17415" name="Прямоугольник 4"/>
          <p:cNvSpPr>
            <a:spLocks noChangeArrowheads="1"/>
          </p:cNvSpPr>
          <p:nvPr/>
        </p:nvSpPr>
        <p:spPr bwMode="auto">
          <a:xfrm>
            <a:off x="3600399" y="2509242"/>
            <a:ext cx="693008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900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«Константину Федоровичу принадлежит пальма первенства в комплексном изучении </a:t>
            </a:r>
            <a:r>
              <a:rPr lang="ru-RU" altLang="ru-RU" sz="1900" i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речежанровой</a:t>
            </a:r>
            <a:r>
              <a:rPr lang="ru-RU" altLang="ru-RU" sz="1900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компетенции языковой личности лингвистическими, психолингвистическими и </a:t>
            </a:r>
            <a:r>
              <a:rPr lang="ru-RU" altLang="ru-RU" sz="1900" i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онтолингвистическими</a:t>
            </a:r>
            <a:r>
              <a:rPr lang="ru-RU" altLang="ru-RU" sz="1900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методами</a:t>
            </a:r>
            <a:r>
              <a:rPr lang="ru-RU" altLang="ru-RU" sz="19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».</a:t>
            </a:r>
          </a:p>
          <a:p>
            <a:pPr algn="r"/>
            <a:r>
              <a:rPr lang="ru-RU" altLang="ru-RU" sz="1900" i="1" dirty="0" smtClean="0">
                <a:latin typeface="Times New Roman" pitchFamily="18" charset="0"/>
                <a:cs typeface="Times New Roman" pitchFamily="18" charset="0"/>
              </a:rPr>
              <a:t>В.В.Дементьев</a:t>
            </a:r>
            <a:r>
              <a:rPr lang="ru-RU" altLang="ru-RU" sz="19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900" i="1" dirty="0" err="1">
                <a:latin typeface="Times New Roman" pitchFamily="18" charset="0"/>
                <a:cs typeface="Times New Roman" pitchFamily="18" charset="0"/>
              </a:rPr>
              <a:t>д.филол.н</a:t>
            </a:r>
            <a:r>
              <a:rPr lang="ru-RU" altLang="ru-RU" sz="1900" i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altLang="ru-RU" sz="1900" i="1" dirty="0">
                <a:latin typeface="Times New Roman" pitchFamily="18" charset="0"/>
                <a:cs typeface="Times New Roman" pitchFamily="18" charset="0"/>
              </a:rPr>
              <a:t>профессор СГУ</a:t>
            </a:r>
          </a:p>
        </p:txBody>
      </p:sp>
      <p:sp>
        <p:nvSpPr>
          <p:cNvPr id="17416" name="Прямоугольник 5"/>
          <p:cNvSpPr>
            <a:spLocks noChangeArrowheads="1"/>
          </p:cNvSpPr>
          <p:nvPr/>
        </p:nvSpPr>
        <p:spPr bwMode="auto">
          <a:xfrm>
            <a:off x="3761730" y="1475581"/>
            <a:ext cx="6624736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В конференции приняли 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участие филологи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900" dirty="0" err="1" smtClean="0">
                <a:latin typeface="Times New Roman" pitchFamily="18" charset="0"/>
                <a:cs typeface="Times New Roman" pitchFamily="18" charset="0"/>
              </a:rPr>
              <a:t>психолингвисты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 Саратова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, Москвы, Санкт-Петербурга, Перми, Екатеринбурга, Волгограда, Твери, Хельсинки.</a:t>
            </a:r>
          </a:p>
        </p:txBody>
      </p:sp>
      <p:pic>
        <p:nvPicPr>
          <p:cNvPr id="8" name="Рисунок 6" descr="C:\Users\Владимир Петрович\Desktop\Седов стенд\Готовые\IMG_185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2" y="5147989"/>
            <a:ext cx="3639624" cy="2439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7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5466" y="1115541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Презентация подготовлена коллегами Константина Федоровича - сотрудниками кафедры логопедии и психолингвистики.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95899" y="5249885"/>
            <a:ext cx="359444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Дизайнер-оформитель </a:t>
            </a:r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презентации-</a:t>
            </a:r>
          </a:p>
          <a:p>
            <a:pPr algn="ctr"/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студентка </a:t>
            </a:r>
            <a:r>
              <a:rPr lang="ru-RU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4 курса  </a:t>
            </a:r>
            <a:endParaRPr lang="ru-RU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Стрилка</a:t>
            </a:r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Анна.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489922" y="1115541"/>
            <a:ext cx="3639383" cy="3024336"/>
            <a:chOff x="5561930" y="611485"/>
            <a:chExt cx="3528392" cy="2808312"/>
          </a:xfrm>
        </p:grpSpPr>
        <p:pic>
          <p:nvPicPr>
            <p:cNvPr id="4" name="Рисунок 3" descr="log_psy.png"/>
            <p:cNvPicPr>
              <a:picLocks noChangeAspect="1"/>
            </p:cNvPicPr>
            <p:nvPr/>
          </p:nvPicPr>
          <p:blipFill>
            <a:blip r:embed="rId3" cstate="screen"/>
            <a:srcRect t="5647"/>
            <a:stretch>
              <a:fillRect/>
            </a:stretch>
          </p:blipFill>
          <p:spPr>
            <a:xfrm>
              <a:off x="5705946" y="755501"/>
              <a:ext cx="3195202" cy="2448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Рисунок 7" descr="ramka-06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61930" y="611485"/>
              <a:ext cx="3528392" cy="280831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6373509" y="4571925"/>
            <a:ext cx="2284766" cy="2267994"/>
            <a:chOff x="1673498" y="3923853"/>
            <a:chExt cx="2808312" cy="3024336"/>
          </a:xfrm>
        </p:grpSpPr>
        <p:pic>
          <p:nvPicPr>
            <p:cNvPr id="11" name="Рисунок 10" descr="CCI20012017_00000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673498" y="4139877"/>
              <a:ext cx="2808312" cy="2795824"/>
            </a:xfrm>
            <a:prstGeom prst="rect">
              <a:avLst/>
            </a:prstGeom>
          </p:spPr>
        </p:pic>
        <p:pic>
          <p:nvPicPr>
            <p:cNvPr id="12" name="Рисунок 11" descr="ramka-06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673498" y="3923853"/>
              <a:ext cx="2808312" cy="30243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3536</TotalTime>
  <Words>688</Words>
  <Application>Microsoft Office PowerPoint</Application>
  <PresentationFormat>Произвольный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Просто  Константин Федорович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Владимир Петрович</cp:lastModifiedBy>
  <cp:revision>220</cp:revision>
  <dcterms:created xsi:type="dcterms:W3CDTF">2010-01-29T15:19:23Z</dcterms:created>
  <dcterms:modified xsi:type="dcterms:W3CDTF">2017-01-21T07:27:55Z</dcterms:modified>
</cp:coreProperties>
</file>